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334" r:id="rId17"/>
    <p:sldId id="332" r:id="rId18"/>
    <p:sldId id="337" r:id="rId19"/>
    <p:sldId id="335" r:id="rId20"/>
    <p:sldId id="336" r:id="rId21"/>
    <p:sldId id="331" r:id="rId22"/>
    <p:sldId id="272" r:id="rId23"/>
    <p:sldId id="273" r:id="rId24"/>
    <p:sldId id="274" r:id="rId25"/>
    <p:sldId id="275" r:id="rId26"/>
    <p:sldId id="276" r:id="rId27"/>
    <p:sldId id="277" r:id="rId28"/>
    <p:sldId id="278" r:id="rId29"/>
    <p:sldId id="279" r:id="rId30"/>
    <p:sldId id="280" r:id="rId31"/>
    <p:sldId id="281" r:id="rId32"/>
    <p:sldId id="282" r:id="rId33"/>
    <p:sldId id="285" r:id="rId34"/>
    <p:sldId id="283" r:id="rId35"/>
    <p:sldId id="284" r:id="rId36"/>
    <p:sldId id="286" r:id="rId37"/>
    <p:sldId id="287" r:id="rId38"/>
    <p:sldId id="288" r:id="rId39"/>
    <p:sldId id="289" r:id="rId40"/>
    <p:sldId id="338" r:id="rId41"/>
    <p:sldId id="290" r:id="rId42"/>
    <p:sldId id="291" r:id="rId43"/>
    <p:sldId id="292" r:id="rId44"/>
    <p:sldId id="293" r:id="rId45"/>
    <p:sldId id="339" r:id="rId46"/>
    <p:sldId id="340" r:id="rId47"/>
    <p:sldId id="341" r:id="rId48"/>
    <p:sldId id="294" r:id="rId49"/>
    <p:sldId id="295" r:id="rId50"/>
    <p:sldId id="296" r:id="rId51"/>
    <p:sldId id="297" r:id="rId52"/>
    <p:sldId id="298" r:id="rId53"/>
    <p:sldId id="299" r:id="rId54"/>
    <p:sldId id="300" r:id="rId55"/>
    <p:sldId id="301" r:id="rId56"/>
    <p:sldId id="302" r:id="rId57"/>
    <p:sldId id="342" r:id="rId58"/>
    <p:sldId id="344" r:id="rId59"/>
    <p:sldId id="343" r:id="rId60"/>
    <p:sldId id="303" r:id="rId61"/>
    <p:sldId id="304" r:id="rId62"/>
    <p:sldId id="305" r:id="rId63"/>
    <p:sldId id="306" r:id="rId64"/>
    <p:sldId id="307" r:id="rId65"/>
    <p:sldId id="308" r:id="rId66"/>
    <p:sldId id="347" r:id="rId67"/>
    <p:sldId id="309" r:id="rId68"/>
    <p:sldId id="310" r:id="rId69"/>
    <p:sldId id="311" r:id="rId70"/>
    <p:sldId id="345" r:id="rId71"/>
    <p:sldId id="346" r:id="rId72"/>
    <p:sldId id="351" r:id="rId73"/>
    <p:sldId id="349" r:id="rId74"/>
    <p:sldId id="350" r:id="rId75"/>
    <p:sldId id="348" r:id="rId76"/>
    <p:sldId id="317" r:id="rId77"/>
    <p:sldId id="318" r:id="rId78"/>
    <p:sldId id="319" r:id="rId79"/>
    <p:sldId id="352" r:id="rId80"/>
    <p:sldId id="320" r:id="rId81"/>
    <p:sldId id="321" r:id="rId82"/>
    <p:sldId id="322" r:id="rId83"/>
    <p:sldId id="323" r:id="rId84"/>
    <p:sldId id="314" r:id="rId85"/>
    <p:sldId id="315" r:id="rId86"/>
    <p:sldId id="324" r:id="rId87"/>
    <p:sldId id="316" r:id="rId88"/>
    <p:sldId id="362" r:id="rId89"/>
    <p:sldId id="353" r:id="rId90"/>
    <p:sldId id="354" r:id="rId91"/>
    <p:sldId id="355" r:id="rId92"/>
    <p:sldId id="356" r:id="rId93"/>
    <p:sldId id="363" r:id="rId94"/>
    <p:sldId id="357" r:id="rId95"/>
    <p:sldId id="358" r:id="rId96"/>
    <p:sldId id="359" r:id="rId97"/>
    <p:sldId id="360" r:id="rId98"/>
    <p:sldId id="361" r:id="rId99"/>
    <p:sldId id="325" r:id="rId100"/>
    <p:sldId id="326" r:id="rId101"/>
    <p:sldId id="327" r:id="rId102"/>
    <p:sldId id="328" r:id="rId103"/>
    <p:sldId id="312" r:id="rId104"/>
    <p:sldId id="313" r:id="rId105"/>
    <p:sldId id="329" r:id="rId106"/>
  </p:sldIdLst>
  <p:sldSz cx="10058400" cy="7772400"/>
  <p:notesSz cx="10058400" cy="7772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6" d="100"/>
          <a:sy n="46" d="100"/>
        </p:scale>
        <p:origin x="1206" y="21"/>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808FF84F-3EE2-46EF-BF92-7B24D7D04259}" type="datetimeFigureOut">
              <a:rPr lang="zh-CN" altLang="en-US" smtClean="0"/>
              <a:t>2025/4/30</a:t>
            </a:fld>
            <a:endParaRPr lang="zh-CN" altLang="en-US"/>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3ED3D715-0EEA-4734-A3B1-7DA6C3281473}" type="slidenum">
              <a:rPr lang="zh-CN" altLang="en-US" smtClean="0"/>
              <a:t>‹#›</a:t>
            </a:fld>
            <a:endParaRPr lang="zh-CN" altLang="en-US"/>
          </a:p>
        </p:txBody>
      </p:sp>
    </p:spTree>
    <p:extLst>
      <p:ext uri="{BB962C8B-B14F-4D97-AF65-F5344CB8AC3E}">
        <p14:creationId xmlns:p14="http://schemas.microsoft.com/office/powerpoint/2010/main" val="1898927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3ED3D715-0EEA-4734-A3B1-7DA6C3281473}" type="slidenum">
              <a:rPr lang="zh-CN" altLang="en-US" smtClean="0"/>
              <a:t>16</a:t>
            </a:fld>
            <a:endParaRPr lang="zh-CN" altLang="en-US"/>
          </a:p>
        </p:txBody>
      </p:sp>
    </p:spTree>
    <p:extLst>
      <p:ext uri="{BB962C8B-B14F-4D97-AF65-F5344CB8AC3E}">
        <p14:creationId xmlns:p14="http://schemas.microsoft.com/office/powerpoint/2010/main" val="3058057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3ED3D715-0EEA-4734-A3B1-7DA6C3281473}" type="slidenum">
              <a:rPr lang="zh-CN" altLang="en-US" smtClean="0"/>
              <a:t>31</a:t>
            </a:fld>
            <a:endParaRPr lang="zh-CN" altLang="en-US"/>
          </a:p>
        </p:txBody>
      </p:sp>
    </p:spTree>
    <p:extLst>
      <p:ext uri="{BB962C8B-B14F-4D97-AF65-F5344CB8AC3E}">
        <p14:creationId xmlns:p14="http://schemas.microsoft.com/office/powerpoint/2010/main" val="516275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3ED3D715-0EEA-4734-A3B1-7DA6C3281473}" type="slidenum">
              <a:rPr lang="zh-CN" altLang="en-US" smtClean="0"/>
              <a:t>94</a:t>
            </a:fld>
            <a:endParaRPr lang="zh-CN" altLang="en-US"/>
          </a:p>
        </p:txBody>
      </p:sp>
    </p:spTree>
    <p:extLst>
      <p:ext uri="{BB962C8B-B14F-4D97-AF65-F5344CB8AC3E}">
        <p14:creationId xmlns:p14="http://schemas.microsoft.com/office/powerpoint/2010/main" val="987040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3ED3D715-0EEA-4734-A3B1-7DA6C3281473}" type="slidenum">
              <a:rPr lang="zh-CN" altLang="en-US" smtClean="0"/>
              <a:t>95</a:t>
            </a:fld>
            <a:endParaRPr lang="zh-CN" altLang="en-US"/>
          </a:p>
        </p:txBody>
      </p:sp>
    </p:spTree>
    <p:extLst>
      <p:ext uri="{BB962C8B-B14F-4D97-AF65-F5344CB8AC3E}">
        <p14:creationId xmlns:p14="http://schemas.microsoft.com/office/powerpoint/2010/main" val="3191369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3ED3D715-0EEA-4734-A3B1-7DA6C3281473}" type="slidenum">
              <a:rPr lang="zh-CN" altLang="en-US" smtClean="0"/>
              <a:t>96</a:t>
            </a:fld>
            <a:endParaRPr lang="zh-CN" altLang="en-US"/>
          </a:p>
        </p:txBody>
      </p:sp>
    </p:spTree>
    <p:extLst>
      <p:ext uri="{BB962C8B-B14F-4D97-AF65-F5344CB8AC3E}">
        <p14:creationId xmlns:p14="http://schemas.microsoft.com/office/powerpoint/2010/main" val="2592326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3ED3D715-0EEA-4734-A3B1-7DA6C3281473}" type="slidenum">
              <a:rPr lang="zh-CN" altLang="en-US" smtClean="0"/>
              <a:t>97</a:t>
            </a:fld>
            <a:endParaRPr lang="zh-CN" altLang="en-US"/>
          </a:p>
        </p:txBody>
      </p:sp>
    </p:spTree>
    <p:extLst>
      <p:ext uri="{BB962C8B-B14F-4D97-AF65-F5344CB8AC3E}">
        <p14:creationId xmlns:p14="http://schemas.microsoft.com/office/powerpoint/2010/main" val="3065313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1971639" y="1381089"/>
            <a:ext cx="6007100" cy="1619250"/>
          </a:xfrm>
          <a:prstGeom prst="rect">
            <a:avLst/>
          </a:prstGeom>
        </p:spPr>
        <p:txBody>
          <a:bodyPr wrap="square" lIns="0" tIns="0" rIns="0" bIns="0">
            <a:spAutoFit/>
          </a:bodyPr>
          <a:lstStyle>
            <a:lvl1pPr>
              <a:defRPr sz="2800" b="1" i="0">
                <a:solidFill>
                  <a:srgbClr val="006699"/>
                </a:solidFill>
                <a:latin typeface="Arial"/>
                <a:cs typeface="Arial"/>
              </a:defRPr>
            </a:lvl1pPr>
          </a:lstStyle>
          <a:p>
            <a:endParaRPr/>
          </a:p>
        </p:txBody>
      </p:sp>
      <p:sp>
        <p:nvSpPr>
          <p:cNvPr id="3" name="Holder 3"/>
          <p:cNvSpPr>
            <a:spLocks noGrp="1"/>
          </p:cNvSpPr>
          <p:nvPr>
            <p:ph type="subTitle" idx="4"/>
          </p:nvPr>
        </p:nvSpPr>
        <p:spPr>
          <a:xfrm>
            <a:off x="1583134" y="3909557"/>
            <a:ext cx="6892131" cy="10922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4/30/2025</a:t>
            </a:fld>
            <a:endParaRPr lang="en-US"/>
          </a:p>
        </p:txBody>
      </p:sp>
      <p:sp>
        <p:nvSpPr>
          <p:cNvPr id="6" name="Holder 6"/>
          <p:cNvSpPr>
            <a:spLocks noGrp="1"/>
          </p:cNvSpPr>
          <p:nvPr>
            <p:ph type="sldNum" sz="quarter" idx="7"/>
          </p:nvPr>
        </p:nvSpPr>
        <p:spPr/>
        <p:txBody>
          <a:bodyPr lIns="0" tIns="0" rIns="0" bIns="0"/>
          <a:lstStyle>
            <a:lvl1pPr>
              <a:defRPr sz="1000" b="1" i="0">
                <a:solidFill>
                  <a:srgbClr val="006699"/>
                </a:solidFill>
                <a:latin typeface="Arial"/>
                <a:cs typeface="Arial"/>
              </a:defRPr>
            </a:lvl1pPr>
          </a:lstStyle>
          <a:p>
            <a:pPr marL="47625">
              <a:lnSpc>
                <a:spcPct val="100000"/>
              </a:lnSpc>
            </a:pPr>
            <a:r>
              <a:rPr spc="-25" dirty="0"/>
              <a:t>5.</a:t>
            </a: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801550" y="515105"/>
            <a:ext cx="1069294" cy="808037"/>
          </a:xfrm>
          <a:prstGeom prst="rect">
            <a:avLst/>
          </a:prstGeom>
        </p:spPr>
      </p:pic>
      <p:sp>
        <p:nvSpPr>
          <p:cNvPr id="17" name="bg object 17"/>
          <p:cNvSpPr/>
          <p:nvPr/>
        </p:nvSpPr>
        <p:spPr>
          <a:xfrm>
            <a:off x="457200" y="457200"/>
            <a:ext cx="228600" cy="2286000"/>
          </a:xfrm>
          <a:custGeom>
            <a:avLst/>
            <a:gdLst/>
            <a:ahLst/>
            <a:cxnLst/>
            <a:rect l="l" t="t" r="r" b="b"/>
            <a:pathLst>
              <a:path w="228600" h="2286000">
                <a:moveTo>
                  <a:pt x="228600" y="2286000"/>
                </a:moveTo>
                <a:lnTo>
                  <a:pt x="0" y="2286000"/>
                </a:lnTo>
                <a:lnTo>
                  <a:pt x="0" y="0"/>
                </a:lnTo>
                <a:lnTo>
                  <a:pt x="228600" y="0"/>
                </a:lnTo>
                <a:lnTo>
                  <a:pt x="228600" y="2286000"/>
                </a:lnTo>
                <a:close/>
              </a:path>
            </a:pathLst>
          </a:custGeom>
          <a:solidFill>
            <a:srgbClr val="336699"/>
          </a:solidFill>
        </p:spPr>
        <p:txBody>
          <a:bodyPr wrap="square" lIns="0" tIns="0" rIns="0" bIns="0" rtlCol="0"/>
          <a:lstStyle/>
          <a:p>
            <a:endParaRPr/>
          </a:p>
        </p:txBody>
      </p:sp>
      <p:sp>
        <p:nvSpPr>
          <p:cNvPr id="18" name="bg object 18"/>
          <p:cNvSpPr/>
          <p:nvPr/>
        </p:nvSpPr>
        <p:spPr>
          <a:xfrm>
            <a:off x="914400" y="1309116"/>
            <a:ext cx="8077200" cy="18415"/>
          </a:xfrm>
          <a:custGeom>
            <a:avLst/>
            <a:gdLst/>
            <a:ahLst/>
            <a:cxnLst/>
            <a:rect l="l" t="t" r="r" b="b"/>
            <a:pathLst>
              <a:path w="8077200" h="18415">
                <a:moveTo>
                  <a:pt x="8077200" y="18287"/>
                </a:moveTo>
                <a:lnTo>
                  <a:pt x="0" y="18287"/>
                </a:lnTo>
                <a:lnTo>
                  <a:pt x="0" y="0"/>
                </a:lnTo>
                <a:lnTo>
                  <a:pt x="8077200" y="0"/>
                </a:lnTo>
                <a:lnTo>
                  <a:pt x="8077200" y="18287"/>
                </a:lnTo>
                <a:close/>
              </a:path>
            </a:pathLst>
          </a:custGeom>
          <a:solidFill>
            <a:srgbClr val="336699"/>
          </a:solidFill>
        </p:spPr>
        <p:txBody>
          <a:bodyPr wrap="square" lIns="0" tIns="0" rIns="0" bIns="0" rtlCol="0"/>
          <a:lstStyle/>
          <a:p>
            <a:endParaRPr/>
          </a:p>
        </p:txBody>
      </p:sp>
      <p:pic>
        <p:nvPicPr>
          <p:cNvPr id="19" name="bg object 19"/>
          <p:cNvPicPr/>
          <p:nvPr/>
        </p:nvPicPr>
        <p:blipFill>
          <a:blip r:embed="rId3" cstate="print"/>
          <a:stretch>
            <a:fillRect/>
          </a:stretch>
        </p:blipFill>
        <p:spPr>
          <a:xfrm>
            <a:off x="452627" y="2738627"/>
            <a:ext cx="237743" cy="4581143"/>
          </a:xfrm>
          <a:prstGeom prst="rect">
            <a:avLst/>
          </a:prstGeom>
        </p:spPr>
      </p:pic>
      <p:pic>
        <p:nvPicPr>
          <p:cNvPr id="20" name="bg object 20"/>
          <p:cNvPicPr/>
          <p:nvPr/>
        </p:nvPicPr>
        <p:blipFill>
          <a:blip r:embed="rId4" cstate="print"/>
          <a:stretch>
            <a:fillRect/>
          </a:stretch>
        </p:blipFill>
        <p:spPr>
          <a:xfrm>
            <a:off x="8225028" y="6300216"/>
            <a:ext cx="1293875" cy="803147"/>
          </a:xfrm>
          <a:prstGeom prst="rect">
            <a:avLst/>
          </a:prstGeom>
        </p:spPr>
      </p:pic>
      <p:sp>
        <p:nvSpPr>
          <p:cNvPr id="2" name="Holder 2"/>
          <p:cNvSpPr>
            <a:spLocks noGrp="1"/>
          </p:cNvSpPr>
          <p:nvPr>
            <p:ph type="title"/>
          </p:nvPr>
        </p:nvSpPr>
        <p:spPr/>
        <p:txBody>
          <a:bodyPr lIns="0" tIns="0" rIns="0" bIns="0"/>
          <a:lstStyle>
            <a:lvl1pPr>
              <a:defRPr sz="2800" b="1" i="0">
                <a:solidFill>
                  <a:srgbClr val="006699"/>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4/30/2025</a:t>
            </a:fld>
            <a:endParaRPr lang="en-US"/>
          </a:p>
        </p:txBody>
      </p:sp>
      <p:sp>
        <p:nvSpPr>
          <p:cNvPr id="6" name="Holder 6"/>
          <p:cNvSpPr>
            <a:spLocks noGrp="1"/>
          </p:cNvSpPr>
          <p:nvPr>
            <p:ph type="sldNum" sz="quarter" idx="7"/>
          </p:nvPr>
        </p:nvSpPr>
        <p:spPr/>
        <p:txBody>
          <a:bodyPr lIns="0" tIns="0" rIns="0" bIns="0"/>
          <a:lstStyle>
            <a:lvl1pPr>
              <a:defRPr sz="1000" b="1" i="0">
                <a:solidFill>
                  <a:srgbClr val="006699"/>
                </a:solidFill>
                <a:latin typeface="Arial"/>
                <a:cs typeface="Arial"/>
              </a:defRPr>
            </a:lvl1pPr>
          </a:lstStyle>
          <a:p>
            <a:pPr marL="47625">
              <a:lnSpc>
                <a:spcPct val="100000"/>
              </a:lnSpc>
            </a:pPr>
            <a:r>
              <a:rPr spc="-25" dirty="0"/>
              <a:t>5.</a:t>
            </a: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52627" y="452627"/>
            <a:ext cx="9153143" cy="6867143"/>
          </a:xfrm>
          <a:prstGeom prst="rect">
            <a:avLst/>
          </a:prstGeom>
        </p:spPr>
      </p:pic>
      <p:pic>
        <p:nvPicPr>
          <p:cNvPr id="17" name="bg object 17"/>
          <p:cNvPicPr/>
          <p:nvPr/>
        </p:nvPicPr>
        <p:blipFill>
          <a:blip r:embed="rId3" cstate="print"/>
          <a:stretch>
            <a:fillRect/>
          </a:stretch>
        </p:blipFill>
        <p:spPr>
          <a:xfrm>
            <a:off x="914400" y="914400"/>
            <a:ext cx="8229600" cy="1382267"/>
          </a:xfrm>
          <a:prstGeom prst="rect">
            <a:avLst/>
          </a:prstGeom>
        </p:spPr>
      </p:pic>
      <p:sp>
        <p:nvSpPr>
          <p:cNvPr id="18" name="bg object 18"/>
          <p:cNvSpPr/>
          <p:nvPr/>
        </p:nvSpPr>
        <p:spPr>
          <a:xfrm>
            <a:off x="771144" y="771156"/>
            <a:ext cx="8517890" cy="6231890"/>
          </a:xfrm>
          <a:custGeom>
            <a:avLst/>
            <a:gdLst/>
            <a:ahLst/>
            <a:cxnLst/>
            <a:rect l="l" t="t" r="r" b="b"/>
            <a:pathLst>
              <a:path w="8517890" h="6231890">
                <a:moveTo>
                  <a:pt x="8517636" y="3048"/>
                </a:moveTo>
                <a:lnTo>
                  <a:pt x="8514588" y="0"/>
                </a:lnTo>
                <a:lnTo>
                  <a:pt x="8503920" y="0"/>
                </a:lnTo>
                <a:lnTo>
                  <a:pt x="8503920" y="13716"/>
                </a:lnTo>
                <a:lnTo>
                  <a:pt x="8503920" y="6217920"/>
                </a:lnTo>
                <a:lnTo>
                  <a:pt x="13716" y="6217920"/>
                </a:lnTo>
                <a:lnTo>
                  <a:pt x="13716" y="13716"/>
                </a:lnTo>
                <a:lnTo>
                  <a:pt x="8503920" y="13716"/>
                </a:lnTo>
                <a:lnTo>
                  <a:pt x="8503920" y="0"/>
                </a:lnTo>
                <a:lnTo>
                  <a:pt x="3048" y="0"/>
                </a:lnTo>
                <a:lnTo>
                  <a:pt x="0" y="3048"/>
                </a:lnTo>
                <a:lnTo>
                  <a:pt x="0" y="6228588"/>
                </a:lnTo>
                <a:lnTo>
                  <a:pt x="3048" y="6231636"/>
                </a:lnTo>
                <a:lnTo>
                  <a:pt x="8514588" y="6231636"/>
                </a:lnTo>
                <a:lnTo>
                  <a:pt x="8517636" y="6228588"/>
                </a:lnTo>
                <a:lnTo>
                  <a:pt x="8517636" y="6224016"/>
                </a:lnTo>
                <a:lnTo>
                  <a:pt x="8517636" y="6217920"/>
                </a:lnTo>
                <a:lnTo>
                  <a:pt x="8517636" y="13716"/>
                </a:lnTo>
                <a:lnTo>
                  <a:pt x="8517636" y="6096"/>
                </a:lnTo>
                <a:lnTo>
                  <a:pt x="8517636" y="3048"/>
                </a:lnTo>
                <a:close/>
              </a:path>
            </a:pathLst>
          </a:custGeom>
          <a:solidFill>
            <a:srgbClr val="A5A5A5"/>
          </a:solidFill>
        </p:spPr>
        <p:txBody>
          <a:bodyPr wrap="square" lIns="0" tIns="0" rIns="0" bIns="0" rtlCol="0"/>
          <a:lstStyle/>
          <a:p>
            <a:endParaRPr/>
          </a:p>
        </p:txBody>
      </p:sp>
      <p:sp>
        <p:nvSpPr>
          <p:cNvPr id="19" name="bg object 19"/>
          <p:cNvSpPr/>
          <p:nvPr/>
        </p:nvSpPr>
        <p:spPr>
          <a:xfrm>
            <a:off x="914400" y="2298191"/>
            <a:ext cx="8229600" cy="119380"/>
          </a:xfrm>
          <a:custGeom>
            <a:avLst/>
            <a:gdLst/>
            <a:ahLst/>
            <a:cxnLst/>
            <a:rect l="l" t="t" r="r" b="b"/>
            <a:pathLst>
              <a:path w="8229600" h="119380">
                <a:moveTo>
                  <a:pt x="8229600" y="118871"/>
                </a:moveTo>
                <a:lnTo>
                  <a:pt x="0" y="118871"/>
                </a:lnTo>
                <a:lnTo>
                  <a:pt x="0" y="0"/>
                </a:lnTo>
                <a:lnTo>
                  <a:pt x="8229600" y="0"/>
                </a:lnTo>
                <a:lnTo>
                  <a:pt x="8229600" y="118871"/>
                </a:lnTo>
                <a:close/>
              </a:path>
            </a:pathLst>
          </a:custGeom>
          <a:solidFill>
            <a:srgbClr val="990000"/>
          </a:solidFill>
        </p:spPr>
        <p:txBody>
          <a:bodyPr wrap="square" lIns="0" tIns="0" rIns="0" bIns="0" rtlCol="0"/>
          <a:lstStyle/>
          <a:p>
            <a:endParaRPr/>
          </a:p>
        </p:txBody>
      </p:sp>
      <p:sp>
        <p:nvSpPr>
          <p:cNvPr id="20" name="bg object 20"/>
          <p:cNvSpPr/>
          <p:nvPr/>
        </p:nvSpPr>
        <p:spPr>
          <a:xfrm>
            <a:off x="5023103" y="3255264"/>
            <a:ext cx="13970" cy="3375660"/>
          </a:xfrm>
          <a:custGeom>
            <a:avLst/>
            <a:gdLst/>
            <a:ahLst/>
            <a:cxnLst/>
            <a:rect l="l" t="t" r="r" b="b"/>
            <a:pathLst>
              <a:path w="13970" h="3375659">
                <a:moveTo>
                  <a:pt x="12192" y="3375659"/>
                </a:moveTo>
                <a:lnTo>
                  <a:pt x="0" y="3375659"/>
                </a:lnTo>
                <a:lnTo>
                  <a:pt x="1524" y="0"/>
                </a:lnTo>
                <a:lnTo>
                  <a:pt x="13716" y="0"/>
                </a:lnTo>
                <a:lnTo>
                  <a:pt x="12192" y="3375659"/>
                </a:lnTo>
                <a:close/>
              </a:path>
            </a:pathLst>
          </a:custGeom>
          <a:solidFill>
            <a:srgbClr val="A5A5A5"/>
          </a:solidFill>
        </p:spPr>
        <p:txBody>
          <a:bodyPr wrap="square" lIns="0" tIns="0" rIns="0" bIns="0" rtlCol="0"/>
          <a:lstStyle/>
          <a:p>
            <a:endParaRPr/>
          </a:p>
        </p:txBody>
      </p:sp>
      <p:pic>
        <p:nvPicPr>
          <p:cNvPr id="21" name="bg object 21"/>
          <p:cNvPicPr/>
          <p:nvPr/>
        </p:nvPicPr>
        <p:blipFill>
          <a:blip r:embed="rId4" cstate="print"/>
          <a:stretch>
            <a:fillRect/>
          </a:stretch>
        </p:blipFill>
        <p:spPr>
          <a:xfrm>
            <a:off x="5340095" y="1699259"/>
            <a:ext cx="259080" cy="251459"/>
          </a:xfrm>
          <a:prstGeom prst="rect">
            <a:avLst/>
          </a:prstGeom>
        </p:spPr>
      </p:pic>
      <p:pic>
        <p:nvPicPr>
          <p:cNvPr id="22" name="bg object 22"/>
          <p:cNvPicPr/>
          <p:nvPr/>
        </p:nvPicPr>
        <p:blipFill>
          <a:blip r:embed="rId5" cstate="print"/>
          <a:stretch>
            <a:fillRect/>
          </a:stretch>
        </p:blipFill>
        <p:spPr>
          <a:xfrm>
            <a:off x="5618987" y="1687067"/>
            <a:ext cx="179831" cy="263651"/>
          </a:xfrm>
          <a:prstGeom prst="rect">
            <a:avLst/>
          </a:prstGeom>
        </p:spPr>
      </p:pic>
      <p:pic>
        <p:nvPicPr>
          <p:cNvPr id="23" name="bg object 23"/>
          <p:cNvPicPr/>
          <p:nvPr/>
        </p:nvPicPr>
        <p:blipFill>
          <a:blip r:embed="rId6" cstate="print"/>
          <a:stretch>
            <a:fillRect/>
          </a:stretch>
        </p:blipFill>
        <p:spPr>
          <a:xfrm>
            <a:off x="5939027" y="1583436"/>
            <a:ext cx="292607" cy="362712"/>
          </a:xfrm>
          <a:prstGeom prst="rect">
            <a:avLst/>
          </a:prstGeom>
        </p:spPr>
      </p:pic>
      <p:sp>
        <p:nvSpPr>
          <p:cNvPr id="2" name="Holder 2"/>
          <p:cNvSpPr>
            <a:spLocks noGrp="1"/>
          </p:cNvSpPr>
          <p:nvPr>
            <p:ph type="title"/>
          </p:nvPr>
        </p:nvSpPr>
        <p:spPr/>
        <p:txBody>
          <a:bodyPr lIns="0" tIns="0" rIns="0" bIns="0"/>
          <a:lstStyle>
            <a:lvl1pPr>
              <a:defRPr sz="2800" b="1" i="0">
                <a:solidFill>
                  <a:srgbClr val="006699"/>
                </a:solidFill>
                <a:latin typeface="Arial"/>
                <a:cs typeface="Arial"/>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4/30/2025</a:t>
            </a:fld>
            <a:endParaRPr lang="en-US"/>
          </a:p>
        </p:txBody>
      </p:sp>
      <p:sp>
        <p:nvSpPr>
          <p:cNvPr id="7" name="Holder 7"/>
          <p:cNvSpPr>
            <a:spLocks noGrp="1"/>
          </p:cNvSpPr>
          <p:nvPr>
            <p:ph type="sldNum" sz="quarter" idx="7"/>
          </p:nvPr>
        </p:nvSpPr>
        <p:spPr/>
        <p:txBody>
          <a:bodyPr lIns="0" tIns="0" rIns="0" bIns="0"/>
          <a:lstStyle>
            <a:lvl1pPr>
              <a:defRPr sz="1000" b="1" i="0">
                <a:solidFill>
                  <a:srgbClr val="006699"/>
                </a:solidFill>
                <a:latin typeface="Arial"/>
                <a:cs typeface="Arial"/>
              </a:defRPr>
            </a:lvl1pPr>
          </a:lstStyle>
          <a:p>
            <a:pPr marL="47625">
              <a:lnSpc>
                <a:spcPct val="100000"/>
              </a:lnSpc>
            </a:pPr>
            <a:r>
              <a:rPr spc="-25" dirty="0"/>
              <a:t>5.</a:t>
            </a: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006699"/>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4/30/2025</a:t>
            </a:fld>
            <a:endParaRPr lang="en-US"/>
          </a:p>
        </p:txBody>
      </p:sp>
      <p:sp>
        <p:nvSpPr>
          <p:cNvPr id="5" name="Holder 5"/>
          <p:cNvSpPr>
            <a:spLocks noGrp="1"/>
          </p:cNvSpPr>
          <p:nvPr>
            <p:ph type="sldNum" sz="quarter" idx="7"/>
          </p:nvPr>
        </p:nvSpPr>
        <p:spPr/>
        <p:txBody>
          <a:bodyPr lIns="0" tIns="0" rIns="0" bIns="0"/>
          <a:lstStyle>
            <a:lvl1pPr>
              <a:defRPr sz="1000" b="1" i="0">
                <a:solidFill>
                  <a:srgbClr val="006699"/>
                </a:solidFill>
                <a:latin typeface="Arial"/>
                <a:cs typeface="Arial"/>
              </a:defRPr>
            </a:lvl1pPr>
          </a:lstStyle>
          <a:p>
            <a:pPr marL="47625">
              <a:lnSpc>
                <a:spcPct val="100000"/>
              </a:lnSpc>
            </a:pPr>
            <a:r>
              <a:rPr spc="-25" dirty="0"/>
              <a:t>5.</a:t>
            </a: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4/30/2025</a:t>
            </a:fld>
            <a:endParaRPr lang="en-US"/>
          </a:p>
        </p:txBody>
      </p:sp>
      <p:sp>
        <p:nvSpPr>
          <p:cNvPr id="4" name="Holder 4"/>
          <p:cNvSpPr>
            <a:spLocks noGrp="1"/>
          </p:cNvSpPr>
          <p:nvPr>
            <p:ph type="sldNum" sz="quarter" idx="7"/>
          </p:nvPr>
        </p:nvSpPr>
        <p:spPr/>
        <p:txBody>
          <a:bodyPr lIns="0" tIns="0" rIns="0" bIns="0"/>
          <a:lstStyle>
            <a:lvl1pPr>
              <a:defRPr sz="1000" b="1" i="0">
                <a:solidFill>
                  <a:srgbClr val="006699"/>
                </a:solidFill>
                <a:latin typeface="Arial"/>
                <a:cs typeface="Arial"/>
              </a:defRPr>
            </a:lvl1pPr>
          </a:lstStyle>
          <a:p>
            <a:pPr marL="47625">
              <a:lnSpc>
                <a:spcPct val="100000"/>
              </a:lnSpc>
            </a:pPr>
            <a:r>
              <a:rPr spc="-25" dirty="0"/>
              <a:t>5.</a:t>
            </a: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801550" y="515105"/>
            <a:ext cx="1069294" cy="808037"/>
          </a:xfrm>
          <a:prstGeom prst="rect">
            <a:avLst/>
          </a:prstGeom>
        </p:spPr>
      </p:pic>
      <p:sp>
        <p:nvSpPr>
          <p:cNvPr id="17" name="bg object 17"/>
          <p:cNvSpPr/>
          <p:nvPr/>
        </p:nvSpPr>
        <p:spPr>
          <a:xfrm>
            <a:off x="457200" y="457200"/>
            <a:ext cx="228600" cy="2286000"/>
          </a:xfrm>
          <a:custGeom>
            <a:avLst/>
            <a:gdLst/>
            <a:ahLst/>
            <a:cxnLst/>
            <a:rect l="l" t="t" r="r" b="b"/>
            <a:pathLst>
              <a:path w="228600" h="2286000">
                <a:moveTo>
                  <a:pt x="228600" y="2286000"/>
                </a:moveTo>
                <a:lnTo>
                  <a:pt x="0" y="2286000"/>
                </a:lnTo>
                <a:lnTo>
                  <a:pt x="0" y="0"/>
                </a:lnTo>
                <a:lnTo>
                  <a:pt x="228600" y="0"/>
                </a:lnTo>
                <a:lnTo>
                  <a:pt x="228600" y="2286000"/>
                </a:lnTo>
                <a:close/>
              </a:path>
            </a:pathLst>
          </a:custGeom>
          <a:solidFill>
            <a:srgbClr val="336699"/>
          </a:solidFill>
        </p:spPr>
        <p:txBody>
          <a:bodyPr wrap="square" lIns="0" tIns="0" rIns="0" bIns="0" rtlCol="0"/>
          <a:lstStyle/>
          <a:p>
            <a:endParaRPr/>
          </a:p>
        </p:txBody>
      </p:sp>
      <p:sp>
        <p:nvSpPr>
          <p:cNvPr id="2" name="Holder 2"/>
          <p:cNvSpPr>
            <a:spLocks noGrp="1"/>
          </p:cNvSpPr>
          <p:nvPr>
            <p:ph type="title"/>
          </p:nvPr>
        </p:nvSpPr>
        <p:spPr>
          <a:xfrm>
            <a:off x="677563" y="676223"/>
            <a:ext cx="8703273" cy="574040"/>
          </a:xfrm>
          <a:prstGeom prst="rect">
            <a:avLst/>
          </a:prstGeom>
        </p:spPr>
        <p:txBody>
          <a:bodyPr wrap="square" lIns="0" tIns="0" rIns="0" bIns="0">
            <a:spAutoFit/>
          </a:bodyPr>
          <a:lstStyle>
            <a:lvl1pPr>
              <a:defRPr sz="2800" b="1" i="0">
                <a:solidFill>
                  <a:srgbClr val="006699"/>
                </a:solidFill>
                <a:latin typeface="Arial"/>
                <a:cs typeface="Arial"/>
              </a:defRPr>
            </a:lvl1pPr>
          </a:lstStyle>
          <a:p>
            <a:endParaRPr/>
          </a:p>
        </p:txBody>
      </p:sp>
      <p:sp>
        <p:nvSpPr>
          <p:cNvPr id="3" name="Holder 3"/>
          <p:cNvSpPr>
            <a:spLocks noGrp="1"/>
          </p:cNvSpPr>
          <p:nvPr>
            <p:ph type="body" idx="1"/>
          </p:nvPr>
        </p:nvSpPr>
        <p:spPr>
          <a:xfrm>
            <a:off x="2693099" y="1748316"/>
            <a:ext cx="4262120" cy="160273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419856" y="7228332"/>
            <a:ext cx="3218688" cy="3886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4/30/2025</a:t>
            </a:fld>
            <a:endParaRPr lang="en-US"/>
          </a:p>
        </p:txBody>
      </p:sp>
      <p:sp>
        <p:nvSpPr>
          <p:cNvPr id="6" name="Holder 6"/>
          <p:cNvSpPr>
            <a:spLocks noGrp="1"/>
          </p:cNvSpPr>
          <p:nvPr>
            <p:ph type="sldNum" sz="quarter" idx="7"/>
          </p:nvPr>
        </p:nvSpPr>
        <p:spPr>
          <a:xfrm>
            <a:off x="4803088" y="7110197"/>
            <a:ext cx="309879" cy="167004"/>
          </a:xfrm>
          <a:prstGeom prst="rect">
            <a:avLst/>
          </a:prstGeom>
        </p:spPr>
        <p:txBody>
          <a:bodyPr wrap="square" lIns="0" tIns="0" rIns="0" bIns="0">
            <a:spAutoFit/>
          </a:bodyPr>
          <a:lstStyle>
            <a:lvl1pPr>
              <a:defRPr sz="1000" b="1" i="0">
                <a:solidFill>
                  <a:srgbClr val="006699"/>
                </a:solidFill>
                <a:latin typeface="Arial"/>
                <a:cs typeface="Arial"/>
              </a:defRPr>
            </a:lvl1pPr>
          </a:lstStyle>
          <a:p>
            <a:pPr marL="47625">
              <a:lnSpc>
                <a:spcPct val="100000"/>
              </a:lnSpc>
            </a:pPr>
            <a:r>
              <a:rPr spc="-25" dirty="0"/>
              <a:t>5.</a:t>
            </a: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5.xml"/><Relationship Id="rId5" Type="http://schemas.openxmlformats.org/officeDocument/2006/relationships/image" Target="../media/image35.jpg"/><Relationship Id="rId4" Type="http://schemas.openxmlformats.org/officeDocument/2006/relationships/image" Target="../media/image34.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5" Type="http://schemas.openxmlformats.org/officeDocument/2006/relationships/image" Target="../media/image45.jpg"/><Relationship Id="rId4" Type="http://schemas.openxmlformats.org/officeDocument/2006/relationships/image" Target="../media/image44.jp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5.xml"/><Relationship Id="rId5" Type="http://schemas.openxmlformats.org/officeDocument/2006/relationships/image" Target="../media/image47.jpg"/><Relationship Id="rId4" Type="http://schemas.openxmlformats.org/officeDocument/2006/relationships/image" Target="../media/image46.jp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5.xml"/><Relationship Id="rId5" Type="http://schemas.openxmlformats.org/officeDocument/2006/relationships/image" Target="../media/image48.jpg"/><Relationship Id="rId4" Type="http://schemas.openxmlformats.org/officeDocument/2006/relationships/image" Target="../media/image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image" Target="../media/image67.jpg"/><Relationship Id="rId18" Type="http://schemas.openxmlformats.org/officeDocument/2006/relationships/image" Target="../media/image72.jpg"/><Relationship Id="rId26" Type="http://schemas.openxmlformats.org/officeDocument/2006/relationships/image" Target="../media/image80.jpg"/><Relationship Id="rId3" Type="http://schemas.openxmlformats.org/officeDocument/2006/relationships/image" Target="../media/image57.jpg"/><Relationship Id="rId21" Type="http://schemas.openxmlformats.org/officeDocument/2006/relationships/image" Target="../media/image75.png"/><Relationship Id="rId34" Type="http://schemas.openxmlformats.org/officeDocument/2006/relationships/image" Target="../media/image88.jpg"/><Relationship Id="rId7" Type="http://schemas.openxmlformats.org/officeDocument/2006/relationships/image" Target="../media/image61.jpg"/><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79.jpg"/><Relationship Id="rId33" Type="http://schemas.openxmlformats.org/officeDocument/2006/relationships/image" Target="../media/image87.jpg"/><Relationship Id="rId2" Type="http://schemas.openxmlformats.org/officeDocument/2006/relationships/image" Target="../media/image56.jpg"/><Relationship Id="rId16" Type="http://schemas.openxmlformats.org/officeDocument/2006/relationships/image" Target="../media/image70.png"/><Relationship Id="rId20" Type="http://schemas.openxmlformats.org/officeDocument/2006/relationships/image" Target="../media/image74.png"/><Relationship Id="rId29" Type="http://schemas.openxmlformats.org/officeDocument/2006/relationships/image" Target="../media/image83.jpg"/><Relationship Id="rId1" Type="http://schemas.openxmlformats.org/officeDocument/2006/relationships/slideLayout" Target="../slideLayouts/slideLayout2.xml"/><Relationship Id="rId6" Type="http://schemas.openxmlformats.org/officeDocument/2006/relationships/image" Target="../media/image60.jpg"/><Relationship Id="rId11" Type="http://schemas.openxmlformats.org/officeDocument/2006/relationships/image" Target="../media/image65.png"/><Relationship Id="rId24" Type="http://schemas.openxmlformats.org/officeDocument/2006/relationships/image" Target="../media/image78.jpg"/><Relationship Id="rId32" Type="http://schemas.openxmlformats.org/officeDocument/2006/relationships/image" Target="../media/image86.jpg"/><Relationship Id="rId5" Type="http://schemas.openxmlformats.org/officeDocument/2006/relationships/image" Target="../media/image59.jpg"/><Relationship Id="rId15" Type="http://schemas.openxmlformats.org/officeDocument/2006/relationships/image" Target="../media/image69.jpg"/><Relationship Id="rId23" Type="http://schemas.openxmlformats.org/officeDocument/2006/relationships/image" Target="../media/image77.jpg"/><Relationship Id="rId28" Type="http://schemas.openxmlformats.org/officeDocument/2006/relationships/image" Target="../media/image82.png"/><Relationship Id="rId10" Type="http://schemas.openxmlformats.org/officeDocument/2006/relationships/image" Target="../media/image64.png"/><Relationship Id="rId19" Type="http://schemas.openxmlformats.org/officeDocument/2006/relationships/image" Target="../media/image73.jpg"/><Relationship Id="rId31" Type="http://schemas.openxmlformats.org/officeDocument/2006/relationships/image" Target="../media/image85.png"/><Relationship Id="rId4" Type="http://schemas.openxmlformats.org/officeDocument/2006/relationships/image" Target="../media/image58.jpg"/><Relationship Id="rId9" Type="http://schemas.openxmlformats.org/officeDocument/2006/relationships/image" Target="../media/image63.png"/><Relationship Id="rId14" Type="http://schemas.openxmlformats.org/officeDocument/2006/relationships/image" Target="../media/image68.jpg"/><Relationship Id="rId22" Type="http://schemas.openxmlformats.org/officeDocument/2006/relationships/image" Target="../media/image76.jpg"/><Relationship Id="rId27" Type="http://schemas.openxmlformats.org/officeDocument/2006/relationships/image" Target="../media/image81.jpg"/><Relationship Id="rId30" Type="http://schemas.openxmlformats.org/officeDocument/2006/relationships/image" Target="../media/image84.png"/><Relationship Id="rId8"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4.xml"/><Relationship Id="rId5" Type="http://schemas.openxmlformats.org/officeDocument/2006/relationships/image" Target="../media/image89.jpg"/><Relationship Id="rId4" Type="http://schemas.openxmlformats.org/officeDocument/2006/relationships/image" Target="../media/image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jpg"/><Relationship Id="rId4" Type="http://schemas.openxmlformats.org/officeDocument/2006/relationships/image" Target="../media/image96.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4.xml"/><Relationship Id="rId5" Type="http://schemas.openxmlformats.org/officeDocument/2006/relationships/image" Target="../media/image98.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jpg"/><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hyperlink" Target="https://stackoverflow.com/questions/56320999/starvation-vs-convoy-effect" TargetMode="Externa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hyperlink" Target="https://stackoverflow.com/questions/56320999/starvation-vs-convoy-effect" TargetMode="Externa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hyperlink" Target="https://stackoverflow.com/questions/1162587/what-is-starvation" TargetMode="External"/><Relationship Id="rId2" Type="http://schemas.openxmlformats.org/officeDocument/2006/relationships/hyperlink" Target="https://stackoverflow.com/questions/56320999/starvation-vs-convoy-effect" TargetMode="External"/><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9.jp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01.jpg"/><Relationship Id="rId4" Type="http://schemas.openxmlformats.org/officeDocument/2006/relationships/image" Target="../media/image3.jpg"/></Relationships>
</file>

<file path=ppt/slides/_rels/slide82.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jpg"/><Relationship Id="rId18" Type="http://schemas.openxmlformats.org/officeDocument/2006/relationships/image" Target="../media/image120.png"/><Relationship Id="rId3" Type="http://schemas.openxmlformats.org/officeDocument/2006/relationships/image" Target="../media/image105.jpg"/><Relationship Id="rId21" Type="http://schemas.openxmlformats.org/officeDocument/2006/relationships/image" Target="../media/image123.jp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9.jpg"/><Relationship Id="rId2" Type="http://schemas.openxmlformats.org/officeDocument/2006/relationships/image" Target="../media/image104.png"/><Relationship Id="rId16" Type="http://schemas.openxmlformats.org/officeDocument/2006/relationships/image" Target="../media/image118.png"/><Relationship Id="rId20"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24" Type="http://schemas.openxmlformats.org/officeDocument/2006/relationships/image" Target="../media/image126.jpg"/><Relationship Id="rId5" Type="http://schemas.openxmlformats.org/officeDocument/2006/relationships/image" Target="../media/image107.jpg"/><Relationship Id="rId15" Type="http://schemas.openxmlformats.org/officeDocument/2006/relationships/image" Target="../media/image117.png"/><Relationship Id="rId23" Type="http://schemas.openxmlformats.org/officeDocument/2006/relationships/image" Target="../media/image125.jpg"/><Relationship Id="rId10" Type="http://schemas.openxmlformats.org/officeDocument/2006/relationships/image" Target="../media/image112.png"/><Relationship Id="rId19" Type="http://schemas.openxmlformats.org/officeDocument/2006/relationships/image" Target="../media/image121.jpg"/><Relationship Id="rId4" Type="http://schemas.openxmlformats.org/officeDocument/2006/relationships/image" Target="../media/image106.jpg"/><Relationship Id="rId9" Type="http://schemas.openxmlformats.org/officeDocument/2006/relationships/image" Target="../media/image111.jpg"/><Relationship Id="rId14" Type="http://schemas.openxmlformats.org/officeDocument/2006/relationships/image" Target="../media/image116.jpg"/><Relationship Id="rId22" Type="http://schemas.openxmlformats.org/officeDocument/2006/relationships/image" Target="../media/image124.jpg"/></Relationships>
</file>

<file path=ppt/slides/_rels/slide86.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gateoverflow.in/136284/%23os-%23multilevel-feedback-queu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jpg"/><Relationship Id="rId7" Type="http://schemas.openxmlformats.org/officeDocument/2006/relationships/image" Target="../media/image23.jp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56843" y="3418332"/>
            <a:ext cx="8610600" cy="201295"/>
            <a:chOff x="656843" y="3418332"/>
            <a:chExt cx="8610600" cy="201295"/>
          </a:xfrm>
        </p:grpSpPr>
        <p:sp>
          <p:nvSpPr>
            <p:cNvPr id="3" name="object 3"/>
            <p:cNvSpPr/>
            <p:nvPr/>
          </p:nvSpPr>
          <p:spPr>
            <a:xfrm>
              <a:off x="656843" y="3418332"/>
              <a:ext cx="2870200" cy="201295"/>
            </a:xfrm>
            <a:custGeom>
              <a:avLst/>
              <a:gdLst/>
              <a:ahLst/>
              <a:cxnLst/>
              <a:rect l="l" t="t" r="r" b="b"/>
              <a:pathLst>
                <a:path w="2870200" h="201295">
                  <a:moveTo>
                    <a:pt x="2869691" y="201167"/>
                  </a:moveTo>
                  <a:lnTo>
                    <a:pt x="0" y="201167"/>
                  </a:lnTo>
                  <a:lnTo>
                    <a:pt x="0" y="0"/>
                  </a:lnTo>
                  <a:lnTo>
                    <a:pt x="2869691" y="0"/>
                  </a:lnTo>
                  <a:lnTo>
                    <a:pt x="2869691" y="201167"/>
                  </a:lnTo>
                  <a:close/>
                </a:path>
              </a:pathLst>
            </a:custGeom>
            <a:solidFill>
              <a:srgbClr val="336699"/>
            </a:solidFill>
          </p:spPr>
          <p:txBody>
            <a:bodyPr wrap="square" lIns="0" tIns="0" rIns="0" bIns="0" rtlCol="0"/>
            <a:lstStyle/>
            <a:p>
              <a:endParaRPr/>
            </a:p>
          </p:txBody>
        </p:sp>
        <p:sp>
          <p:nvSpPr>
            <p:cNvPr id="4" name="object 4"/>
            <p:cNvSpPr/>
            <p:nvPr/>
          </p:nvSpPr>
          <p:spPr>
            <a:xfrm>
              <a:off x="3526535" y="3418332"/>
              <a:ext cx="2870200" cy="201295"/>
            </a:xfrm>
            <a:custGeom>
              <a:avLst/>
              <a:gdLst/>
              <a:ahLst/>
              <a:cxnLst/>
              <a:rect l="l" t="t" r="r" b="b"/>
              <a:pathLst>
                <a:path w="2870200" h="201295">
                  <a:moveTo>
                    <a:pt x="2869692" y="201167"/>
                  </a:moveTo>
                  <a:lnTo>
                    <a:pt x="0" y="201167"/>
                  </a:lnTo>
                  <a:lnTo>
                    <a:pt x="0" y="0"/>
                  </a:lnTo>
                  <a:lnTo>
                    <a:pt x="2869692" y="0"/>
                  </a:lnTo>
                  <a:lnTo>
                    <a:pt x="2869692" y="201167"/>
                  </a:lnTo>
                  <a:close/>
                </a:path>
              </a:pathLst>
            </a:custGeom>
            <a:solidFill>
              <a:srgbClr val="99CCFF"/>
            </a:solidFill>
          </p:spPr>
          <p:txBody>
            <a:bodyPr wrap="square" lIns="0" tIns="0" rIns="0" bIns="0" rtlCol="0"/>
            <a:lstStyle/>
            <a:p>
              <a:endParaRPr/>
            </a:p>
          </p:txBody>
        </p:sp>
        <p:sp>
          <p:nvSpPr>
            <p:cNvPr id="5" name="object 5"/>
            <p:cNvSpPr/>
            <p:nvPr/>
          </p:nvSpPr>
          <p:spPr>
            <a:xfrm>
              <a:off x="6396228" y="3418332"/>
              <a:ext cx="2871470" cy="201295"/>
            </a:xfrm>
            <a:custGeom>
              <a:avLst/>
              <a:gdLst/>
              <a:ahLst/>
              <a:cxnLst/>
              <a:rect l="l" t="t" r="r" b="b"/>
              <a:pathLst>
                <a:path w="2871470" h="201295">
                  <a:moveTo>
                    <a:pt x="2871216" y="201167"/>
                  </a:moveTo>
                  <a:lnTo>
                    <a:pt x="0" y="201167"/>
                  </a:lnTo>
                  <a:lnTo>
                    <a:pt x="0" y="0"/>
                  </a:lnTo>
                  <a:lnTo>
                    <a:pt x="2871216" y="0"/>
                  </a:lnTo>
                  <a:lnTo>
                    <a:pt x="2871216" y="201167"/>
                  </a:lnTo>
                  <a:close/>
                </a:path>
              </a:pathLst>
            </a:custGeom>
            <a:solidFill>
              <a:srgbClr val="336699"/>
            </a:solidFill>
          </p:spPr>
          <p:txBody>
            <a:bodyPr wrap="square" lIns="0" tIns="0" rIns="0" bIns="0" rtlCol="0"/>
            <a:lstStyle/>
            <a:p>
              <a:endParaRPr/>
            </a:p>
          </p:txBody>
        </p:sp>
      </p:grpSp>
      <p:sp>
        <p:nvSpPr>
          <p:cNvPr id="6" name="object 6"/>
          <p:cNvSpPr txBox="1"/>
          <p:nvPr/>
        </p:nvSpPr>
        <p:spPr>
          <a:xfrm>
            <a:off x="7142444" y="7072352"/>
            <a:ext cx="2287905" cy="177800"/>
          </a:xfrm>
          <a:prstGeom prst="rect">
            <a:avLst/>
          </a:prstGeom>
        </p:spPr>
        <p:txBody>
          <a:bodyPr vert="horz" wrap="square" lIns="0" tIns="12065" rIns="0" bIns="0" rtlCol="0">
            <a:spAutoFit/>
          </a:bodyPr>
          <a:lstStyle/>
          <a:p>
            <a:pPr marL="12700">
              <a:lnSpc>
                <a:spcPct val="100000"/>
              </a:lnSpc>
              <a:spcBef>
                <a:spcPts val="95"/>
              </a:spcBef>
            </a:pPr>
            <a:r>
              <a:rPr sz="1000" b="1" spc="-10" dirty="0">
                <a:solidFill>
                  <a:srgbClr val="336699"/>
                </a:solidFill>
                <a:latin typeface="Arial"/>
                <a:cs typeface="Arial"/>
              </a:rPr>
              <a:t>Silberschatz,</a:t>
            </a:r>
            <a:r>
              <a:rPr sz="1000" b="1" spc="-75" dirty="0">
                <a:solidFill>
                  <a:srgbClr val="336699"/>
                </a:solidFill>
                <a:latin typeface="Arial"/>
                <a:cs typeface="Arial"/>
              </a:rPr>
              <a:t> </a:t>
            </a:r>
            <a:r>
              <a:rPr sz="1000" b="1" spc="-10" dirty="0">
                <a:solidFill>
                  <a:srgbClr val="336699"/>
                </a:solidFill>
                <a:latin typeface="Arial"/>
                <a:cs typeface="Arial"/>
              </a:rPr>
              <a:t>Galvin</a:t>
            </a:r>
            <a:r>
              <a:rPr sz="1000" b="1" spc="-50" dirty="0">
                <a:solidFill>
                  <a:srgbClr val="336699"/>
                </a:solidFill>
                <a:latin typeface="Arial"/>
                <a:cs typeface="Arial"/>
              </a:rPr>
              <a:t> </a:t>
            </a:r>
            <a:r>
              <a:rPr sz="1000" b="1" dirty="0">
                <a:solidFill>
                  <a:srgbClr val="336699"/>
                </a:solidFill>
                <a:latin typeface="Arial"/>
                <a:cs typeface="Arial"/>
              </a:rPr>
              <a:t>and </a:t>
            </a:r>
            <a:r>
              <a:rPr sz="1000" b="1" spc="-10" dirty="0">
                <a:solidFill>
                  <a:srgbClr val="336699"/>
                </a:solidFill>
                <a:latin typeface="Arial"/>
                <a:cs typeface="Arial"/>
              </a:rPr>
              <a:t>Gagne</a:t>
            </a:r>
            <a:r>
              <a:rPr sz="1000" b="1" spc="-35" dirty="0">
                <a:solidFill>
                  <a:srgbClr val="336699"/>
                </a:solidFill>
                <a:latin typeface="Arial"/>
                <a:cs typeface="Arial"/>
              </a:rPr>
              <a:t> </a:t>
            </a:r>
            <a:r>
              <a:rPr sz="1000" b="1" spc="-20" dirty="0">
                <a:solidFill>
                  <a:srgbClr val="336699"/>
                </a:solidFill>
                <a:latin typeface="Arial"/>
                <a:cs typeface="Arial"/>
              </a:rPr>
              <a:t>©2018</a:t>
            </a:r>
            <a:endParaRPr sz="1000">
              <a:latin typeface="Arial"/>
              <a:cs typeface="Arial"/>
            </a:endParaRPr>
          </a:p>
        </p:txBody>
      </p:sp>
      <p:sp>
        <p:nvSpPr>
          <p:cNvPr id="7" name="object 7"/>
          <p:cNvSpPr txBox="1"/>
          <p:nvPr/>
        </p:nvSpPr>
        <p:spPr>
          <a:xfrm>
            <a:off x="539508" y="7098214"/>
            <a:ext cx="2564130" cy="177800"/>
          </a:xfrm>
          <a:prstGeom prst="rect">
            <a:avLst/>
          </a:prstGeom>
        </p:spPr>
        <p:txBody>
          <a:bodyPr vert="horz" wrap="square" lIns="0" tIns="12065" rIns="0" bIns="0" rtlCol="0">
            <a:spAutoFit/>
          </a:bodyPr>
          <a:lstStyle/>
          <a:p>
            <a:pPr marL="38100">
              <a:lnSpc>
                <a:spcPct val="100000"/>
              </a:lnSpc>
              <a:spcBef>
                <a:spcPts val="95"/>
              </a:spcBef>
            </a:pPr>
            <a:r>
              <a:rPr sz="1000" b="1" spc="-10" dirty="0">
                <a:solidFill>
                  <a:srgbClr val="336699"/>
                </a:solidFill>
                <a:latin typeface="Arial"/>
                <a:cs typeface="Arial"/>
              </a:rPr>
              <a:t>Operating</a:t>
            </a:r>
            <a:r>
              <a:rPr sz="1000" b="1" spc="-55" dirty="0">
                <a:solidFill>
                  <a:srgbClr val="336699"/>
                </a:solidFill>
                <a:latin typeface="Arial"/>
                <a:cs typeface="Arial"/>
              </a:rPr>
              <a:t> </a:t>
            </a:r>
            <a:r>
              <a:rPr sz="1000" b="1" spc="-10" dirty="0">
                <a:solidFill>
                  <a:srgbClr val="336699"/>
                </a:solidFill>
                <a:latin typeface="Arial"/>
                <a:cs typeface="Arial"/>
              </a:rPr>
              <a:t>System</a:t>
            </a:r>
            <a:r>
              <a:rPr sz="1000" b="1" dirty="0">
                <a:solidFill>
                  <a:srgbClr val="336699"/>
                </a:solidFill>
                <a:latin typeface="Arial"/>
                <a:cs typeface="Arial"/>
              </a:rPr>
              <a:t> </a:t>
            </a:r>
            <a:r>
              <a:rPr sz="1000" b="1" spc="-10" dirty="0">
                <a:solidFill>
                  <a:srgbClr val="336699"/>
                </a:solidFill>
                <a:latin typeface="Arial"/>
                <a:cs typeface="Arial"/>
              </a:rPr>
              <a:t>Concepts</a:t>
            </a:r>
            <a:r>
              <a:rPr sz="1000" b="1" spc="-65" dirty="0">
                <a:solidFill>
                  <a:srgbClr val="336699"/>
                </a:solidFill>
                <a:latin typeface="Arial"/>
                <a:cs typeface="Arial"/>
              </a:rPr>
              <a:t> </a:t>
            </a:r>
            <a:r>
              <a:rPr sz="1000" b="1" dirty="0">
                <a:solidFill>
                  <a:srgbClr val="336699"/>
                </a:solidFill>
                <a:latin typeface="Arial"/>
                <a:cs typeface="Arial"/>
              </a:rPr>
              <a:t>–</a:t>
            </a:r>
            <a:r>
              <a:rPr sz="1000" b="1" spc="-15" dirty="0">
                <a:solidFill>
                  <a:srgbClr val="336699"/>
                </a:solidFill>
                <a:latin typeface="Arial"/>
                <a:cs typeface="Arial"/>
              </a:rPr>
              <a:t> </a:t>
            </a:r>
            <a:r>
              <a:rPr sz="1000" b="1" dirty="0">
                <a:solidFill>
                  <a:srgbClr val="336699"/>
                </a:solidFill>
                <a:latin typeface="Arial"/>
                <a:cs typeface="Arial"/>
              </a:rPr>
              <a:t>10</a:t>
            </a:r>
            <a:r>
              <a:rPr sz="975" b="1" baseline="21367" dirty="0">
                <a:solidFill>
                  <a:srgbClr val="336699"/>
                </a:solidFill>
                <a:latin typeface="Arial"/>
                <a:cs typeface="Arial"/>
              </a:rPr>
              <a:t>th</a:t>
            </a:r>
            <a:r>
              <a:rPr sz="975" b="1" spc="89" baseline="21367" dirty="0">
                <a:solidFill>
                  <a:srgbClr val="336699"/>
                </a:solidFill>
                <a:latin typeface="Arial"/>
                <a:cs typeface="Arial"/>
              </a:rPr>
              <a:t> </a:t>
            </a:r>
            <a:r>
              <a:rPr sz="1000" b="1" spc="-10" dirty="0">
                <a:solidFill>
                  <a:srgbClr val="336699"/>
                </a:solidFill>
                <a:latin typeface="Arial"/>
                <a:cs typeface="Arial"/>
              </a:rPr>
              <a:t>Edition</a:t>
            </a:r>
            <a:endParaRPr sz="1000">
              <a:latin typeface="Arial"/>
              <a:cs typeface="Arial"/>
            </a:endParaRPr>
          </a:p>
        </p:txBody>
      </p:sp>
      <p:grpSp>
        <p:nvGrpSpPr>
          <p:cNvPr id="8" name="object 8"/>
          <p:cNvGrpSpPr/>
          <p:nvPr/>
        </p:nvGrpSpPr>
        <p:grpSpPr>
          <a:xfrm>
            <a:off x="3653028" y="4436364"/>
            <a:ext cx="2394585" cy="1944370"/>
            <a:chOff x="3653028" y="4436364"/>
            <a:chExt cx="2394585" cy="1944370"/>
          </a:xfrm>
        </p:grpSpPr>
        <p:pic>
          <p:nvPicPr>
            <p:cNvPr id="9" name="object 9"/>
            <p:cNvPicPr/>
            <p:nvPr/>
          </p:nvPicPr>
          <p:blipFill>
            <a:blip r:embed="rId2" cstate="print"/>
            <a:stretch>
              <a:fillRect/>
            </a:stretch>
          </p:blipFill>
          <p:spPr>
            <a:xfrm>
              <a:off x="3876555" y="4742118"/>
              <a:ext cx="1888501" cy="1339623"/>
            </a:xfrm>
            <a:prstGeom prst="rect">
              <a:avLst/>
            </a:prstGeom>
          </p:spPr>
        </p:pic>
        <p:sp>
          <p:nvSpPr>
            <p:cNvPr id="10" name="object 10"/>
            <p:cNvSpPr/>
            <p:nvPr/>
          </p:nvSpPr>
          <p:spPr>
            <a:xfrm>
              <a:off x="3742944" y="4540008"/>
              <a:ext cx="2214880" cy="1744980"/>
            </a:xfrm>
            <a:custGeom>
              <a:avLst/>
              <a:gdLst/>
              <a:ahLst/>
              <a:cxnLst/>
              <a:rect l="l" t="t" r="r" b="b"/>
              <a:pathLst>
                <a:path w="2214879" h="1744979">
                  <a:moveTo>
                    <a:pt x="2214372" y="0"/>
                  </a:moveTo>
                  <a:lnTo>
                    <a:pt x="2138172" y="0"/>
                  </a:lnTo>
                  <a:lnTo>
                    <a:pt x="2138172" y="76200"/>
                  </a:lnTo>
                  <a:lnTo>
                    <a:pt x="2138172" y="1668780"/>
                  </a:lnTo>
                  <a:lnTo>
                    <a:pt x="76200" y="1668780"/>
                  </a:lnTo>
                  <a:lnTo>
                    <a:pt x="76200" y="76200"/>
                  </a:lnTo>
                  <a:lnTo>
                    <a:pt x="2138172" y="76200"/>
                  </a:lnTo>
                  <a:lnTo>
                    <a:pt x="2138172" y="0"/>
                  </a:lnTo>
                  <a:lnTo>
                    <a:pt x="0" y="0"/>
                  </a:lnTo>
                  <a:lnTo>
                    <a:pt x="0" y="1744980"/>
                  </a:lnTo>
                  <a:lnTo>
                    <a:pt x="2214372" y="1744980"/>
                  </a:lnTo>
                  <a:lnTo>
                    <a:pt x="2214372" y="1706880"/>
                  </a:lnTo>
                  <a:lnTo>
                    <a:pt x="2214372" y="1668780"/>
                  </a:lnTo>
                  <a:lnTo>
                    <a:pt x="2214372" y="76200"/>
                  </a:lnTo>
                  <a:lnTo>
                    <a:pt x="2214372" y="38100"/>
                  </a:lnTo>
                  <a:lnTo>
                    <a:pt x="2214372" y="0"/>
                  </a:lnTo>
                  <a:close/>
                </a:path>
              </a:pathLst>
            </a:custGeom>
            <a:solidFill>
              <a:srgbClr val="336699"/>
            </a:solidFill>
          </p:spPr>
          <p:txBody>
            <a:bodyPr wrap="square" lIns="0" tIns="0" rIns="0" bIns="0" rtlCol="0"/>
            <a:lstStyle/>
            <a:p>
              <a:endParaRPr/>
            </a:p>
          </p:txBody>
        </p:sp>
        <p:sp>
          <p:nvSpPr>
            <p:cNvPr id="11" name="object 11"/>
            <p:cNvSpPr/>
            <p:nvPr/>
          </p:nvSpPr>
          <p:spPr>
            <a:xfrm>
              <a:off x="3653028" y="4436376"/>
              <a:ext cx="2394585" cy="1944370"/>
            </a:xfrm>
            <a:custGeom>
              <a:avLst/>
              <a:gdLst/>
              <a:ahLst/>
              <a:cxnLst/>
              <a:rect l="l" t="t" r="r" b="b"/>
              <a:pathLst>
                <a:path w="2394585" h="1944370">
                  <a:moveTo>
                    <a:pt x="2371331" y="56375"/>
                  </a:moveTo>
                  <a:lnTo>
                    <a:pt x="2337816" y="56375"/>
                  </a:lnTo>
                  <a:lnTo>
                    <a:pt x="2337816" y="1886712"/>
                  </a:lnTo>
                  <a:lnTo>
                    <a:pt x="2371331" y="1886712"/>
                  </a:lnTo>
                  <a:lnTo>
                    <a:pt x="2371331" y="56375"/>
                  </a:lnTo>
                  <a:close/>
                </a:path>
                <a:path w="2394585" h="1944370">
                  <a:moveTo>
                    <a:pt x="2371331" y="22860"/>
                  </a:moveTo>
                  <a:lnTo>
                    <a:pt x="22847" y="22860"/>
                  </a:lnTo>
                  <a:lnTo>
                    <a:pt x="22847" y="55880"/>
                  </a:lnTo>
                  <a:lnTo>
                    <a:pt x="22847" y="1888490"/>
                  </a:lnTo>
                  <a:lnTo>
                    <a:pt x="22847" y="1921510"/>
                  </a:lnTo>
                  <a:lnTo>
                    <a:pt x="2371331" y="1921510"/>
                  </a:lnTo>
                  <a:lnTo>
                    <a:pt x="2371331" y="1888490"/>
                  </a:lnTo>
                  <a:lnTo>
                    <a:pt x="57899" y="1888490"/>
                  </a:lnTo>
                  <a:lnTo>
                    <a:pt x="57899" y="55880"/>
                  </a:lnTo>
                  <a:lnTo>
                    <a:pt x="2371331" y="55880"/>
                  </a:lnTo>
                  <a:lnTo>
                    <a:pt x="2371331" y="22860"/>
                  </a:lnTo>
                  <a:close/>
                </a:path>
                <a:path w="2394585" h="1944370">
                  <a:moveTo>
                    <a:pt x="2394204" y="10668"/>
                  </a:moveTo>
                  <a:lnTo>
                    <a:pt x="2383536" y="10668"/>
                  </a:lnTo>
                  <a:lnTo>
                    <a:pt x="2383536" y="1932432"/>
                  </a:lnTo>
                  <a:lnTo>
                    <a:pt x="2394204" y="1932432"/>
                  </a:lnTo>
                  <a:lnTo>
                    <a:pt x="2394204" y="10668"/>
                  </a:lnTo>
                  <a:close/>
                </a:path>
                <a:path w="2394585" h="1944370">
                  <a:moveTo>
                    <a:pt x="2394204" y="0"/>
                  </a:moveTo>
                  <a:lnTo>
                    <a:pt x="0" y="0"/>
                  </a:lnTo>
                  <a:lnTo>
                    <a:pt x="0" y="10160"/>
                  </a:lnTo>
                  <a:lnTo>
                    <a:pt x="0" y="1934210"/>
                  </a:lnTo>
                  <a:lnTo>
                    <a:pt x="0" y="1944370"/>
                  </a:lnTo>
                  <a:lnTo>
                    <a:pt x="2394204" y="1944370"/>
                  </a:lnTo>
                  <a:lnTo>
                    <a:pt x="2394204" y="1934210"/>
                  </a:lnTo>
                  <a:lnTo>
                    <a:pt x="12192" y="1934210"/>
                  </a:lnTo>
                  <a:lnTo>
                    <a:pt x="12192" y="10160"/>
                  </a:lnTo>
                  <a:lnTo>
                    <a:pt x="2394204" y="10160"/>
                  </a:lnTo>
                  <a:lnTo>
                    <a:pt x="2394204" y="0"/>
                  </a:lnTo>
                  <a:close/>
                </a:path>
              </a:pathLst>
            </a:custGeom>
            <a:solidFill>
              <a:srgbClr val="66CCFF"/>
            </a:solidFill>
          </p:spPr>
          <p:txBody>
            <a:bodyPr wrap="square" lIns="0" tIns="0" rIns="0" bIns="0" rtlCol="0"/>
            <a:lstStyle/>
            <a:p>
              <a:endParaRPr/>
            </a:p>
          </p:txBody>
        </p:sp>
      </p:grpSp>
      <p:sp>
        <p:nvSpPr>
          <p:cNvPr id="12" name="object 12"/>
          <p:cNvSpPr txBox="1">
            <a:spLocks noGrp="1"/>
          </p:cNvSpPr>
          <p:nvPr>
            <p:ph type="title"/>
          </p:nvPr>
        </p:nvSpPr>
        <p:spPr>
          <a:xfrm>
            <a:off x="1392308" y="2622290"/>
            <a:ext cx="7266305" cy="680720"/>
          </a:xfrm>
          <a:prstGeom prst="rect">
            <a:avLst/>
          </a:prstGeom>
        </p:spPr>
        <p:txBody>
          <a:bodyPr vert="horz" wrap="square" lIns="0" tIns="12065" rIns="0" bIns="0" rtlCol="0">
            <a:spAutoFit/>
          </a:bodyPr>
          <a:lstStyle/>
          <a:p>
            <a:pPr marL="12700">
              <a:lnSpc>
                <a:spcPct val="100000"/>
              </a:lnSpc>
              <a:spcBef>
                <a:spcPts val="95"/>
              </a:spcBef>
              <a:tabLst>
                <a:tab pos="3018790" algn="l"/>
              </a:tabLst>
            </a:pPr>
            <a:r>
              <a:rPr sz="4300" dirty="0"/>
              <a:t>Chapter</a:t>
            </a:r>
            <a:r>
              <a:rPr sz="4300" spc="-130" dirty="0"/>
              <a:t> </a:t>
            </a:r>
            <a:r>
              <a:rPr sz="4300" spc="-25" dirty="0"/>
              <a:t>5:</a:t>
            </a:r>
            <a:r>
              <a:rPr sz="4300" dirty="0"/>
              <a:t>	CPU</a:t>
            </a:r>
            <a:r>
              <a:rPr sz="4300" spc="-100" dirty="0"/>
              <a:t> </a:t>
            </a:r>
            <a:r>
              <a:rPr sz="4300" spc="-10" dirty="0"/>
              <a:t>Scheduling</a:t>
            </a:r>
            <a:endParaRPr sz="43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p:nvPr/>
        </p:nvSpPr>
        <p:spPr>
          <a:xfrm>
            <a:off x="4254494" y="6663896"/>
            <a:ext cx="903605" cy="269240"/>
          </a:xfrm>
          <a:prstGeom prst="rect">
            <a:avLst/>
          </a:prstGeom>
        </p:spPr>
        <p:txBody>
          <a:bodyPr vert="horz" wrap="square" lIns="0" tIns="12065" rIns="0" bIns="0" rtlCol="0">
            <a:spAutoFit/>
          </a:bodyPr>
          <a:lstStyle/>
          <a:p>
            <a:pPr marL="12700">
              <a:lnSpc>
                <a:spcPct val="100000"/>
              </a:lnSpc>
              <a:spcBef>
                <a:spcPts val="95"/>
              </a:spcBef>
            </a:pPr>
            <a:r>
              <a:rPr sz="1600" b="1" dirty="0">
                <a:latin typeface="Times New Roman"/>
                <a:cs typeface="Times New Roman"/>
              </a:rPr>
              <a:t>Figure</a:t>
            </a:r>
            <a:r>
              <a:rPr sz="1600" b="1" spc="-65" dirty="0">
                <a:latin typeface="Times New Roman"/>
                <a:cs typeface="Times New Roman"/>
              </a:rPr>
              <a:t> </a:t>
            </a:r>
            <a:r>
              <a:rPr sz="1600" b="1" spc="-25" dirty="0">
                <a:latin typeface="Times New Roman"/>
                <a:cs typeface="Times New Roman"/>
              </a:rPr>
              <a:t>9.3</a:t>
            </a:r>
            <a:endParaRPr sz="1600">
              <a:latin typeface="Times New Roman"/>
              <a:cs typeface="Times New Roman"/>
            </a:endParaRPr>
          </a:p>
        </p:txBody>
      </p:sp>
      <p:sp>
        <p:nvSpPr>
          <p:cNvPr id="11" name="object 11"/>
          <p:cNvSpPr txBox="1"/>
          <p:nvPr/>
        </p:nvSpPr>
        <p:spPr>
          <a:xfrm>
            <a:off x="5351050" y="6663896"/>
            <a:ext cx="2936240" cy="269240"/>
          </a:xfrm>
          <a:prstGeom prst="rect">
            <a:avLst/>
          </a:prstGeom>
        </p:spPr>
        <p:txBody>
          <a:bodyPr vert="horz" wrap="square" lIns="0" tIns="12065" rIns="0" bIns="0" rtlCol="0">
            <a:spAutoFit/>
          </a:bodyPr>
          <a:lstStyle/>
          <a:p>
            <a:pPr marL="12700">
              <a:lnSpc>
                <a:spcPct val="100000"/>
              </a:lnSpc>
              <a:spcBef>
                <a:spcPts val="95"/>
              </a:spcBef>
            </a:pPr>
            <a:r>
              <a:rPr sz="1600" b="1" dirty="0">
                <a:latin typeface="Times New Roman"/>
                <a:cs typeface="Times New Roman"/>
              </a:rPr>
              <a:t>Queuing</a:t>
            </a:r>
            <a:r>
              <a:rPr sz="1600" b="1" spc="15" dirty="0">
                <a:latin typeface="Times New Roman"/>
                <a:cs typeface="Times New Roman"/>
              </a:rPr>
              <a:t> </a:t>
            </a:r>
            <a:r>
              <a:rPr sz="1600" b="1" dirty="0">
                <a:latin typeface="Times New Roman"/>
                <a:cs typeface="Times New Roman"/>
              </a:rPr>
              <a:t>Diagram</a:t>
            </a:r>
            <a:r>
              <a:rPr sz="1600" b="1" spc="-10" dirty="0">
                <a:latin typeface="Times New Roman"/>
                <a:cs typeface="Times New Roman"/>
              </a:rPr>
              <a:t> </a:t>
            </a:r>
            <a:r>
              <a:rPr sz="1600" b="1" dirty="0">
                <a:latin typeface="Times New Roman"/>
                <a:cs typeface="Times New Roman"/>
              </a:rPr>
              <a:t>for</a:t>
            </a:r>
            <a:r>
              <a:rPr sz="1600" b="1" spc="-10" dirty="0">
                <a:latin typeface="Times New Roman"/>
                <a:cs typeface="Times New Roman"/>
              </a:rPr>
              <a:t> Scheduling</a:t>
            </a:r>
            <a:endParaRPr sz="1600">
              <a:latin typeface="Times New Roman"/>
              <a:cs typeface="Times New Roman"/>
            </a:endParaRPr>
          </a:p>
        </p:txBody>
      </p:sp>
      <p:sp>
        <p:nvSpPr>
          <p:cNvPr id="12" name="object 12"/>
          <p:cNvSpPr txBox="1"/>
          <p:nvPr/>
        </p:nvSpPr>
        <p:spPr>
          <a:xfrm>
            <a:off x="6756866" y="5607776"/>
            <a:ext cx="780415" cy="215900"/>
          </a:xfrm>
          <a:prstGeom prst="rect">
            <a:avLst/>
          </a:prstGeom>
        </p:spPr>
        <p:txBody>
          <a:bodyPr vert="horz" wrap="square" lIns="0" tIns="12065" rIns="0" bIns="0" rtlCol="0">
            <a:spAutoFit/>
          </a:bodyPr>
          <a:lstStyle/>
          <a:p>
            <a:pPr marL="12700">
              <a:lnSpc>
                <a:spcPct val="100000"/>
              </a:lnSpc>
              <a:spcBef>
                <a:spcPts val="95"/>
              </a:spcBef>
            </a:pPr>
            <a:r>
              <a:rPr sz="1250" b="1" spc="-10" dirty="0">
                <a:latin typeface="Times New Roman"/>
                <a:cs typeface="Times New Roman"/>
              </a:rPr>
              <a:t>Event</a:t>
            </a:r>
            <a:r>
              <a:rPr sz="1250" b="1" spc="-35" dirty="0">
                <a:latin typeface="Times New Roman"/>
                <a:cs typeface="Times New Roman"/>
              </a:rPr>
              <a:t> </a:t>
            </a:r>
            <a:r>
              <a:rPr sz="1250" b="1" spc="-20" dirty="0">
                <a:latin typeface="Times New Roman"/>
                <a:cs typeface="Times New Roman"/>
              </a:rPr>
              <a:t>Wait</a:t>
            </a:r>
            <a:endParaRPr sz="1250">
              <a:latin typeface="Times New Roman"/>
              <a:cs typeface="Times New Roman"/>
            </a:endParaRPr>
          </a:p>
        </p:txBody>
      </p:sp>
      <p:grpSp>
        <p:nvGrpSpPr>
          <p:cNvPr id="13" name="object 13"/>
          <p:cNvGrpSpPr/>
          <p:nvPr/>
        </p:nvGrpSpPr>
        <p:grpSpPr>
          <a:xfrm>
            <a:off x="4580382" y="1683258"/>
            <a:ext cx="3438525" cy="4352925"/>
            <a:chOff x="4580382" y="1683258"/>
            <a:chExt cx="3438525" cy="4352925"/>
          </a:xfrm>
        </p:grpSpPr>
        <p:sp>
          <p:nvSpPr>
            <p:cNvPr id="14" name="object 14"/>
            <p:cNvSpPr/>
            <p:nvPr/>
          </p:nvSpPr>
          <p:spPr>
            <a:xfrm>
              <a:off x="4591812" y="3194303"/>
              <a:ext cx="1457325" cy="332740"/>
            </a:xfrm>
            <a:custGeom>
              <a:avLst/>
              <a:gdLst/>
              <a:ahLst/>
              <a:cxnLst/>
              <a:rect l="l" t="t" r="r" b="b"/>
              <a:pathLst>
                <a:path w="1457325" h="332739">
                  <a:moveTo>
                    <a:pt x="1456943" y="332232"/>
                  </a:moveTo>
                  <a:lnTo>
                    <a:pt x="0" y="332232"/>
                  </a:lnTo>
                  <a:lnTo>
                    <a:pt x="0" y="0"/>
                  </a:lnTo>
                  <a:lnTo>
                    <a:pt x="1456943" y="0"/>
                  </a:lnTo>
                  <a:lnTo>
                    <a:pt x="1456943" y="332232"/>
                  </a:lnTo>
                  <a:close/>
                </a:path>
              </a:pathLst>
            </a:custGeom>
            <a:solidFill>
              <a:srgbClr val="BFE8F9"/>
            </a:solidFill>
          </p:spPr>
          <p:txBody>
            <a:bodyPr wrap="square" lIns="0" tIns="0" rIns="0" bIns="0" rtlCol="0"/>
            <a:lstStyle/>
            <a:p>
              <a:endParaRPr/>
            </a:p>
          </p:txBody>
        </p:sp>
        <p:sp>
          <p:nvSpPr>
            <p:cNvPr id="15" name="object 15"/>
            <p:cNvSpPr/>
            <p:nvPr/>
          </p:nvSpPr>
          <p:spPr>
            <a:xfrm>
              <a:off x="4591812" y="3194303"/>
              <a:ext cx="1457325" cy="332740"/>
            </a:xfrm>
            <a:custGeom>
              <a:avLst/>
              <a:gdLst/>
              <a:ahLst/>
              <a:cxnLst/>
              <a:rect l="l" t="t" r="r" b="b"/>
              <a:pathLst>
                <a:path w="1457325" h="332739">
                  <a:moveTo>
                    <a:pt x="1456943" y="332232"/>
                  </a:moveTo>
                  <a:lnTo>
                    <a:pt x="0" y="332232"/>
                  </a:lnTo>
                  <a:lnTo>
                    <a:pt x="0" y="0"/>
                  </a:lnTo>
                  <a:lnTo>
                    <a:pt x="1456943" y="0"/>
                  </a:lnTo>
                </a:path>
              </a:pathLst>
            </a:custGeom>
            <a:ln w="22859">
              <a:solidFill>
                <a:srgbClr val="000000"/>
              </a:solidFill>
            </a:ln>
          </p:spPr>
          <p:txBody>
            <a:bodyPr wrap="square" lIns="0" tIns="0" rIns="0" bIns="0" rtlCol="0"/>
            <a:lstStyle/>
            <a:p>
              <a:endParaRPr/>
            </a:p>
          </p:txBody>
        </p:sp>
        <p:sp>
          <p:nvSpPr>
            <p:cNvPr id="16" name="object 16"/>
            <p:cNvSpPr/>
            <p:nvPr/>
          </p:nvSpPr>
          <p:spPr>
            <a:xfrm>
              <a:off x="4800600" y="3194303"/>
              <a:ext cx="1039494" cy="332740"/>
            </a:xfrm>
            <a:custGeom>
              <a:avLst/>
              <a:gdLst/>
              <a:ahLst/>
              <a:cxnLst/>
              <a:rect l="l" t="t" r="r" b="b"/>
              <a:pathLst>
                <a:path w="1039495" h="332739">
                  <a:moveTo>
                    <a:pt x="832103" y="0"/>
                  </a:moveTo>
                  <a:lnTo>
                    <a:pt x="832103" y="0"/>
                  </a:lnTo>
                  <a:lnTo>
                    <a:pt x="832103" y="332232"/>
                  </a:lnTo>
                </a:path>
                <a:path w="1039495" h="332739">
                  <a:moveTo>
                    <a:pt x="1039367" y="0"/>
                  </a:moveTo>
                  <a:lnTo>
                    <a:pt x="1039367" y="0"/>
                  </a:lnTo>
                  <a:lnTo>
                    <a:pt x="1039367" y="332232"/>
                  </a:lnTo>
                </a:path>
                <a:path w="1039495" h="332739">
                  <a:moveTo>
                    <a:pt x="623316" y="0"/>
                  </a:moveTo>
                  <a:lnTo>
                    <a:pt x="623316" y="0"/>
                  </a:lnTo>
                  <a:lnTo>
                    <a:pt x="623316" y="332232"/>
                  </a:lnTo>
                </a:path>
                <a:path w="1039495" h="332739">
                  <a:moveTo>
                    <a:pt x="416051" y="0"/>
                  </a:moveTo>
                  <a:lnTo>
                    <a:pt x="416051" y="0"/>
                  </a:lnTo>
                  <a:lnTo>
                    <a:pt x="416051" y="332232"/>
                  </a:lnTo>
                </a:path>
                <a:path w="1039495" h="332739">
                  <a:moveTo>
                    <a:pt x="207264" y="0"/>
                  </a:moveTo>
                  <a:lnTo>
                    <a:pt x="207264" y="0"/>
                  </a:lnTo>
                  <a:lnTo>
                    <a:pt x="207264" y="332232"/>
                  </a:lnTo>
                </a:path>
                <a:path w="1039495" h="332739">
                  <a:moveTo>
                    <a:pt x="0" y="0"/>
                  </a:moveTo>
                  <a:lnTo>
                    <a:pt x="0" y="0"/>
                  </a:lnTo>
                  <a:lnTo>
                    <a:pt x="0" y="332232"/>
                  </a:lnTo>
                </a:path>
              </a:pathLst>
            </a:custGeom>
            <a:ln w="10668">
              <a:solidFill>
                <a:srgbClr val="000000"/>
              </a:solidFill>
            </a:ln>
          </p:spPr>
          <p:txBody>
            <a:bodyPr wrap="square" lIns="0" tIns="0" rIns="0" bIns="0" rtlCol="0"/>
            <a:lstStyle/>
            <a:p>
              <a:endParaRPr/>
            </a:p>
          </p:txBody>
        </p:sp>
        <p:sp>
          <p:nvSpPr>
            <p:cNvPr id="17" name="object 17"/>
            <p:cNvSpPr/>
            <p:nvPr/>
          </p:nvSpPr>
          <p:spPr>
            <a:xfrm>
              <a:off x="4591812" y="4442460"/>
              <a:ext cx="1457325" cy="332740"/>
            </a:xfrm>
            <a:custGeom>
              <a:avLst/>
              <a:gdLst/>
              <a:ahLst/>
              <a:cxnLst/>
              <a:rect l="l" t="t" r="r" b="b"/>
              <a:pathLst>
                <a:path w="1457325" h="332739">
                  <a:moveTo>
                    <a:pt x="1456943" y="332232"/>
                  </a:moveTo>
                  <a:lnTo>
                    <a:pt x="0" y="332232"/>
                  </a:lnTo>
                  <a:lnTo>
                    <a:pt x="0" y="0"/>
                  </a:lnTo>
                  <a:lnTo>
                    <a:pt x="1456943" y="0"/>
                  </a:lnTo>
                  <a:lnTo>
                    <a:pt x="1456943" y="332232"/>
                  </a:lnTo>
                  <a:close/>
                </a:path>
              </a:pathLst>
            </a:custGeom>
            <a:solidFill>
              <a:srgbClr val="BFE8F9"/>
            </a:solidFill>
          </p:spPr>
          <p:txBody>
            <a:bodyPr wrap="square" lIns="0" tIns="0" rIns="0" bIns="0" rtlCol="0"/>
            <a:lstStyle/>
            <a:p>
              <a:endParaRPr/>
            </a:p>
          </p:txBody>
        </p:sp>
        <p:sp>
          <p:nvSpPr>
            <p:cNvPr id="18" name="object 18"/>
            <p:cNvSpPr/>
            <p:nvPr/>
          </p:nvSpPr>
          <p:spPr>
            <a:xfrm>
              <a:off x="4591812" y="4442460"/>
              <a:ext cx="1457325" cy="332740"/>
            </a:xfrm>
            <a:custGeom>
              <a:avLst/>
              <a:gdLst/>
              <a:ahLst/>
              <a:cxnLst/>
              <a:rect l="l" t="t" r="r" b="b"/>
              <a:pathLst>
                <a:path w="1457325" h="332739">
                  <a:moveTo>
                    <a:pt x="1456943" y="332232"/>
                  </a:moveTo>
                  <a:lnTo>
                    <a:pt x="0" y="332232"/>
                  </a:lnTo>
                  <a:lnTo>
                    <a:pt x="0" y="0"/>
                  </a:lnTo>
                  <a:lnTo>
                    <a:pt x="1456943" y="0"/>
                  </a:lnTo>
                </a:path>
              </a:pathLst>
            </a:custGeom>
            <a:ln w="22859">
              <a:solidFill>
                <a:srgbClr val="000000"/>
              </a:solidFill>
            </a:ln>
          </p:spPr>
          <p:txBody>
            <a:bodyPr wrap="square" lIns="0" tIns="0" rIns="0" bIns="0" rtlCol="0"/>
            <a:lstStyle/>
            <a:p>
              <a:endParaRPr/>
            </a:p>
          </p:txBody>
        </p:sp>
        <p:sp>
          <p:nvSpPr>
            <p:cNvPr id="19" name="object 19"/>
            <p:cNvSpPr/>
            <p:nvPr/>
          </p:nvSpPr>
          <p:spPr>
            <a:xfrm>
              <a:off x="4800600" y="4442460"/>
              <a:ext cx="1039494" cy="332740"/>
            </a:xfrm>
            <a:custGeom>
              <a:avLst/>
              <a:gdLst/>
              <a:ahLst/>
              <a:cxnLst/>
              <a:rect l="l" t="t" r="r" b="b"/>
              <a:pathLst>
                <a:path w="1039495" h="332739">
                  <a:moveTo>
                    <a:pt x="832103" y="0"/>
                  </a:moveTo>
                  <a:lnTo>
                    <a:pt x="832103" y="0"/>
                  </a:lnTo>
                  <a:lnTo>
                    <a:pt x="832103" y="332232"/>
                  </a:lnTo>
                </a:path>
                <a:path w="1039495" h="332739">
                  <a:moveTo>
                    <a:pt x="1039367" y="0"/>
                  </a:moveTo>
                  <a:lnTo>
                    <a:pt x="1039367" y="0"/>
                  </a:lnTo>
                  <a:lnTo>
                    <a:pt x="1039367" y="332232"/>
                  </a:lnTo>
                </a:path>
                <a:path w="1039495" h="332739">
                  <a:moveTo>
                    <a:pt x="623316" y="0"/>
                  </a:moveTo>
                  <a:lnTo>
                    <a:pt x="623316" y="0"/>
                  </a:lnTo>
                  <a:lnTo>
                    <a:pt x="623316" y="332232"/>
                  </a:lnTo>
                </a:path>
                <a:path w="1039495" h="332739">
                  <a:moveTo>
                    <a:pt x="416051" y="0"/>
                  </a:moveTo>
                  <a:lnTo>
                    <a:pt x="416051" y="0"/>
                  </a:lnTo>
                  <a:lnTo>
                    <a:pt x="416051" y="332232"/>
                  </a:lnTo>
                </a:path>
                <a:path w="1039495" h="332739">
                  <a:moveTo>
                    <a:pt x="207264" y="0"/>
                  </a:moveTo>
                  <a:lnTo>
                    <a:pt x="207264" y="0"/>
                  </a:lnTo>
                  <a:lnTo>
                    <a:pt x="207264" y="332232"/>
                  </a:lnTo>
                </a:path>
                <a:path w="1039495" h="332739">
                  <a:moveTo>
                    <a:pt x="0" y="0"/>
                  </a:moveTo>
                  <a:lnTo>
                    <a:pt x="0" y="0"/>
                  </a:lnTo>
                  <a:lnTo>
                    <a:pt x="0" y="332232"/>
                  </a:lnTo>
                </a:path>
              </a:pathLst>
            </a:custGeom>
            <a:ln w="10668">
              <a:solidFill>
                <a:srgbClr val="000000"/>
              </a:solidFill>
            </a:ln>
          </p:spPr>
          <p:txBody>
            <a:bodyPr wrap="square" lIns="0" tIns="0" rIns="0" bIns="0" rtlCol="0"/>
            <a:lstStyle/>
            <a:p>
              <a:endParaRPr/>
            </a:p>
          </p:txBody>
        </p:sp>
        <p:sp>
          <p:nvSpPr>
            <p:cNvPr id="20" name="object 20"/>
            <p:cNvSpPr/>
            <p:nvPr/>
          </p:nvSpPr>
          <p:spPr>
            <a:xfrm>
              <a:off x="4591812" y="5690616"/>
              <a:ext cx="1457325" cy="334010"/>
            </a:xfrm>
            <a:custGeom>
              <a:avLst/>
              <a:gdLst/>
              <a:ahLst/>
              <a:cxnLst/>
              <a:rect l="l" t="t" r="r" b="b"/>
              <a:pathLst>
                <a:path w="1457325" h="334010">
                  <a:moveTo>
                    <a:pt x="1456943" y="333755"/>
                  </a:moveTo>
                  <a:lnTo>
                    <a:pt x="0" y="333755"/>
                  </a:lnTo>
                  <a:lnTo>
                    <a:pt x="0" y="0"/>
                  </a:lnTo>
                  <a:lnTo>
                    <a:pt x="1456943" y="0"/>
                  </a:lnTo>
                  <a:lnTo>
                    <a:pt x="1456943" y="333755"/>
                  </a:lnTo>
                  <a:close/>
                </a:path>
              </a:pathLst>
            </a:custGeom>
            <a:solidFill>
              <a:srgbClr val="BFE8F9"/>
            </a:solidFill>
          </p:spPr>
          <p:txBody>
            <a:bodyPr wrap="square" lIns="0" tIns="0" rIns="0" bIns="0" rtlCol="0"/>
            <a:lstStyle/>
            <a:p>
              <a:endParaRPr/>
            </a:p>
          </p:txBody>
        </p:sp>
        <p:sp>
          <p:nvSpPr>
            <p:cNvPr id="21" name="object 21"/>
            <p:cNvSpPr/>
            <p:nvPr/>
          </p:nvSpPr>
          <p:spPr>
            <a:xfrm>
              <a:off x="4591812" y="5690616"/>
              <a:ext cx="1457325" cy="334010"/>
            </a:xfrm>
            <a:custGeom>
              <a:avLst/>
              <a:gdLst/>
              <a:ahLst/>
              <a:cxnLst/>
              <a:rect l="l" t="t" r="r" b="b"/>
              <a:pathLst>
                <a:path w="1457325" h="334010">
                  <a:moveTo>
                    <a:pt x="1456943" y="333755"/>
                  </a:moveTo>
                  <a:lnTo>
                    <a:pt x="0" y="333755"/>
                  </a:lnTo>
                  <a:lnTo>
                    <a:pt x="0" y="0"/>
                  </a:lnTo>
                  <a:lnTo>
                    <a:pt x="1456943" y="0"/>
                  </a:lnTo>
                </a:path>
              </a:pathLst>
            </a:custGeom>
            <a:ln w="22859">
              <a:solidFill>
                <a:srgbClr val="000000"/>
              </a:solidFill>
            </a:ln>
          </p:spPr>
          <p:txBody>
            <a:bodyPr wrap="square" lIns="0" tIns="0" rIns="0" bIns="0" rtlCol="0"/>
            <a:lstStyle/>
            <a:p>
              <a:endParaRPr/>
            </a:p>
          </p:txBody>
        </p:sp>
        <p:sp>
          <p:nvSpPr>
            <p:cNvPr id="22" name="object 22"/>
            <p:cNvSpPr/>
            <p:nvPr/>
          </p:nvSpPr>
          <p:spPr>
            <a:xfrm>
              <a:off x="4800600" y="5690616"/>
              <a:ext cx="1039494" cy="334010"/>
            </a:xfrm>
            <a:custGeom>
              <a:avLst/>
              <a:gdLst/>
              <a:ahLst/>
              <a:cxnLst/>
              <a:rect l="l" t="t" r="r" b="b"/>
              <a:pathLst>
                <a:path w="1039495" h="334010">
                  <a:moveTo>
                    <a:pt x="832103" y="0"/>
                  </a:moveTo>
                  <a:lnTo>
                    <a:pt x="832103" y="0"/>
                  </a:lnTo>
                  <a:lnTo>
                    <a:pt x="832103" y="333755"/>
                  </a:lnTo>
                </a:path>
                <a:path w="1039495" h="334010">
                  <a:moveTo>
                    <a:pt x="1039367" y="0"/>
                  </a:moveTo>
                  <a:lnTo>
                    <a:pt x="1039367" y="0"/>
                  </a:lnTo>
                  <a:lnTo>
                    <a:pt x="1039367" y="333755"/>
                  </a:lnTo>
                </a:path>
                <a:path w="1039495" h="334010">
                  <a:moveTo>
                    <a:pt x="623316" y="0"/>
                  </a:moveTo>
                  <a:lnTo>
                    <a:pt x="623316" y="0"/>
                  </a:lnTo>
                  <a:lnTo>
                    <a:pt x="623316" y="333755"/>
                  </a:lnTo>
                </a:path>
                <a:path w="1039495" h="334010">
                  <a:moveTo>
                    <a:pt x="416051" y="0"/>
                  </a:moveTo>
                  <a:lnTo>
                    <a:pt x="416051" y="0"/>
                  </a:lnTo>
                  <a:lnTo>
                    <a:pt x="416051" y="333755"/>
                  </a:lnTo>
                </a:path>
                <a:path w="1039495" h="334010">
                  <a:moveTo>
                    <a:pt x="207264" y="0"/>
                  </a:moveTo>
                  <a:lnTo>
                    <a:pt x="207264" y="0"/>
                  </a:lnTo>
                  <a:lnTo>
                    <a:pt x="207264" y="333755"/>
                  </a:lnTo>
                </a:path>
                <a:path w="1039495" h="334010">
                  <a:moveTo>
                    <a:pt x="0" y="0"/>
                  </a:moveTo>
                  <a:lnTo>
                    <a:pt x="0" y="0"/>
                  </a:lnTo>
                  <a:lnTo>
                    <a:pt x="0" y="333755"/>
                  </a:lnTo>
                </a:path>
              </a:pathLst>
            </a:custGeom>
            <a:ln w="10668">
              <a:solidFill>
                <a:srgbClr val="000000"/>
              </a:solidFill>
            </a:ln>
          </p:spPr>
          <p:txBody>
            <a:bodyPr wrap="square" lIns="0" tIns="0" rIns="0" bIns="0" rtlCol="0"/>
            <a:lstStyle/>
            <a:p>
              <a:endParaRPr/>
            </a:p>
          </p:txBody>
        </p:sp>
        <p:sp>
          <p:nvSpPr>
            <p:cNvPr id="23" name="object 23"/>
            <p:cNvSpPr/>
            <p:nvPr/>
          </p:nvSpPr>
          <p:spPr>
            <a:xfrm>
              <a:off x="4591812" y="1944624"/>
              <a:ext cx="1457325" cy="334010"/>
            </a:xfrm>
            <a:custGeom>
              <a:avLst/>
              <a:gdLst/>
              <a:ahLst/>
              <a:cxnLst/>
              <a:rect l="l" t="t" r="r" b="b"/>
              <a:pathLst>
                <a:path w="1457325" h="334010">
                  <a:moveTo>
                    <a:pt x="1456943" y="333755"/>
                  </a:moveTo>
                  <a:lnTo>
                    <a:pt x="0" y="333755"/>
                  </a:lnTo>
                  <a:lnTo>
                    <a:pt x="0" y="0"/>
                  </a:lnTo>
                  <a:lnTo>
                    <a:pt x="1456943" y="0"/>
                  </a:lnTo>
                  <a:lnTo>
                    <a:pt x="1456943" y="333755"/>
                  </a:lnTo>
                  <a:close/>
                </a:path>
              </a:pathLst>
            </a:custGeom>
            <a:solidFill>
              <a:srgbClr val="BFE8F9"/>
            </a:solidFill>
          </p:spPr>
          <p:txBody>
            <a:bodyPr wrap="square" lIns="0" tIns="0" rIns="0" bIns="0" rtlCol="0"/>
            <a:lstStyle/>
            <a:p>
              <a:endParaRPr/>
            </a:p>
          </p:txBody>
        </p:sp>
        <p:sp>
          <p:nvSpPr>
            <p:cNvPr id="24" name="object 24"/>
            <p:cNvSpPr/>
            <p:nvPr/>
          </p:nvSpPr>
          <p:spPr>
            <a:xfrm>
              <a:off x="4591812" y="1944624"/>
              <a:ext cx="1457325" cy="334010"/>
            </a:xfrm>
            <a:custGeom>
              <a:avLst/>
              <a:gdLst/>
              <a:ahLst/>
              <a:cxnLst/>
              <a:rect l="l" t="t" r="r" b="b"/>
              <a:pathLst>
                <a:path w="1457325" h="334010">
                  <a:moveTo>
                    <a:pt x="0" y="333755"/>
                  </a:moveTo>
                  <a:lnTo>
                    <a:pt x="1456943" y="333755"/>
                  </a:lnTo>
                  <a:lnTo>
                    <a:pt x="1456943" y="0"/>
                  </a:lnTo>
                  <a:lnTo>
                    <a:pt x="0" y="0"/>
                  </a:lnTo>
                </a:path>
              </a:pathLst>
            </a:custGeom>
            <a:ln w="22859">
              <a:solidFill>
                <a:srgbClr val="000000"/>
              </a:solidFill>
            </a:ln>
          </p:spPr>
          <p:txBody>
            <a:bodyPr wrap="square" lIns="0" tIns="0" rIns="0" bIns="0" rtlCol="0"/>
            <a:lstStyle/>
            <a:p>
              <a:endParaRPr/>
            </a:p>
          </p:txBody>
        </p:sp>
        <p:sp>
          <p:nvSpPr>
            <p:cNvPr id="25" name="object 25"/>
            <p:cNvSpPr/>
            <p:nvPr/>
          </p:nvSpPr>
          <p:spPr>
            <a:xfrm>
              <a:off x="4800600" y="1944624"/>
              <a:ext cx="1039494" cy="334010"/>
            </a:xfrm>
            <a:custGeom>
              <a:avLst/>
              <a:gdLst/>
              <a:ahLst/>
              <a:cxnLst/>
              <a:rect l="l" t="t" r="r" b="b"/>
              <a:pathLst>
                <a:path w="1039495" h="334010">
                  <a:moveTo>
                    <a:pt x="207264" y="0"/>
                  </a:moveTo>
                  <a:lnTo>
                    <a:pt x="207264" y="0"/>
                  </a:lnTo>
                  <a:lnTo>
                    <a:pt x="207264" y="333755"/>
                  </a:lnTo>
                </a:path>
                <a:path w="1039495" h="334010">
                  <a:moveTo>
                    <a:pt x="0" y="0"/>
                  </a:moveTo>
                  <a:lnTo>
                    <a:pt x="0" y="0"/>
                  </a:lnTo>
                  <a:lnTo>
                    <a:pt x="0" y="333755"/>
                  </a:lnTo>
                </a:path>
                <a:path w="1039495" h="334010">
                  <a:moveTo>
                    <a:pt x="416051" y="0"/>
                  </a:moveTo>
                  <a:lnTo>
                    <a:pt x="416051" y="0"/>
                  </a:lnTo>
                  <a:lnTo>
                    <a:pt x="416051" y="333755"/>
                  </a:lnTo>
                </a:path>
                <a:path w="1039495" h="334010">
                  <a:moveTo>
                    <a:pt x="623316" y="0"/>
                  </a:moveTo>
                  <a:lnTo>
                    <a:pt x="623316" y="0"/>
                  </a:lnTo>
                  <a:lnTo>
                    <a:pt x="623316" y="333755"/>
                  </a:lnTo>
                </a:path>
                <a:path w="1039495" h="334010">
                  <a:moveTo>
                    <a:pt x="832103" y="0"/>
                  </a:moveTo>
                  <a:lnTo>
                    <a:pt x="832103" y="0"/>
                  </a:lnTo>
                  <a:lnTo>
                    <a:pt x="832103" y="333755"/>
                  </a:lnTo>
                </a:path>
                <a:path w="1039495" h="334010">
                  <a:moveTo>
                    <a:pt x="1039367" y="0"/>
                  </a:moveTo>
                  <a:lnTo>
                    <a:pt x="1039367" y="0"/>
                  </a:lnTo>
                  <a:lnTo>
                    <a:pt x="1039367" y="333755"/>
                  </a:lnTo>
                </a:path>
              </a:pathLst>
            </a:custGeom>
            <a:ln w="10668">
              <a:solidFill>
                <a:srgbClr val="000000"/>
              </a:solidFill>
            </a:ln>
          </p:spPr>
          <p:txBody>
            <a:bodyPr wrap="square" lIns="0" tIns="0" rIns="0" bIns="0" rtlCol="0"/>
            <a:lstStyle/>
            <a:p>
              <a:endParaRPr/>
            </a:p>
          </p:txBody>
        </p:sp>
        <p:sp>
          <p:nvSpPr>
            <p:cNvPr id="26" name="object 26"/>
            <p:cNvSpPr/>
            <p:nvPr/>
          </p:nvSpPr>
          <p:spPr>
            <a:xfrm>
              <a:off x="7249655" y="1694687"/>
              <a:ext cx="757555" cy="757555"/>
            </a:xfrm>
            <a:custGeom>
              <a:avLst/>
              <a:gdLst/>
              <a:ahLst/>
              <a:cxnLst/>
              <a:rect l="l" t="t" r="r" b="b"/>
              <a:pathLst>
                <a:path w="757554" h="757555">
                  <a:moveTo>
                    <a:pt x="757440" y="0"/>
                  </a:moveTo>
                  <a:lnTo>
                    <a:pt x="91440" y="0"/>
                  </a:lnTo>
                  <a:lnTo>
                    <a:pt x="0" y="91452"/>
                  </a:lnTo>
                  <a:lnTo>
                    <a:pt x="665988" y="91452"/>
                  </a:lnTo>
                  <a:lnTo>
                    <a:pt x="665988" y="757440"/>
                  </a:lnTo>
                  <a:lnTo>
                    <a:pt x="757440" y="665988"/>
                  </a:lnTo>
                  <a:lnTo>
                    <a:pt x="757440" y="0"/>
                  </a:lnTo>
                  <a:close/>
                </a:path>
              </a:pathLst>
            </a:custGeom>
            <a:solidFill>
              <a:srgbClr val="A3A3A3"/>
            </a:solidFill>
          </p:spPr>
          <p:txBody>
            <a:bodyPr wrap="square" lIns="0" tIns="0" rIns="0" bIns="0" rtlCol="0"/>
            <a:lstStyle/>
            <a:p>
              <a:endParaRPr/>
            </a:p>
          </p:txBody>
        </p:sp>
        <p:sp>
          <p:nvSpPr>
            <p:cNvPr id="27" name="object 27"/>
            <p:cNvSpPr/>
            <p:nvPr/>
          </p:nvSpPr>
          <p:spPr>
            <a:xfrm>
              <a:off x="7249667" y="1694688"/>
              <a:ext cx="757555" cy="757555"/>
            </a:xfrm>
            <a:custGeom>
              <a:avLst/>
              <a:gdLst/>
              <a:ahLst/>
              <a:cxnLst/>
              <a:rect l="l" t="t" r="r" b="b"/>
              <a:pathLst>
                <a:path w="757554" h="757555">
                  <a:moveTo>
                    <a:pt x="665987" y="757427"/>
                  </a:moveTo>
                  <a:lnTo>
                    <a:pt x="665987" y="91439"/>
                  </a:lnTo>
                  <a:lnTo>
                    <a:pt x="0" y="91439"/>
                  </a:lnTo>
                  <a:lnTo>
                    <a:pt x="91439" y="0"/>
                  </a:lnTo>
                  <a:lnTo>
                    <a:pt x="757427" y="0"/>
                  </a:lnTo>
                  <a:lnTo>
                    <a:pt x="757427" y="665987"/>
                  </a:lnTo>
                  <a:lnTo>
                    <a:pt x="665987" y="757427"/>
                  </a:lnTo>
                  <a:lnTo>
                    <a:pt x="665987" y="91439"/>
                  </a:lnTo>
                  <a:lnTo>
                    <a:pt x="757427" y="0"/>
                  </a:lnTo>
                </a:path>
              </a:pathLst>
            </a:custGeom>
            <a:ln w="22859">
              <a:solidFill>
                <a:srgbClr val="000000"/>
              </a:solidFill>
            </a:ln>
          </p:spPr>
          <p:txBody>
            <a:bodyPr wrap="square" lIns="0" tIns="0" rIns="0" bIns="0" rtlCol="0"/>
            <a:lstStyle/>
            <a:p>
              <a:endParaRPr/>
            </a:p>
          </p:txBody>
        </p:sp>
      </p:grpSp>
      <p:sp>
        <p:nvSpPr>
          <p:cNvPr id="28" name="object 28"/>
          <p:cNvSpPr txBox="1"/>
          <p:nvPr/>
        </p:nvSpPr>
        <p:spPr>
          <a:xfrm>
            <a:off x="5819574" y="1116578"/>
            <a:ext cx="647700" cy="215900"/>
          </a:xfrm>
          <a:prstGeom prst="rect">
            <a:avLst/>
          </a:prstGeom>
        </p:spPr>
        <p:txBody>
          <a:bodyPr vert="horz" wrap="square" lIns="0" tIns="12065" rIns="0" bIns="0" rtlCol="0">
            <a:spAutoFit/>
          </a:bodyPr>
          <a:lstStyle/>
          <a:p>
            <a:pPr marL="12700">
              <a:lnSpc>
                <a:spcPct val="100000"/>
              </a:lnSpc>
              <a:spcBef>
                <a:spcPts val="95"/>
              </a:spcBef>
            </a:pPr>
            <a:r>
              <a:rPr sz="1250" b="1" spc="-20" dirty="0">
                <a:latin typeface="Times New Roman"/>
                <a:cs typeface="Times New Roman"/>
              </a:rPr>
              <a:t>Time-</a:t>
            </a:r>
            <a:r>
              <a:rPr sz="1250" b="1" spc="-25" dirty="0">
                <a:latin typeface="Times New Roman"/>
                <a:cs typeface="Times New Roman"/>
              </a:rPr>
              <a:t>out</a:t>
            </a:r>
            <a:endParaRPr sz="1250">
              <a:latin typeface="Times New Roman"/>
              <a:cs typeface="Times New Roman"/>
            </a:endParaRPr>
          </a:p>
        </p:txBody>
      </p:sp>
      <p:sp>
        <p:nvSpPr>
          <p:cNvPr id="29" name="object 29"/>
          <p:cNvSpPr txBox="1"/>
          <p:nvPr/>
        </p:nvSpPr>
        <p:spPr>
          <a:xfrm>
            <a:off x="8716774" y="1745993"/>
            <a:ext cx="535305" cy="215900"/>
          </a:xfrm>
          <a:prstGeom prst="rect">
            <a:avLst/>
          </a:prstGeom>
        </p:spPr>
        <p:txBody>
          <a:bodyPr vert="horz" wrap="square" lIns="0" tIns="12065" rIns="0" bIns="0" rtlCol="0">
            <a:spAutoFit/>
          </a:bodyPr>
          <a:lstStyle/>
          <a:p>
            <a:pPr marL="12700">
              <a:lnSpc>
                <a:spcPct val="100000"/>
              </a:lnSpc>
              <a:spcBef>
                <a:spcPts val="95"/>
              </a:spcBef>
            </a:pPr>
            <a:r>
              <a:rPr sz="1250" b="1" spc="-10" dirty="0">
                <a:latin typeface="Times New Roman"/>
                <a:cs typeface="Times New Roman"/>
              </a:rPr>
              <a:t>Release</a:t>
            </a:r>
            <a:endParaRPr sz="1250">
              <a:latin typeface="Times New Roman"/>
              <a:cs typeface="Times New Roman"/>
            </a:endParaRPr>
          </a:p>
        </p:txBody>
      </p:sp>
      <p:sp>
        <p:nvSpPr>
          <p:cNvPr id="30" name="object 30"/>
          <p:cNvSpPr txBox="1"/>
          <p:nvPr/>
        </p:nvSpPr>
        <p:spPr>
          <a:xfrm>
            <a:off x="4844215" y="1669764"/>
            <a:ext cx="934719" cy="215900"/>
          </a:xfrm>
          <a:prstGeom prst="rect">
            <a:avLst/>
          </a:prstGeom>
        </p:spPr>
        <p:txBody>
          <a:bodyPr vert="horz" wrap="square" lIns="0" tIns="12065" rIns="0" bIns="0" rtlCol="0">
            <a:spAutoFit/>
          </a:bodyPr>
          <a:lstStyle/>
          <a:p>
            <a:pPr marL="12700">
              <a:lnSpc>
                <a:spcPct val="100000"/>
              </a:lnSpc>
              <a:spcBef>
                <a:spcPts val="95"/>
              </a:spcBef>
            </a:pPr>
            <a:r>
              <a:rPr sz="1250" b="1" dirty="0">
                <a:latin typeface="Times New Roman"/>
                <a:cs typeface="Times New Roman"/>
              </a:rPr>
              <a:t>Ready</a:t>
            </a:r>
            <a:r>
              <a:rPr sz="1250" b="1" spc="-60" dirty="0">
                <a:latin typeface="Times New Roman"/>
                <a:cs typeface="Times New Roman"/>
              </a:rPr>
              <a:t> </a:t>
            </a:r>
            <a:r>
              <a:rPr sz="1250" b="1" spc="-10" dirty="0">
                <a:latin typeface="Times New Roman"/>
                <a:cs typeface="Times New Roman"/>
              </a:rPr>
              <a:t>Queue</a:t>
            </a:r>
            <a:endParaRPr sz="1250">
              <a:latin typeface="Times New Roman"/>
              <a:cs typeface="Times New Roman"/>
            </a:endParaRPr>
          </a:p>
        </p:txBody>
      </p:sp>
      <p:sp>
        <p:nvSpPr>
          <p:cNvPr id="31" name="object 31"/>
          <p:cNvSpPr txBox="1"/>
          <p:nvPr/>
        </p:nvSpPr>
        <p:spPr>
          <a:xfrm>
            <a:off x="6199124" y="1660631"/>
            <a:ext cx="786765" cy="215900"/>
          </a:xfrm>
          <a:prstGeom prst="rect">
            <a:avLst/>
          </a:prstGeom>
        </p:spPr>
        <p:txBody>
          <a:bodyPr vert="horz" wrap="square" lIns="0" tIns="12065" rIns="0" bIns="0" rtlCol="0">
            <a:spAutoFit/>
          </a:bodyPr>
          <a:lstStyle/>
          <a:p>
            <a:pPr marL="12700">
              <a:lnSpc>
                <a:spcPct val="100000"/>
              </a:lnSpc>
              <a:spcBef>
                <a:spcPts val="95"/>
              </a:spcBef>
            </a:pPr>
            <a:r>
              <a:rPr sz="1250" b="1" spc="-10" dirty="0">
                <a:latin typeface="Times New Roman"/>
                <a:cs typeface="Times New Roman"/>
              </a:rPr>
              <a:t>Short-</a:t>
            </a:r>
            <a:r>
              <a:rPr sz="1250" b="1" spc="-20" dirty="0">
                <a:latin typeface="Times New Roman"/>
                <a:cs typeface="Times New Roman"/>
              </a:rPr>
              <a:t>term</a:t>
            </a:r>
            <a:endParaRPr sz="1250">
              <a:latin typeface="Times New Roman"/>
              <a:cs typeface="Times New Roman"/>
            </a:endParaRPr>
          </a:p>
        </p:txBody>
      </p:sp>
      <p:sp>
        <p:nvSpPr>
          <p:cNvPr id="32" name="object 32"/>
          <p:cNvSpPr txBox="1"/>
          <p:nvPr/>
        </p:nvSpPr>
        <p:spPr>
          <a:xfrm>
            <a:off x="6215811" y="1854184"/>
            <a:ext cx="748665" cy="215900"/>
          </a:xfrm>
          <a:prstGeom prst="rect">
            <a:avLst/>
          </a:prstGeom>
        </p:spPr>
        <p:txBody>
          <a:bodyPr vert="horz" wrap="square" lIns="0" tIns="12065" rIns="0" bIns="0" rtlCol="0">
            <a:spAutoFit/>
          </a:bodyPr>
          <a:lstStyle/>
          <a:p>
            <a:pPr marL="12700">
              <a:lnSpc>
                <a:spcPct val="100000"/>
              </a:lnSpc>
              <a:spcBef>
                <a:spcPts val="95"/>
              </a:spcBef>
            </a:pPr>
            <a:r>
              <a:rPr sz="1250" b="1" spc="-10" dirty="0">
                <a:latin typeface="Times New Roman"/>
                <a:cs typeface="Times New Roman"/>
              </a:rPr>
              <a:t>scheduling</a:t>
            </a:r>
            <a:endParaRPr sz="1250">
              <a:latin typeface="Times New Roman"/>
              <a:cs typeface="Times New Roman"/>
            </a:endParaRPr>
          </a:p>
        </p:txBody>
      </p:sp>
      <p:sp>
        <p:nvSpPr>
          <p:cNvPr id="33" name="object 33"/>
          <p:cNvSpPr txBox="1"/>
          <p:nvPr/>
        </p:nvSpPr>
        <p:spPr>
          <a:xfrm>
            <a:off x="7054044" y="3661633"/>
            <a:ext cx="980440" cy="409575"/>
          </a:xfrm>
          <a:prstGeom prst="rect">
            <a:avLst/>
          </a:prstGeom>
        </p:spPr>
        <p:txBody>
          <a:bodyPr vert="horz" wrap="square" lIns="0" tIns="8890" rIns="0" bIns="0" rtlCol="0">
            <a:spAutoFit/>
          </a:bodyPr>
          <a:lstStyle/>
          <a:p>
            <a:pPr marL="128270" marR="5080" indent="-116205">
              <a:lnSpc>
                <a:spcPct val="101600"/>
              </a:lnSpc>
              <a:spcBef>
                <a:spcPts val="70"/>
              </a:spcBef>
            </a:pPr>
            <a:r>
              <a:rPr sz="1250" b="1" spc="-10" dirty="0">
                <a:latin typeface="Times New Roman"/>
                <a:cs typeface="Times New Roman"/>
              </a:rPr>
              <a:t>Medium-</a:t>
            </a:r>
            <a:r>
              <a:rPr sz="1250" b="1" spc="-20" dirty="0">
                <a:latin typeface="Times New Roman"/>
                <a:cs typeface="Times New Roman"/>
              </a:rPr>
              <a:t>term </a:t>
            </a:r>
            <a:r>
              <a:rPr sz="1250" b="1" spc="-10" dirty="0">
                <a:latin typeface="Times New Roman"/>
                <a:cs typeface="Times New Roman"/>
              </a:rPr>
              <a:t>scheduling</a:t>
            </a:r>
            <a:endParaRPr sz="1250">
              <a:latin typeface="Times New Roman"/>
              <a:cs typeface="Times New Roman"/>
            </a:endParaRPr>
          </a:p>
        </p:txBody>
      </p:sp>
      <p:sp>
        <p:nvSpPr>
          <p:cNvPr id="34" name="object 34"/>
          <p:cNvSpPr txBox="1"/>
          <p:nvPr/>
        </p:nvSpPr>
        <p:spPr>
          <a:xfrm>
            <a:off x="4406902" y="2378426"/>
            <a:ext cx="981710" cy="409575"/>
          </a:xfrm>
          <a:prstGeom prst="rect">
            <a:avLst/>
          </a:prstGeom>
        </p:spPr>
        <p:txBody>
          <a:bodyPr vert="horz" wrap="square" lIns="0" tIns="8890" rIns="0" bIns="0" rtlCol="0">
            <a:spAutoFit/>
          </a:bodyPr>
          <a:lstStyle/>
          <a:p>
            <a:pPr marL="129539" marR="5080" indent="-117475">
              <a:lnSpc>
                <a:spcPct val="101600"/>
              </a:lnSpc>
              <a:spcBef>
                <a:spcPts val="70"/>
              </a:spcBef>
            </a:pPr>
            <a:r>
              <a:rPr sz="1250" b="1" dirty="0">
                <a:latin typeface="Times New Roman"/>
                <a:cs typeface="Times New Roman"/>
              </a:rPr>
              <a:t>Medium-</a:t>
            </a:r>
            <a:r>
              <a:rPr sz="1250" b="1" spc="-20" dirty="0">
                <a:latin typeface="Times New Roman"/>
                <a:cs typeface="Times New Roman"/>
              </a:rPr>
              <a:t>term </a:t>
            </a:r>
            <a:r>
              <a:rPr sz="1250" b="1" spc="-10" dirty="0">
                <a:latin typeface="Times New Roman"/>
                <a:cs typeface="Times New Roman"/>
              </a:rPr>
              <a:t>scheduling</a:t>
            </a:r>
            <a:endParaRPr sz="1250">
              <a:latin typeface="Times New Roman"/>
              <a:cs typeface="Times New Roman"/>
            </a:endParaRPr>
          </a:p>
        </p:txBody>
      </p:sp>
      <p:sp>
        <p:nvSpPr>
          <p:cNvPr id="35" name="object 35"/>
          <p:cNvSpPr txBox="1"/>
          <p:nvPr/>
        </p:nvSpPr>
        <p:spPr>
          <a:xfrm>
            <a:off x="2908781" y="2885951"/>
            <a:ext cx="765175" cy="409575"/>
          </a:xfrm>
          <a:prstGeom prst="rect">
            <a:avLst/>
          </a:prstGeom>
        </p:spPr>
        <p:txBody>
          <a:bodyPr vert="horz" wrap="square" lIns="0" tIns="8890" rIns="0" bIns="0" rtlCol="0">
            <a:spAutoFit/>
          </a:bodyPr>
          <a:lstStyle/>
          <a:p>
            <a:pPr marL="210185" marR="5080" indent="-198120">
              <a:lnSpc>
                <a:spcPct val="101600"/>
              </a:lnSpc>
              <a:spcBef>
                <a:spcPts val="70"/>
              </a:spcBef>
            </a:pPr>
            <a:r>
              <a:rPr sz="1250" b="1" spc="-10" dirty="0">
                <a:latin typeface="Times New Roman"/>
                <a:cs typeface="Times New Roman"/>
              </a:rPr>
              <a:t>Interactive users</a:t>
            </a:r>
            <a:endParaRPr sz="1250">
              <a:latin typeface="Times New Roman"/>
              <a:cs typeface="Times New Roman"/>
            </a:endParaRPr>
          </a:p>
        </p:txBody>
      </p:sp>
      <p:sp>
        <p:nvSpPr>
          <p:cNvPr id="36" name="object 36"/>
          <p:cNvSpPr txBox="1"/>
          <p:nvPr/>
        </p:nvSpPr>
        <p:spPr>
          <a:xfrm>
            <a:off x="1616442" y="1674330"/>
            <a:ext cx="422909" cy="409575"/>
          </a:xfrm>
          <a:prstGeom prst="rect">
            <a:avLst/>
          </a:prstGeom>
        </p:spPr>
        <p:txBody>
          <a:bodyPr vert="horz" wrap="square" lIns="0" tIns="8890" rIns="0" bIns="0" rtlCol="0">
            <a:spAutoFit/>
          </a:bodyPr>
          <a:lstStyle/>
          <a:p>
            <a:pPr marL="70485" marR="5080" indent="-58419">
              <a:lnSpc>
                <a:spcPct val="101600"/>
              </a:lnSpc>
              <a:spcBef>
                <a:spcPts val="70"/>
              </a:spcBef>
            </a:pPr>
            <a:r>
              <a:rPr sz="1250" b="1" spc="-10" dirty="0">
                <a:latin typeface="Times New Roman"/>
                <a:cs typeface="Times New Roman"/>
              </a:rPr>
              <a:t>Batch </a:t>
            </a:r>
            <a:r>
              <a:rPr sz="1250" b="1" spc="-20" dirty="0">
                <a:latin typeface="Times New Roman"/>
                <a:cs typeface="Times New Roman"/>
              </a:rPr>
              <a:t>jobs</a:t>
            </a:r>
            <a:endParaRPr sz="1250">
              <a:latin typeface="Times New Roman"/>
              <a:cs typeface="Times New Roman"/>
            </a:endParaRPr>
          </a:p>
        </p:txBody>
      </p:sp>
      <p:grpSp>
        <p:nvGrpSpPr>
          <p:cNvPr id="37" name="object 37"/>
          <p:cNvGrpSpPr/>
          <p:nvPr/>
        </p:nvGrpSpPr>
        <p:grpSpPr>
          <a:xfrm>
            <a:off x="1645157" y="1774698"/>
            <a:ext cx="7523480" cy="688975"/>
            <a:chOff x="1645157" y="1774698"/>
            <a:chExt cx="7523480" cy="688975"/>
          </a:xfrm>
        </p:grpSpPr>
        <p:sp>
          <p:nvSpPr>
            <p:cNvPr id="38" name="object 38"/>
            <p:cNvSpPr/>
            <p:nvPr/>
          </p:nvSpPr>
          <p:spPr>
            <a:xfrm>
              <a:off x="6059423" y="2112263"/>
              <a:ext cx="1051560" cy="0"/>
            </a:xfrm>
            <a:custGeom>
              <a:avLst/>
              <a:gdLst/>
              <a:ahLst/>
              <a:cxnLst/>
              <a:rect l="l" t="t" r="r" b="b"/>
              <a:pathLst>
                <a:path w="1051559">
                  <a:moveTo>
                    <a:pt x="0" y="0"/>
                  </a:moveTo>
                  <a:lnTo>
                    <a:pt x="0" y="0"/>
                  </a:lnTo>
                  <a:lnTo>
                    <a:pt x="1051560" y="0"/>
                  </a:lnTo>
                </a:path>
              </a:pathLst>
            </a:custGeom>
            <a:ln w="22859">
              <a:solidFill>
                <a:srgbClr val="000000"/>
              </a:solidFill>
            </a:ln>
          </p:spPr>
          <p:txBody>
            <a:bodyPr wrap="square" lIns="0" tIns="0" rIns="0" bIns="0" rtlCol="0"/>
            <a:lstStyle/>
            <a:p>
              <a:endParaRPr/>
            </a:p>
          </p:txBody>
        </p:sp>
        <p:sp>
          <p:nvSpPr>
            <p:cNvPr id="39" name="object 39"/>
            <p:cNvSpPr/>
            <p:nvPr/>
          </p:nvSpPr>
          <p:spPr>
            <a:xfrm>
              <a:off x="7077455" y="2060448"/>
              <a:ext cx="187960" cy="100965"/>
            </a:xfrm>
            <a:custGeom>
              <a:avLst/>
              <a:gdLst/>
              <a:ahLst/>
              <a:cxnLst/>
              <a:rect l="l" t="t" r="r" b="b"/>
              <a:pathLst>
                <a:path w="187959" h="100964">
                  <a:moveTo>
                    <a:pt x="0" y="100583"/>
                  </a:moveTo>
                  <a:lnTo>
                    <a:pt x="0" y="0"/>
                  </a:lnTo>
                  <a:lnTo>
                    <a:pt x="187451" y="50291"/>
                  </a:lnTo>
                  <a:lnTo>
                    <a:pt x="0" y="100583"/>
                  </a:lnTo>
                  <a:close/>
                </a:path>
              </a:pathLst>
            </a:custGeom>
            <a:solidFill>
              <a:srgbClr val="000000"/>
            </a:solidFill>
          </p:spPr>
          <p:txBody>
            <a:bodyPr wrap="square" lIns="0" tIns="0" rIns="0" bIns="0" rtlCol="0"/>
            <a:lstStyle/>
            <a:p>
              <a:endParaRPr/>
            </a:p>
          </p:txBody>
        </p:sp>
        <p:sp>
          <p:nvSpPr>
            <p:cNvPr id="40" name="object 40"/>
            <p:cNvSpPr/>
            <p:nvPr/>
          </p:nvSpPr>
          <p:spPr>
            <a:xfrm>
              <a:off x="7962899" y="2028444"/>
              <a:ext cx="1051560" cy="0"/>
            </a:xfrm>
            <a:custGeom>
              <a:avLst/>
              <a:gdLst/>
              <a:ahLst/>
              <a:cxnLst/>
              <a:rect l="l" t="t" r="r" b="b"/>
              <a:pathLst>
                <a:path w="1051559">
                  <a:moveTo>
                    <a:pt x="0" y="0"/>
                  </a:moveTo>
                  <a:lnTo>
                    <a:pt x="0" y="0"/>
                  </a:lnTo>
                  <a:lnTo>
                    <a:pt x="1051560" y="0"/>
                  </a:lnTo>
                </a:path>
              </a:pathLst>
            </a:custGeom>
            <a:ln w="22859">
              <a:solidFill>
                <a:srgbClr val="000000"/>
              </a:solidFill>
            </a:ln>
          </p:spPr>
          <p:txBody>
            <a:bodyPr wrap="square" lIns="0" tIns="0" rIns="0" bIns="0" rtlCol="0"/>
            <a:lstStyle/>
            <a:p>
              <a:endParaRPr/>
            </a:p>
          </p:txBody>
        </p:sp>
        <p:sp>
          <p:nvSpPr>
            <p:cNvPr id="41" name="object 41"/>
            <p:cNvSpPr/>
            <p:nvPr/>
          </p:nvSpPr>
          <p:spPr>
            <a:xfrm>
              <a:off x="8979407" y="1976628"/>
              <a:ext cx="189230" cy="100965"/>
            </a:xfrm>
            <a:custGeom>
              <a:avLst/>
              <a:gdLst/>
              <a:ahLst/>
              <a:cxnLst/>
              <a:rect l="l" t="t" r="r" b="b"/>
              <a:pathLst>
                <a:path w="189229" h="100964">
                  <a:moveTo>
                    <a:pt x="0" y="100583"/>
                  </a:moveTo>
                  <a:lnTo>
                    <a:pt x="0" y="0"/>
                  </a:lnTo>
                  <a:lnTo>
                    <a:pt x="188976" y="50291"/>
                  </a:lnTo>
                  <a:lnTo>
                    <a:pt x="0" y="100583"/>
                  </a:lnTo>
                  <a:close/>
                </a:path>
              </a:pathLst>
            </a:custGeom>
            <a:solidFill>
              <a:srgbClr val="000000"/>
            </a:solidFill>
          </p:spPr>
          <p:txBody>
            <a:bodyPr wrap="square" lIns="0" tIns="0" rIns="0" bIns="0" rtlCol="0"/>
            <a:lstStyle/>
            <a:p>
              <a:endParaRPr/>
            </a:p>
          </p:txBody>
        </p:sp>
        <p:sp>
          <p:nvSpPr>
            <p:cNvPr id="42" name="object 42"/>
            <p:cNvSpPr/>
            <p:nvPr/>
          </p:nvSpPr>
          <p:spPr>
            <a:xfrm>
              <a:off x="1656587" y="2121408"/>
              <a:ext cx="381000" cy="0"/>
            </a:xfrm>
            <a:custGeom>
              <a:avLst/>
              <a:gdLst/>
              <a:ahLst/>
              <a:cxnLst/>
              <a:rect l="l" t="t" r="r" b="b"/>
              <a:pathLst>
                <a:path w="381000">
                  <a:moveTo>
                    <a:pt x="0" y="0"/>
                  </a:moveTo>
                  <a:lnTo>
                    <a:pt x="0" y="0"/>
                  </a:lnTo>
                  <a:lnTo>
                    <a:pt x="381000" y="0"/>
                  </a:lnTo>
                </a:path>
              </a:pathLst>
            </a:custGeom>
            <a:ln w="22859">
              <a:solidFill>
                <a:srgbClr val="000000"/>
              </a:solidFill>
            </a:ln>
          </p:spPr>
          <p:txBody>
            <a:bodyPr wrap="square" lIns="0" tIns="0" rIns="0" bIns="0" rtlCol="0"/>
            <a:lstStyle/>
            <a:p>
              <a:endParaRPr/>
            </a:p>
          </p:txBody>
        </p:sp>
        <p:sp>
          <p:nvSpPr>
            <p:cNvPr id="43" name="object 43"/>
            <p:cNvSpPr/>
            <p:nvPr/>
          </p:nvSpPr>
          <p:spPr>
            <a:xfrm>
              <a:off x="2004059" y="2071116"/>
              <a:ext cx="187960" cy="100965"/>
            </a:xfrm>
            <a:custGeom>
              <a:avLst/>
              <a:gdLst/>
              <a:ahLst/>
              <a:cxnLst/>
              <a:rect l="l" t="t" r="r" b="b"/>
              <a:pathLst>
                <a:path w="187960" h="100964">
                  <a:moveTo>
                    <a:pt x="0" y="100583"/>
                  </a:moveTo>
                  <a:lnTo>
                    <a:pt x="0" y="0"/>
                  </a:lnTo>
                  <a:lnTo>
                    <a:pt x="187452" y="50291"/>
                  </a:lnTo>
                  <a:lnTo>
                    <a:pt x="0" y="100583"/>
                  </a:lnTo>
                  <a:close/>
                </a:path>
              </a:pathLst>
            </a:custGeom>
            <a:solidFill>
              <a:srgbClr val="000000"/>
            </a:solidFill>
          </p:spPr>
          <p:txBody>
            <a:bodyPr wrap="square" lIns="0" tIns="0" rIns="0" bIns="0" rtlCol="0"/>
            <a:lstStyle/>
            <a:p>
              <a:endParaRPr/>
            </a:p>
          </p:txBody>
        </p:sp>
        <p:sp>
          <p:nvSpPr>
            <p:cNvPr id="44" name="object 44"/>
            <p:cNvSpPr/>
            <p:nvPr/>
          </p:nvSpPr>
          <p:spPr>
            <a:xfrm>
              <a:off x="3678935" y="2194559"/>
              <a:ext cx="768350" cy="0"/>
            </a:xfrm>
            <a:custGeom>
              <a:avLst/>
              <a:gdLst/>
              <a:ahLst/>
              <a:cxnLst/>
              <a:rect l="l" t="t" r="r" b="b"/>
              <a:pathLst>
                <a:path w="768350">
                  <a:moveTo>
                    <a:pt x="0" y="0"/>
                  </a:moveTo>
                  <a:lnTo>
                    <a:pt x="768096" y="0"/>
                  </a:lnTo>
                </a:path>
              </a:pathLst>
            </a:custGeom>
            <a:ln w="22859">
              <a:solidFill>
                <a:srgbClr val="000000"/>
              </a:solidFill>
            </a:ln>
          </p:spPr>
          <p:txBody>
            <a:bodyPr wrap="square" lIns="0" tIns="0" rIns="0" bIns="0" rtlCol="0"/>
            <a:lstStyle/>
            <a:p>
              <a:endParaRPr/>
            </a:p>
          </p:txBody>
        </p:sp>
        <p:sp>
          <p:nvSpPr>
            <p:cNvPr id="45" name="object 45"/>
            <p:cNvSpPr/>
            <p:nvPr/>
          </p:nvSpPr>
          <p:spPr>
            <a:xfrm>
              <a:off x="4411980" y="2144267"/>
              <a:ext cx="187960" cy="100965"/>
            </a:xfrm>
            <a:custGeom>
              <a:avLst/>
              <a:gdLst/>
              <a:ahLst/>
              <a:cxnLst/>
              <a:rect l="l" t="t" r="r" b="b"/>
              <a:pathLst>
                <a:path w="187960" h="100964">
                  <a:moveTo>
                    <a:pt x="0" y="100583"/>
                  </a:moveTo>
                  <a:lnTo>
                    <a:pt x="0" y="0"/>
                  </a:lnTo>
                  <a:lnTo>
                    <a:pt x="187451" y="50291"/>
                  </a:lnTo>
                  <a:lnTo>
                    <a:pt x="0" y="100583"/>
                  </a:lnTo>
                  <a:close/>
                </a:path>
              </a:pathLst>
            </a:custGeom>
            <a:solidFill>
              <a:srgbClr val="000000"/>
            </a:solidFill>
          </p:spPr>
          <p:txBody>
            <a:bodyPr wrap="square" lIns="0" tIns="0" rIns="0" bIns="0" rtlCol="0"/>
            <a:lstStyle/>
            <a:p>
              <a:endParaRPr/>
            </a:p>
          </p:txBody>
        </p:sp>
        <p:sp>
          <p:nvSpPr>
            <p:cNvPr id="46" name="object 46"/>
            <p:cNvSpPr/>
            <p:nvPr/>
          </p:nvSpPr>
          <p:spPr>
            <a:xfrm>
              <a:off x="7249667" y="1786128"/>
              <a:ext cx="666115" cy="666115"/>
            </a:xfrm>
            <a:custGeom>
              <a:avLst/>
              <a:gdLst/>
              <a:ahLst/>
              <a:cxnLst/>
              <a:rect l="l" t="t" r="r" b="b"/>
              <a:pathLst>
                <a:path w="666115" h="666114">
                  <a:moveTo>
                    <a:pt x="665987" y="665987"/>
                  </a:moveTo>
                  <a:lnTo>
                    <a:pt x="0" y="665987"/>
                  </a:lnTo>
                  <a:lnTo>
                    <a:pt x="0" y="0"/>
                  </a:lnTo>
                  <a:lnTo>
                    <a:pt x="665987" y="0"/>
                  </a:lnTo>
                  <a:lnTo>
                    <a:pt x="665987" y="665987"/>
                  </a:lnTo>
                  <a:close/>
                </a:path>
              </a:pathLst>
            </a:custGeom>
            <a:solidFill>
              <a:srgbClr val="CFCFCF"/>
            </a:solidFill>
          </p:spPr>
          <p:txBody>
            <a:bodyPr wrap="square" lIns="0" tIns="0" rIns="0" bIns="0" rtlCol="0"/>
            <a:lstStyle/>
            <a:p>
              <a:endParaRPr/>
            </a:p>
          </p:txBody>
        </p:sp>
        <p:sp>
          <p:nvSpPr>
            <p:cNvPr id="47" name="object 47"/>
            <p:cNvSpPr/>
            <p:nvPr/>
          </p:nvSpPr>
          <p:spPr>
            <a:xfrm>
              <a:off x="7249667" y="1786128"/>
              <a:ext cx="666115" cy="666115"/>
            </a:xfrm>
            <a:custGeom>
              <a:avLst/>
              <a:gdLst/>
              <a:ahLst/>
              <a:cxnLst/>
              <a:rect l="l" t="t" r="r" b="b"/>
              <a:pathLst>
                <a:path w="666115" h="666114">
                  <a:moveTo>
                    <a:pt x="665987" y="0"/>
                  </a:moveTo>
                  <a:lnTo>
                    <a:pt x="0" y="0"/>
                  </a:lnTo>
                  <a:lnTo>
                    <a:pt x="0" y="665987"/>
                  </a:lnTo>
                  <a:lnTo>
                    <a:pt x="665987" y="665987"/>
                  </a:lnTo>
                  <a:lnTo>
                    <a:pt x="665987" y="0"/>
                  </a:lnTo>
                  <a:close/>
                </a:path>
              </a:pathLst>
            </a:custGeom>
            <a:ln w="22859">
              <a:solidFill>
                <a:srgbClr val="000000"/>
              </a:solidFill>
            </a:ln>
          </p:spPr>
          <p:txBody>
            <a:bodyPr wrap="square" lIns="0" tIns="0" rIns="0" bIns="0" rtlCol="0"/>
            <a:lstStyle/>
            <a:p>
              <a:endParaRPr/>
            </a:p>
          </p:txBody>
        </p:sp>
      </p:grpSp>
      <p:sp>
        <p:nvSpPr>
          <p:cNvPr id="48" name="object 48"/>
          <p:cNvSpPr txBox="1"/>
          <p:nvPr/>
        </p:nvSpPr>
        <p:spPr>
          <a:xfrm>
            <a:off x="7296423" y="1982188"/>
            <a:ext cx="599440" cy="193675"/>
          </a:xfrm>
          <a:prstGeom prst="rect">
            <a:avLst/>
          </a:prstGeom>
        </p:spPr>
        <p:txBody>
          <a:bodyPr vert="horz" wrap="square" lIns="0" tIns="13335" rIns="0" bIns="0" rtlCol="0">
            <a:spAutoFit/>
          </a:bodyPr>
          <a:lstStyle/>
          <a:p>
            <a:pPr marL="12700">
              <a:lnSpc>
                <a:spcPct val="100000"/>
              </a:lnSpc>
              <a:spcBef>
                <a:spcPts val="105"/>
              </a:spcBef>
            </a:pPr>
            <a:r>
              <a:rPr sz="1100" b="1" spc="-10" dirty="0">
                <a:latin typeface="Times New Roman"/>
                <a:cs typeface="Times New Roman"/>
              </a:rPr>
              <a:t>Processor</a:t>
            </a:r>
            <a:endParaRPr sz="1100">
              <a:latin typeface="Times New Roman"/>
              <a:cs typeface="Times New Roman"/>
            </a:endParaRPr>
          </a:p>
        </p:txBody>
      </p:sp>
      <p:grpSp>
        <p:nvGrpSpPr>
          <p:cNvPr id="49" name="object 49"/>
          <p:cNvGrpSpPr/>
          <p:nvPr/>
        </p:nvGrpSpPr>
        <p:grpSpPr>
          <a:xfrm>
            <a:off x="4119372" y="2196845"/>
            <a:ext cx="4268470" cy="3749040"/>
            <a:chOff x="4119372" y="2196845"/>
            <a:chExt cx="4268470" cy="3749040"/>
          </a:xfrm>
        </p:grpSpPr>
        <p:sp>
          <p:nvSpPr>
            <p:cNvPr id="50" name="object 50"/>
            <p:cNvSpPr/>
            <p:nvPr/>
          </p:nvSpPr>
          <p:spPr>
            <a:xfrm>
              <a:off x="6222492" y="2208275"/>
              <a:ext cx="2153920" cy="3642360"/>
            </a:xfrm>
            <a:custGeom>
              <a:avLst/>
              <a:gdLst/>
              <a:ahLst/>
              <a:cxnLst/>
              <a:rect l="l" t="t" r="r" b="b"/>
              <a:pathLst>
                <a:path w="2153920" h="3642360">
                  <a:moveTo>
                    <a:pt x="1737359" y="0"/>
                  </a:moveTo>
                  <a:lnTo>
                    <a:pt x="2153411" y="0"/>
                  </a:lnTo>
                  <a:lnTo>
                    <a:pt x="2153411" y="3642359"/>
                  </a:lnTo>
                  <a:lnTo>
                    <a:pt x="0" y="3642359"/>
                  </a:lnTo>
                </a:path>
              </a:pathLst>
            </a:custGeom>
            <a:ln w="22859">
              <a:solidFill>
                <a:srgbClr val="000000"/>
              </a:solidFill>
            </a:ln>
          </p:spPr>
          <p:txBody>
            <a:bodyPr wrap="square" lIns="0" tIns="0" rIns="0" bIns="0" rtlCol="0"/>
            <a:lstStyle/>
            <a:p>
              <a:endParaRPr/>
            </a:p>
          </p:txBody>
        </p:sp>
        <p:sp>
          <p:nvSpPr>
            <p:cNvPr id="51" name="object 51"/>
            <p:cNvSpPr/>
            <p:nvPr/>
          </p:nvSpPr>
          <p:spPr>
            <a:xfrm>
              <a:off x="6070092" y="5800344"/>
              <a:ext cx="187960" cy="100965"/>
            </a:xfrm>
            <a:custGeom>
              <a:avLst/>
              <a:gdLst/>
              <a:ahLst/>
              <a:cxnLst/>
              <a:rect l="l" t="t" r="r" b="b"/>
              <a:pathLst>
                <a:path w="187960" h="100964">
                  <a:moveTo>
                    <a:pt x="187451" y="100583"/>
                  </a:moveTo>
                  <a:lnTo>
                    <a:pt x="0" y="50291"/>
                  </a:lnTo>
                  <a:lnTo>
                    <a:pt x="187451" y="0"/>
                  </a:lnTo>
                  <a:lnTo>
                    <a:pt x="187451" y="100583"/>
                  </a:lnTo>
                  <a:close/>
                </a:path>
              </a:pathLst>
            </a:custGeom>
            <a:solidFill>
              <a:srgbClr val="000000"/>
            </a:solidFill>
          </p:spPr>
          <p:txBody>
            <a:bodyPr wrap="square" lIns="0" tIns="0" rIns="0" bIns="0" rtlCol="0"/>
            <a:lstStyle/>
            <a:p>
              <a:endParaRPr/>
            </a:p>
          </p:txBody>
        </p:sp>
        <p:sp>
          <p:nvSpPr>
            <p:cNvPr id="52" name="object 52"/>
            <p:cNvSpPr/>
            <p:nvPr/>
          </p:nvSpPr>
          <p:spPr>
            <a:xfrm>
              <a:off x="4315968" y="3352800"/>
              <a:ext cx="269875" cy="0"/>
            </a:xfrm>
            <a:custGeom>
              <a:avLst/>
              <a:gdLst/>
              <a:ahLst/>
              <a:cxnLst/>
              <a:rect l="l" t="t" r="r" b="b"/>
              <a:pathLst>
                <a:path w="269875">
                  <a:moveTo>
                    <a:pt x="269748" y="0"/>
                  </a:moveTo>
                  <a:lnTo>
                    <a:pt x="269748" y="0"/>
                  </a:lnTo>
                  <a:lnTo>
                    <a:pt x="0" y="0"/>
                  </a:lnTo>
                </a:path>
              </a:pathLst>
            </a:custGeom>
            <a:ln w="22859">
              <a:solidFill>
                <a:srgbClr val="000000"/>
              </a:solidFill>
            </a:ln>
          </p:spPr>
          <p:txBody>
            <a:bodyPr wrap="square" lIns="0" tIns="0" rIns="0" bIns="0" rtlCol="0"/>
            <a:lstStyle/>
            <a:p>
              <a:endParaRPr/>
            </a:p>
          </p:txBody>
        </p:sp>
        <p:sp>
          <p:nvSpPr>
            <p:cNvPr id="53" name="object 53"/>
            <p:cNvSpPr/>
            <p:nvPr/>
          </p:nvSpPr>
          <p:spPr>
            <a:xfrm>
              <a:off x="4163568" y="3304032"/>
              <a:ext cx="187960" cy="100965"/>
            </a:xfrm>
            <a:custGeom>
              <a:avLst/>
              <a:gdLst/>
              <a:ahLst/>
              <a:cxnLst/>
              <a:rect l="l" t="t" r="r" b="b"/>
              <a:pathLst>
                <a:path w="187960" h="100964">
                  <a:moveTo>
                    <a:pt x="187451" y="100583"/>
                  </a:moveTo>
                  <a:lnTo>
                    <a:pt x="0" y="50291"/>
                  </a:lnTo>
                  <a:lnTo>
                    <a:pt x="187451" y="0"/>
                  </a:lnTo>
                  <a:lnTo>
                    <a:pt x="187451" y="100583"/>
                  </a:lnTo>
                  <a:close/>
                </a:path>
              </a:pathLst>
            </a:custGeom>
            <a:solidFill>
              <a:srgbClr val="000000"/>
            </a:solidFill>
          </p:spPr>
          <p:txBody>
            <a:bodyPr wrap="square" lIns="0" tIns="0" rIns="0" bIns="0" rtlCol="0"/>
            <a:lstStyle/>
            <a:p>
              <a:endParaRPr/>
            </a:p>
          </p:txBody>
        </p:sp>
        <p:sp>
          <p:nvSpPr>
            <p:cNvPr id="54" name="object 54"/>
            <p:cNvSpPr/>
            <p:nvPr/>
          </p:nvSpPr>
          <p:spPr>
            <a:xfrm>
              <a:off x="4169664" y="2360675"/>
              <a:ext cx="405765" cy="3573779"/>
            </a:xfrm>
            <a:custGeom>
              <a:avLst/>
              <a:gdLst/>
              <a:ahLst/>
              <a:cxnLst/>
              <a:rect l="l" t="t" r="r" b="b"/>
              <a:pathLst>
                <a:path w="405764" h="3573779">
                  <a:moveTo>
                    <a:pt x="405383" y="3573779"/>
                  </a:moveTo>
                  <a:lnTo>
                    <a:pt x="0" y="3573779"/>
                  </a:lnTo>
                  <a:lnTo>
                    <a:pt x="0" y="0"/>
                  </a:lnTo>
                </a:path>
              </a:pathLst>
            </a:custGeom>
            <a:ln w="22859">
              <a:solidFill>
                <a:srgbClr val="000000"/>
              </a:solidFill>
            </a:ln>
          </p:spPr>
          <p:txBody>
            <a:bodyPr wrap="square" lIns="0" tIns="0" rIns="0" bIns="0" rtlCol="0"/>
            <a:lstStyle/>
            <a:p>
              <a:endParaRPr/>
            </a:p>
          </p:txBody>
        </p:sp>
        <p:sp>
          <p:nvSpPr>
            <p:cNvPr id="55" name="object 55"/>
            <p:cNvSpPr/>
            <p:nvPr/>
          </p:nvSpPr>
          <p:spPr>
            <a:xfrm>
              <a:off x="4119372" y="2208275"/>
              <a:ext cx="100965" cy="187960"/>
            </a:xfrm>
            <a:custGeom>
              <a:avLst/>
              <a:gdLst/>
              <a:ahLst/>
              <a:cxnLst/>
              <a:rect l="l" t="t" r="r" b="b"/>
              <a:pathLst>
                <a:path w="100964" h="187960">
                  <a:moveTo>
                    <a:pt x="100583" y="187452"/>
                  </a:moveTo>
                  <a:lnTo>
                    <a:pt x="0" y="187452"/>
                  </a:lnTo>
                  <a:lnTo>
                    <a:pt x="50291" y="0"/>
                  </a:lnTo>
                  <a:lnTo>
                    <a:pt x="100583" y="187452"/>
                  </a:lnTo>
                  <a:close/>
                </a:path>
              </a:pathLst>
            </a:custGeom>
            <a:solidFill>
              <a:srgbClr val="000000"/>
            </a:solidFill>
          </p:spPr>
          <p:txBody>
            <a:bodyPr wrap="square" lIns="0" tIns="0" rIns="0" bIns="0" rtlCol="0"/>
            <a:lstStyle/>
            <a:p>
              <a:endParaRPr/>
            </a:p>
          </p:txBody>
        </p:sp>
      </p:grpSp>
      <p:sp>
        <p:nvSpPr>
          <p:cNvPr id="56" name="object 56"/>
          <p:cNvSpPr txBox="1"/>
          <p:nvPr/>
        </p:nvSpPr>
        <p:spPr>
          <a:xfrm>
            <a:off x="4591245" y="2960633"/>
            <a:ext cx="1583055" cy="215900"/>
          </a:xfrm>
          <a:prstGeom prst="rect">
            <a:avLst/>
          </a:prstGeom>
        </p:spPr>
        <p:txBody>
          <a:bodyPr vert="horz" wrap="square" lIns="0" tIns="12065" rIns="0" bIns="0" rtlCol="0">
            <a:spAutoFit/>
          </a:bodyPr>
          <a:lstStyle/>
          <a:p>
            <a:pPr marL="12700">
              <a:lnSpc>
                <a:spcPct val="100000"/>
              </a:lnSpc>
              <a:spcBef>
                <a:spcPts val="95"/>
              </a:spcBef>
            </a:pPr>
            <a:r>
              <a:rPr sz="1250" b="1" spc="-10" dirty="0">
                <a:latin typeface="Times New Roman"/>
                <a:cs typeface="Times New Roman"/>
              </a:rPr>
              <a:t>Ready,</a:t>
            </a:r>
            <a:r>
              <a:rPr sz="1250" b="1" spc="-65" dirty="0">
                <a:latin typeface="Times New Roman"/>
                <a:cs typeface="Times New Roman"/>
              </a:rPr>
              <a:t> </a:t>
            </a:r>
            <a:r>
              <a:rPr sz="1250" b="1" dirty="0">
                <a:latin typeface="Times New Roman"/>
                <a:cs typeface="Times New Roman"/>
              </a:rPr>
              <a:t>Suspend</a:t>
            </a:r>
            <a:r>
              <a:rPr sz="1250" b="1" spc="-25" dirty="0">
                <a:latin typeface="Times New Roman"/>
                <a:cs typeface="Times New Roman"/>
              </a:rPr>
              <a:t> </a:t>
            </a:r>
            <a:r>
              <a:rPr sz="1250" b="1" spc="-20" dirty="0">
                <a:latin typeface="Times New Roman"/>
                <a:cs typeface="Times New Roman"/>
              </a:rPr>
              <a:t>Queue</a:t>
            </a:r>
            <a:endParaRPr sz="1250">
              <a:latin typeface="Times New Roman"/>
              <a:cs typeface="Times New Roman"/>
            </a:endParaRPr>
          </a:p>
        </p:txBody>
      </p:sp>
      <p:sp>
        <p:nvSpPr>
          <p:cNvPr id="57" name="object 57"/>
          <p:cNvSpPr txBox="1"/>
          <p:nvPr/>
        </p:nvSpPr>
        <p:spPr>
          <a:xfrm>
            <a:off x="3611330" y="5615418"/>
            <a:ext cx="512445" cy="409575"/>
          </a:xfrm>
          <a:prstGeom prst="rect">
            <a:avLst/>
          </a:prstGeom>
        </p:spPr>
        <p:txBody>
          <a:bodyPr vert="horz" wrap="square" lIns="0" tIns="8890" rIns="0" bIns="0" rtlCol="0">
            <a:spAutoFit/>
          </a:bodyPr>
          <a:lstStyle/>
          <a:p>
            <a:pPr marL="12700" marR="5080" indent="43815">
              <a:lnSpc>
                <a:spcPct val="101600"/>
              </a:lnSpc>
              <a:spcBef>
                <a:spcPts val="70"/>
              </a:spcBef>
            </a:pPr>
            <a:r>
              <a:rPr sz="1250" b="1" spc="-10" dirty="0">
                <a:latin typeface="Times New Roman"/>
                <a:cs typeface="Times New Roman"/>
              </a:rPr>
              <a:t>Event Occurs</a:t>
            </a:r>
            <a:endParaRPr sz="1250">
              <a:latin typeface="Times New Roman"/>
              <a:cs typeface="Times New Roman"/>
            </a:endParaRPr>
          </a:p>
        </p:txBody>
      </p:sp>
      <p:sp>
        <p:nvSpPr>
          <p:cNvPr id="58" name="object 58"/>
          <p:cNvSpPr txBox="1"/>
          <p:nvPr/>
        </p:nvSpPr>
        <p:spPr>
          <a:xfrm>
            <a:off x="4595888" y="4196555"/>
            <a:ext cx="1709420" cy="215900"/>
          </a:xfrm>
          <a:prstGeom prst="rect">
            <a:avLst/>
          </a:prstGeom>
        </p:spPr>
        <p:txBody>
          <a:bodyPr vert="horz" wrap="square" lIns="0" tIns="12065" rIns="0" bIns="0" rtlCol="0">
            <a:spAutoFit/>
          </a:bodyPr>
          <a:lstStyle/>
          <a:p>
            <a:pPr marL="12700">
              <a:lnSpc>
                <a:spcPct val="100000"/>
              </a:lnSpc>
              <a:spcBef>
                <a:spcPts val="95"/>
              </a:spcBef>
            </a:pPr>
            <a:r>
              <a:rPr sz="1250" b="1" dirty="0">
                <a:latin typeface="Times New Roman"/>
                <a:cs typeface="Times New Roman"/>
              </a:rPr>
              <a:t>Blocked,</a:t>
            </a:r>
            <a:r>
              <a:rPr sz="1250" b="1" spc="-40" dirty="0">
                <a:latin typeface="Times New Roman"/>
                <a:cs typeface="Times New Roman"/>
              </a:rPr>
              <a:t> </a:t>
            </a:r>
            <a:r>
              <a:rPr sz="1250" b="1" dirty="0">
                <a:latin typeface="Times New Roman"/>
                <a:cs typeface="Times New Roman"/>
              </a:rPr>
              <a:t>Suspend</a:t>
            </a:r>
            <a:r>
              <a:rPr sz="1250" b="1" spc="-35" dirty="0">
                <a:latin typeface="Times New Roman"/>
                <a:cs typeface="Times New Roman"/>
              </a:rPr>
              <a:t> </a:t>
            </a:r>
            <a:r>
              <a:rPr sz="1250" b="1" spc="-20" dirty="0">
                <a:latin typeface="Times New Roman"/>
                <a:cs typeface="Times New Roman"/>
              </a:rPr>
              <a:t>Queue</a:t>
            </a:r>
            <a:endParaRPr sz="1250">
              <a:latin typeface="Times New Roman"/>
              <a:cs typeface="Times New Roman"/>
            </a:endParaRPr>
          </a:p>
        </p:txBody>
      </p:sp>
      <p:sp>
        <p:nvSpPr>
          <p:cNvPr id="59" name="object 59"/>
          <p:cNvSpPr txBox="1"/>
          <p:nvPr/>
        </p:nvSpPr>
        <p:spPr>
          <a:xfrm>
            <a:off x="4778762" y="5456913"/>
            <a:ext cx="1050290" cy="215900"/>
          </a:xfrm>
          <a:prstGeom prst="rect">
            <a:avLst/>
          </a:prstGeom>
        </p:spPr>
        <p:txBody>
          <a:bodyPr vert="horz" wrap="square" lIns="0" tIns="12065" rIns="0" bIns="0" rtlCol="0">
            <a:spAutoFit/>
          </a:bodyPr>
          <a:lstStyle/>
          <a:p>
            <a:pPr marL="12700">
              <a:lnSpc>
                <a:spcPct val="100000"/>
              </a:lnSpc>
              <a:spcBef>
                <a:spcPts val="95"/>
              </a:spcBef>
            </a:pPr>
            <a:r>
              <a:rPr sz="1250" b="1" dirty="0">
                <a:latin typeface="Times New Roman"/>
                <a:cs typeface="Times New Roman"/>
              </a:rPr>
              <a:t>Blocked</a:t>
            </a:r>
            <a:r>
              <a:rPr sz="1250" b="1" spc="-65" dirty="0">
                <a:latin typeface="Times New Roman"/>
                <a:cs typeface="Times New Roman"/>
              </a:rPr>
              <a:t> </a:t>
            </a:r>
            <a:r>
              <a:rPr sz="1250" b="1" spc="-20" dirty="0">
                <a:latin typeface="Times New Roman"/>
                <a:cs typeface="Times New Roman"/>
              </a:rPr>
              <a:t>Queue</a:t>
            </a:r>
            <a:endParaRPr sz="1250">
              <a:latin typeface="Times New Roman"/>
              <a:cs typeface="Times New Roman"/>
            </a:endParaRPr>
          </a:p>
        </p:txBody>
      </p:sp>
      <p:grpSp>
        <p:nvGrpSpPr>
          <p:cNvPr id="60" name="object 60"/>
          <p:cNvGrpSpPr/>
          <p:nvPr/>
        </p:nvGrpSpPr>
        <p:grpSpPr>
          <a:xfrm>
            <a:off x="2210561" y="1349502"/>
            <a:ext cx="6172200" cy="4445635"/>
            <a:chOff x="2210561" y="1349502"/>
            <a:chExt cx="6172200" cy="4445635"/>
          </a:xfrm>
        </p:grpSpPr>
        <p:sp>
          <p:nvSpPr>
            <p:cNvPr id="61" name="object 61"/>
            <p:cNvSpPr/>
            <p:nvPr/>
          </p:nvSpPr>
          <p:spPr>
            <a:xfrm>
              <a:off x="4384548" y="4604003"/>
              <a:ext cx="2368550" cy="1179830"/>
            </a:xfrm>
            <a:custGeom>
              <a:avLst/>
              <a:gdLst/>
              <a:ahLst/>
              <a:cxnLst/>
              <a:rect l="l" t="t" r="r" b="b"/>
              <a:pathLst>
                <a:path w="2368550" h="1179829">
                  <a:moveTo>
                    <a:pt x="207263" y="1179576"/>
                  </a:moveTo>
                  <a:lnTo>
                    <a:pt x="0" y="1179576"/>
                  </a:lnTo>
                  <a:lnTo>
                    <a:pt x="0" y="519683"/>
                  </a:lnTo>
                  <a:lnTo>
                    <a:pt x="2368296" y="519683"/>
                  </a:lnTo>
                  <a:lnTo>
                    <a:pt x="2368296" y="0"/>
                  </a:lnTo>
                  <a:lnTo>
                    <a:pt x="1842516" y="0"/>
                  </a:lnTo>
                </a:path>
              </a:pathLst>
            </a:custGeom>
            <a:ln w="22859">
              <a:solidFill>
                <a:srgbClr val="000000"/>
              </a:solidFill>
            </a:ln>
          </p:spPr>
          <p:txBody>
            <a:bodyPr wrap="square" lIns="0" tIns="0" rIns="0" bIns="0" rtlCol="0"/>
            <a:lstStyle/>
            <a:p>
              <a:endParaRPr/>
            </a:p>
          </p:txBody>
        </p:sp>
        <p:sp>
          <p:nvSpPr>
            <p:cNvPr id="62" name="object 62"/>
            <p:cNvSpPr/>
            <p:nvPr/>
          </p:nvSpPr>
          <p:spPr>
            <a:xfrm>
              <a:off x="6073139" y="4553711"/>
              <a:ext cx="187960" cy="100965"/>
            </a:xfrm>
            <a:custGeom>
              <a:avLst/>
              <a:gdLst/>
              <a:ahLst/>
              <a:cxnLst/>
              <a:rect l="l" t="t" r="r" b="b"/>
              <a:pathLst>
                <a:path w="187960" h="100964">
                  <a:moveTo>
                    <a:pt x="187452" y="100584"/>
                  </a:moveTo>
                  <a:lnTo>
                    <a:pt x="0" y="50291"/>
                  </a:lnTo>
                  <a:lnTo>
                    <a:pt x="187452" y="0"/>
                  </a:lnTo>
                  <a:lnTo>
                    <a:pt x="187452" y="100584"/>
                  </a:lnTo>
                  <a:close/>
                </a:path>
              </a:pathLst>
            </a:custGeom>
            <a:solidFill>
              <a:srgbClr val="000000"/>
            </a:solidFill>
          </p:spPr>
          <p:txBody>
            <a:bodyPr wrap="square" lIns="0" tIns="0" rIns="0" bIns="0" rtlCol="0"/>
            <a:lstStyle/>
            <a:p>
              <a:endParaRPr/>
            </a:p>
          </p:txBody>
        </p:sp>
        <p:sp>
          <p:nvSpPr>
            <p:cNvPr id="63" name="object 63"/>
            <p:cNvSpPr/>
            <p:nvPr/>
          </p:nvSpPr>
          <p:spPr>
            <a:xfrm>
              <a:off x="4384548" y="3438143"/>
              <a:ext cx="2368550" cy="1165860"/>
            </a:xfrm>
            <a:custGeom>
              <a:avLst/>
              <a:gdLst/>
              <a:ahLst/>
              <a:cxnLst/>
              <a:rect l="l" t="t" r="r" b="b"/>
              <a:pathLst>
                <a:path w="2368550" h="1165860">
                  <a:moveTo>
                    <a:pt x="207263" y="1165859"/>
                  </a:moveTo>
                  <a:lnTo>
                    <a:pt x="0" y="1165859"/>
                  </a:lnTo>
                  <a:lnTo>
                    <a:pt x="0" y="437388"/>
                  </a:lnTo>
                  <a:lnTo>
                    <a:pt x="2368296" y="437388"/>
                  </a:lnTo>
                  <a:lnTo>
                    <a:pt x="2368296" y="0"/>
                  </a:lnTo>
                  <a:lnTo>
                    <a:pt x="1842516" y="0"/>
                  </a:lnTo>
                </a:path>
              </a:pathLst>
            </a:custGeom>
            <a:ln w="22859">
              <a:solidFill>
                <a:srgbClr val="000000"/>
              </a:solidFill>
            </a:ln>
          </p:spPr>
          <p:txBody>
            <a:bodyPr wrap="square" lIns="0" tIns="0" rIns="0" bIns="0" rtlCol="0"/>
            <a:lstStyle/>
            <a:p>
              <a:endParaRPr/>
            </a:p>
          </p:txBody>
        </p:sp>
        <p:sp>
          <p:nvSpPr>
            <p:cNvPr id="64" name="object 64"/>
            <p:cNvSpPr/>
            <p:nvPr/>
          </p:nvSpPr>
          <p:spPr>
            <a:xfrm>
              <a:off x="6073139" y="3387851"/>
              <a:ext cx="187960" cy="100965"/>
            </a:xfrm>
            <a:custGeom>
              <a:avLst/>
              <a:gdLst/>
              <a:ahLst/>
              <a:cxnLst/>
              <a:rect l="l" t="t" r="r" b="b"/>
              <a:pathLst>
                <a:path w="187960" h="100964">
                  <a:moveTo>
                    <a:pt x="187452" y="100583"/>
                  </a:moveTo>
                  <a:lnTo>
                    <a:pt x="0" y="50291"/>
                  </a:lnTo>
                  <a:lnTo>
                    <a:pt x="187452" y="0"/>
                  </a:lnTo>
                  <a:lnTo>
                    <a:pt x="187452" y="100583"/>
                  </a:lnTo>
                  <a:close/>
                </a:path>
              </a:pathLst>
            </a:custGeom>
            <a:solidFill>
              <a:srgbClr val="000000"/>
            </a:solidFill>
          </p:spPr>
          <p:txBody>
            <a:bodyPr wrap="square" lIns="0" tIns="0" rIns="0" bIns="0" rtlCol="0"/>
            <a:lstStyle/>
            <a:p>
              <a:endParaRPr/>
            </a:p>
          </p:txBody>
        </p:sp>
        <p:sp>
          <p:nvSpPr>
            <p:cNvPr id="65" name="object 65"/>
            <p:cNvSpPr/>
            <p:nvPr/>
          </p:nvSpPr>
          <p:spPr>
            <a:xfrm>
              <a:off x="6048755" y="2186940"/>
              <a:ext cx="704215" cy="1057910"/>
            </a:xfrm>
            <a:custGeom>
              <a:avLst/>
              <a:gdLst/>
              <a:ahLst/>
              <a:cxnLst/>
              <a:rect l="l" t="t" r="r" b="b"/>
              <a:pathLst>
                <a:path w="704215" h="1057910">
                  <a:moveTo>
                    <a:pt x="0" y="0"/>
                  </a:moveTo>
                  <a:lnTo>
                    <a:pt x="704088" y="0"/>
                  </a:lnTo>
                  <a:lnTo>
                    <a:pt x="704088" y="1057656"/>
                  </a:lnTo>
                  <a:lnTo>
                    <a:pt x="172212" y="1057656"/>
                  </a:lnTo>
                </a:path>
              </a:pathLst>
            </a:custGeom>
            <a:ln w="22859">
              <a:solidFill>
                <a:srgbClr val="000000"/>
              </a:solidFill>
            </a:ln>
          </p:spPr>
          <p:txBody>
            <a:bodyPr wrap="square" lIns="0" tIns="0" rIns="0" bIns="0" rtlCol="0"/>
            <a:lstStyle/>
            <a:p>
              <a:endParaRPr/>
            </a:p>
          </p:txBody>
        </p:sp>
        <p:sp>
          <p:nvSpPr>
            <p:cNvPr id="66" name="object 66"/>
            <p:cNvSpPr/>
            <p:nvPr/>
          </p:nvSpPr>
          <p:spPr>
            <a:xfrm>
              <a:off x="6068567" y="3194303"/>
              <a:ext cx="186055" cy="102235"/>
            </a:xfrm>
            <a:custGeom>
              <a:avLst/>
              <a:gdLst/>
              <a:ahLst/>
              <a:cxnLst/>
              <a:rect l="l" t="t" r="r" b="b"/>
              <a:pathLst>
                <a:path w="186054" h="102235">
                  <a:moveTo>
                    <a:pt x="185928" y="102108"/>
                  </a:moveTo>
                  <a:lnTo>
                    <a:pt x="0" y="51816"/>
                  </a:lnTo>
                  <a:lnTo>
                    <a:pt x="185928" y="0"/>
                  </a:lnTo>
                  <a:lnTo>
                    <a:pt x="185928" y="102108"/>
                  </a:lnTo>
                  <a:close/>
                </a:path>
              </a:pathLst>
            </a:custGeom>
            <a:solidFill>
              <a:srgbClr val="000000"/>
            </a:solidFill>
          </p:spPr>
          <p:txBody>
            <a:bodyPr wrap="square" lIns="0" tIns="0" rIns="0" bIns="0" rtlCol="0"/>
            <a:lstStyle/>
            <a:p>
              <a:endParaRPr/>
            </a:p>
          </p:txBody>
        </p:sp>
        <p:sp>
          <p:nvSpPr>
            <p:cNvPr id="67" name="object 67"/>
            <p:cNvSpPr/>
            <p:nvPr/>
          </p:nvSpPr>
          <p:spPr>
            <a:xfrm>
              <a:off x="4163567" y="1360932"/>
              <a:ext cx="4208145" cy="676910"/>
            </a:xfrm>
            <a:custGeom>
              <a:avLst/>
              <a:gdLst/>
              <a:ahLst/>
              <a:cxnLst/>
              <a:rect l="l" t="t" r="r" b="b"/>
              <a:pathLst>
                <a:path w="4208145" h="676910">
                  <a:moveTo>
                    <a:pt x="3802380" y="502919"/>
                  </a:moveTo>
                  <a:lnTo>
                    <a:pt x="4207764" y="502919"/>
                  </a:lnTo>
                  <a:lnTo>
                    <a:pt x="4207764" y="0"/>
                  </a:lnTo>
                  <a:lnTo>
                    <a:pt x="0" y="0"/>
                  </a:lnTo>
                  <a:lnTo>
                    <a:pt x="0" y="676655"/>
                  </a:lnTo>
                  <a:lnTo>
                    <a:pt x="289559" y="676655"/>
                  </a:lnTo>
                </a:path>
              </a:pathLst>
            </a:custGeom>
            <a:ln w="22860">
              <a:solidFill>
                <a:srgbClr val="000000"/>
              </a:solidFill>
            </a:ln>
          </p:spPr>
          <p:txBody>
            <a:bodyPr wrap="square" lIns="0" tIns="0" rIns="0" bIns="0" rtlCol="0"/>
            <a:lstStyle/>
            <a:p>
              <a:endParaRPr/>
            </a:p>
          </p:txBody>
        </p:sp>
        <p:sp>
          <p:nvSpPr>
            <p:cNvPr id="68" name="object 68"/>
            <p:cNvSpPr/>
            <p:nvPr/>
          </p:nvSpPr>
          <p:spPr>
            <a:xfrm>
              <a:off x="4418075" y="1985771"/>
              <a:ext cx="189230" cy="100965"/>
            </a:xfrm>
            <a:custGeom>
              <a:avLst/>
              <a:gdLst/>
              <a:ahLst/>
              <a:cxnLst/>
              <a:rect l="l" t="t" r="r" b="b"/>
              <a:pathLst>
                <a:path w="189229" h="100964">
                  <a:moveTo>
                    <a:pt x="0" y="100583"/>
                  </a:moveTo>
                  <a:lnTo>
                    <a:pt x="0" y="0"/>
                  </a:lnTo>
                  <a:lnTo>
                    <a:pt x="188975" y="50291"/>
                  </a:lnTo>
                  <a:lnTo>
                    <a:pt x="0" y="100583"/>
                  </a:lnTo>
                  <a:close/>
                </a:path>
              </a:pathLst>
            </a:custGeom>
            <a:solidFill>
              <a:srgbClr val="000000"/>
            </a:solidFill>
          </p:spPr>
          <p:txBody>
            <a:bodyPr wrap="square" lIns="0" tIns="0" rIns="0" bIns="0" rtlCol="0"/>
            <a:lstStyle/>
            <a:p>
              <a:endParaRPr/>
            </a:p>
          </p:txBody>
        </p:sp>
        <p:sp>
          <p:nvSpPr>
            <p:cNvPr id="69" name="object 69"/>
            <p:cNvSpPr/>
            <p:nvPr/>
          </p:nvSpPr>
          <p:spPr>
            <a:xfrm>
              <a:off x="2221991" y="1944624"/>
              <a:ext cx="1457325" cy="334010"/>
            </a:xfrm>
            <a:custGeom>
              <a:avLst/>
              <a:gdLst/>
              <a:ahLst/>
              <a:cxnLst/>
              <a:rect l="l" t="t" r="r" b="b"/>
              <a:pathLst>
                <a:path w="1457325" h="334010">
                  <a:moveTo>
                    <a:pt x="1456943" y="333755"/>
                  </a:moveTo>
                  <a:lnTo>
                    <a:pt x="0" y="333755"/>
                  </a:lnTo>
                  <a:lnTo>
                    <a:pt x="0" y="0"/>
                  </a:lnTo>
                  <a:lnTo>
                    <a:pt x="1456943" y="0"/>
                  </a:lnTo>
                  <a:lnTo>
                    <a:pt x="1456943" y="333755"/>
                  </a:lnTo>
                  <a:close/>
                </a:path>
              </a:pathLst>
            </a:custGeom>
            <a:solidFill>
              <a:srgbClr val="BFE8F9"/>
            </a:solidFill>
          </p:spPr>
          <p:txBody>
            <a:bodyPr wrap="square" lIns="0" tIns="0" rIns="0" bIns="0" rtlCol="0"/>
            <a:lstStyle/>
            <a:p>
              <a:endParaRPr/>
            </a:p>
          </p:txBody>
        </p:sp>
        <p:sp>
          <p:nvSpPr>
            <p:cNvPr id="70" name="object 70"/>
            <p:cNvSpPr/>
            <p:nvPr/>
          </p:nvSpPr>
          <p:spPr>
            <a:xfrm>
              <a:off x="2221991" y="1944624"/>
              <a:ext cx="1457325" cy="334010"/>
            </a:xfrm>
            <a:custGeom>
              <a:avLst/>
              <a:gdLst/>
              <a:ahLst/>
              <a:cxnLst/>
              <a:rect l="l" t="t" r="r" b="b"/>
              <a:pathLst>
                <a:path w="1457325" h="334010">
                  <a:moveTo>
                    <a:pt x="0" y="333755"/>
                  </a:moveTo>
                  <a:lnTo>
                    <a:pt x="1456943" y="333755"/>
                  </a:lnTo>
                  <a:lnTo>
                    <a:pt x="1456943" y="0"/>
                  </a:lnTo>
                  <a:lnTo>
                    <a:pt x="0" y="0"/>
                  </a:lnTo>
                </a:path>
              </a:pathLst>
            </a:custGeom>
            <a:ln w="22860">
              <a:solidFill>
                <a:srgbClr val="000000"/>
              </a:solidFill>
            </a:ln>
          </p:spPr>
          <p:txBody>
            <a:bodyPr wrap="square" lIns="0" tIns="0" rIns="0" bIns="0" rtlCol="0"/>
            <a:lstStyle/>
            <a:p>
              <a:endParaRPr/>
            </a:p>
          </p:txBody>
        </p:sp>
        <p:sp>
          <p:nvSpPr>
            <p:cNvPr id="71" name="object 71"/>
            <p:cNvSpPr/>
            <p:nvPr/>
          </p:nvSpPr>
          <p:spPr>
            <a:xfrm>
              <a:off x="2430779" y="1944624"/>
              <a:ext cx="1039494" cy="334010"/>
            </a:xfrm>
            <a:custGeom>
              <a:avLst/>
              <a:gdLst/>
              <a:ahLst/>
              <a:cxnLst/>
              <a:rect l="l" t="t" r="r" b="b"/>
              <a:pathLst>
                <a:path w="1039495" h="334010">
                  <a:moveTo>
                    <a:pt x="207263" y="0"/>
                  </a:moveTo>
                  <a:lnTo>
                    <a:pt x="207263" y="0"/>
                  </a:lnTo>
                  <a:lnTo>
                    <a:pt x="207263" y="333755"/>
                  </a:lnTo>
                </a:path>
                <a:path w="1039495" h="334010">
                  <a:moveTo>
                    <a:pt x="0" y="0"/>
                  </a:moveTo>
                  <a:lnTo>
                    <a:pt x="0" y="0"/>
                  </a:lnTo>
                  <a:lnTo>
                    <a:pt x="0" y="333755"/>
                  </a:lnTo>
                </a:path>
                <a:path w="1039495" h="334010">
                  <a:moveTo>
                    <a:pt x="416052" y="0"/>
                  </a:moveTo>
                  <a:lnTo>
                    <a:pt x="416052" y="0"/>
                  </a:lnTo>
                  <a:lnTo>
                    <a:pt x="416052" y="333755"/>
                  </a:lnTo>
                </a:path>
                <a:path w="1039495" h="334010">
                  <a:moveTo>
                    <a:pt x="623316" y="0"/>
                  </a:moveTo>
                  <a:lnTo>
                    <a:pt x="623316" y="0"/>
                  </a:lnTo>
                  <a:lnTo>
                    <a:pt x="623316" y="333755"/>
                  </a:lnTo>
                </a:path>
                <a:path w="1039495" h="334010">
                  <a:moveTo>
                    <a:pt x="832104" y="0"/>
                  </a:moveTo>
                  <a:lnTo>
                    <a:pt x="832104" y="0"/>
                  </a:lnTo>
                  <a:lnTo>
                    <a:pt x="832104" y="333755"/>
                  </a:lnTo>
                </a:path>
                <a:path w="1039495" h="334010">
                  <a:moveTo>
                    <a:pt x="1039368" y="0"/>
                  </a:moveTo>
                  <a:lnTo>
                    <a:pt x="1039368" y="0"/>
                  </a:lnTo>
                  <a:lnTo>
                    <a:pt x="1039368" y="333755"/>
                  </a:lnTo>
                </a:path>
              </a:pathLst>
            </a:custGeom>
            <a:ln w="10668">
              <a:solidFill>
                <a:srgbClr val="000000"/>
              </a:solidFill>
            </a:ln>
          </p:spPr>
          <p:txBody>
            <a:bodyPr wrap="square" lIns="0" tIns="0" rIns="0" bIns="0" rtlCol="0"/>
            <a:lstStyle/>
            <a:p>
              <a:endParaRPr/>
            </a:p>
          </p:txBody>
        </p:sp>
        <p:sp>
          <p:nvSpPr>
            <p:cNvPr id="72" name="object 72"/>
            <p:cNvSpPr/>
            <p:nvPr/>
          </p:nvSpPr>
          <p:spPr>
            <a:xfrm>
              <a:off x="2766059" y="2389632"/>
              <a:ext cx="1091565" cy="449580"/>
            </a:xfrm>
            <a:custGeom>
              <a:avLst/>
              <a:gdLst/>
              <a:ahLst/>
              <a:cxnLst/>
              <a:rect l="l" t="t" r="r" b="b"/>
              <a:pathLst>
                <a:path w="1091564" h="449580">
                  <a:moveTo>
                    <a:pt x="0" y="449579"/>
                  </a:moveTo>
                  <a:lnTo>
                    <a:pt x="1091183" y="449579"/>
                  </a:lnTo>
                  <a:lnTo>
                    <a:pt x="1091183" y="0"/>
                  </a:lnTo>
                </a:path>
              </a:pathLst>
            </a:custGeom>
            <a:ln w="22859">
              <a:solidFill>
                <a:srgbClr val="000000"/>
              </a:solidFill>
            </a:ln>
          </p:spPr>
          <p:txBody>
            <a:bodyPr wrap="square" lIns="0" tIns="0" rIns="0" bIns="0" rtlCol="0"/>
            <a:lstStyle/>
            <a:p>
              <a:endParaRPr/>
            </a:p>
          </p:txBody>
        </p:sp>
        <p:sp>
          <p:nvSpPr>
            <p:cNvPr id="73" name="object 73"/>
            <p:cNvSpPr/>
            <p:nvPr/>
          </p:nvSpPr>
          <p:spPr>
            <a:xfrm>
              <a:off x="3806951" y="2235708"/>
              <a:ext cx="100965" cy="187960"/>
            </a:xfrm>
            <a:custGeom>
              <a:avLst/>
              <a:gdLst/>
              <a:ahLst/>
              <a:cxnLst/>
              <a:rect l="l" t="t" r="r" b="b"/>
              <a:pathLst>
                <a:path w="100964" h="187960">
                  <a:moveTo>
                    <a:pt x="100583" y="187451"/>
                  </a:moveTo>
                  <a:lnTo>
                    <a:pt x="0" y="187451"/>
                  </a:lnTo>
                  <a:lnTo>
                    <a:pt x="50291" y="0"/>
                  </a:lnTo>
                  <a:lnTo>
                    <a:pt x="100583" y="187451"/>
                  </a:lnTo>
                  <a:close/>
                </a:path>
              </a:pathLst>
            </a:custGeom>
            <a:solidFill>
              <a:srgbClr val="000000"/>
            </a:solidFill>
          </p:spPr>
          <p:txBody>
            <a:bodyPr wrap="square" lIns="0" tIns="0" rIns="0" bIns="0" rtlCol="0"/>
            <a:lstStyle/>
            <a:p>
              <a:endParaRPr/>
            </a:p>
          </p:txBody>
        </p:sp>
        <p:sp>
          <p:nvSpPr>
            <p:cNvPr id="74" name="object 74"/>
            <p:cNvSpPr/>
            <p:nvPr/>
          </p:nvSpPr>
          <p:spPr>
            <a:xfrm>
              <a:off x="6958583" y="4093463"/>
              <a:ext cx="334010" cy="382905"/>
            </a:xfrm>
            <a:custGeom>
              <a:avLst/>
              <a:gdLst/>
              <a:ahLst/>
              <a:cxnLst/>
              <a:rect l="l" t="t" r="r" b="b"/>
              <a:pathLst>
                <a:path w="334009" h="382904">
                  <a:moveTo>
                    <a:pt x="333755" y="0"/>
                  </a:moveTo>
                  <a:lnTo>
                    <a:pt x="333755" y="0"/>
                  </a:lnTo>
                  <a:lnTo>
                    <a:pt x="303276" y="35051"/>
                  </a:lnTo>
                </a:path>
                <a:path w="334009" h="382904">
                  <a:moveTo>
                    <a:pt x="272796" y="70103"/>
                  </a:moveTo>
                  <a:lnTo>
                    <a:pt x="272796" y="70103"/>
                  </a:lnTo>
                  <a:lnTo>
                    <a:pt x="242316" y="103632"/>
                  </a:lnTo>
                </a:path>
                <a:path w="334009" h="382904">
                  <a:moveTo>
                    <a:pt x="213360" y="138683"/>
                  </a:moveTo>
                  <a:lnTo>
                    <a:pt x="213360" y="138683"/>
                  </a:lnTo>
                  <a:lnTo>
                    <a:pt x="181355" y="173735"/>
                  </a:lnTo>
                </a:path>
                <a:path w="334009" h="382904">
                  <a:moveTo>
                    <a:pt x="150876" y="208787"/>
                  </a:moveTo>
                  <a:lnTo>
                    <a:pt x="150876" y="208787"/>
                  </a:lnTo>
                  <a:lnTo>
                    <a:pt x="120396" y="242316"/>
                  </a:lnTo>
                </a:path>
                <a:path w="334009" h="382904">
                  <a:moveTo>
                    <a:pt x="89916" y="277367"/>
                  </a:moveTo>
                  <a:lnTo>
                    <a:pt x="89916" y="277367"/>
                  </a:lnTo>
                  <a:lnTo>
                    <a:pt x="59435" y="313943"/>
                  </a:lnTo>
                </a:path>
                <a:path w="334009" h="382904">
                  <a:moveTo>
                    <a:pt x="28955" y="347471"/>
                  </a:moveTo>
                  <a:lnTo>
                    <a:pt x="28955" y="347471"/>
                  </a:lnTo>
                  <a:lnTo>
                    <a:pt x="0" y="382524"/>
                  </a:lnTo>
                </a:path>
              </a:pathLst>
            </a:custGeom>
            <a:ln w="22859">
              <a:solidFill>
                <a:srgbClr val="000000"/>
              </a:solidFill>
            </a:ln>
          </p:spPr>
          <p:txBody>
            <a:bodyPr wrap="square" lIns="0" tIns="0" rIns="0" bIns="0" rtlCol="0"/>
            <a:lstStyle/>
            <a:p>
              <a:endParaRPr/>
            </a:p>
          </p:txBody>
        </p:sp>
        <p:sp>
          <p:nvSpPr>
            <p:cNvPr id="75" name="object 75"/>
            <p:cNvSpPr/>
            <p:nvPr/>
          </p:nvSpPr>
          <p:spPr>
            <a:xfrm>
              <a:off x="6856476" y="4416551"/>
              <a:ext cx="161925" cy="175260"/>
            </a:xfrm>
            <a:custGeom>
              <a:avLst/>
              <a:gdLst/>
              <a:ahLst/>
              <a:cxnLst/>
              <a:rect l="l" t="t" r="r" b="b"/>
              <a:pathLst>
                <a:path w="161925" h="175260">
                  <a:moveTo>
                    <a:pt x="0" y="175259"/>
                  </a:moveTo>
                  <a:lnTo>
                    <a:pt x="86867" y="0"/>
                  </a:lnTo>
                  <a:lnTo>
                    <a:pt x="161543" y="67056"/>
                  </a:lnTo>
                  <a:lnTo>
                    <a:pt x="0" y="175259"/>
                  </a:lnTo>
                  <a:close/>
                </a:path>
              </a:pathLst>
            </a:custGeom>
            <a:solidFill>
              <a:srgbClr val="000000"/>
            </a:solidFill>
          </p:spPr>
          <p:txBody>
            <a:bodyPr wrap="square" lIns="0" tIns="0" rIns="0" bIns="0" rtlCol="0"/>
            <a:lstStyle/>
            <a:p>
              <a:endParaRPr/>
            </a:p>
          </p:txBody>
        </p:sp>
        <p:pic>
          <p:nvPicPr>
            <p:cNvPr id="76" name="object 76"/>
            <p:cNvPicPr/>
            <p:nvPr/>
          </p:nvPicPr>
          <p:blipFill>
            <a:blip r:embed="rId2" cstate="print"/>
            <a:stretch>
              <a:fillRect/>
            </a:stretch>
          </p:blipFill>
          <p:spPr>
            <a:xfrm>
              <a:off x="6815328" y="3186683"/>
              <a:ext cx="521207" cy="518159"/>
            </a:xfrm>
            <a:prstGeom prst="rect">
              <a:avLst/>
            </a:prstGeom>
          </p:spPr>
        </p:pic>
        <p:sp>
          <p:nvSpPr>
            <p:cNvPr id="77" name="object 77"/>
            <p:cNvSpPr/>
            <p:nvPr/>
          </p:nvSpPr>
          <p:spPr>
            <a:xfrm>
              <a:off x="4442459" y="2689859"/>
              <a:ext cx="21590" cy="0"/>
            </a:xfrm>
            <a:custGeom>
              <a:avLst/>
              <a:gdLst/>
              <a:ahLst/>
              <a:cxnLst/>
              <a:rect l="l" t="t" r="r" b="b"/>
              <a:pathLst>
                <a:path w="21589">
                  <a:moveTo>
                    <a:pt x="0" y="0"/>
                  </a:moveTo>
                  <a:lnTo>
                    <a:pt x="21336" y="0"/>
                  </a:lnTo>
                </a:path>
              </a:pathLst>
            </a:custGeom>
            <a:ln w="47244">
              <a:solidFill>
                <a:srgbClr val="000000"/>
              </a:solidFill>
            </a:ln>
          </p:spPr>
          <p:txBody>
            <a:bodyPr wrap="square" lIns="0" tIns="0" rIns="0" bIns="0" rtlCol="0"/>
            <a:lstStyle/>
            <a:p>
              <a:endParaRPr/>
            </a:p>
          </p:txBody>
        </p:sp>
        <p:sp>
          <p:nvSpPr>
            <p:cNvPr id="78" name="object 78"/>
            <p:cNvSpPr/>
            <p:nvPr/>
          </p:nvSpPr>
          <p:spPr>
            <a:xfrm>
              <a:off x="4442459" y="2782824"/>
              <a:ext cx="21590" cy="91440"/>
            </a:xfrm>
            <a:custGeom>
              <a:avLst/>
              <a:gdLst/>
              <a:ahLst/>
              <a:cxnLst/>
              <a:rect l="l" t="t" r="r" b="b"/>
              <a:pathLst>
                <a:path w="21589" h="91439">
                  <a:moveTo>
                    <a:pt x="0" y="0"/>
                  </a:moveTo>
                  <a:lnTo>
                    <a:pt x="21336" y="0"/>
                  </a:lnTo>
                </a:path>
                <a:path w="21589" h="91439">
                  <a:moveTo>
                    <a:pt x="0" y="91440"/>
                  </a:moveTo>
                  <a:lnTo>
                    <a:pt x="21336" y="91440"/>
                  </a:lnTo>
                </a:path>
              </a:pathLst>
            </a:custGeom>
            <a:ln w="45719">
              <a:solidFill>
                <a:srgbClr val="000000"/>
              </a:solidFill>
            </a:ln>
          </p:spPr>
          <p:txBody>
            <a:bodyPr wrap="square" lIns="0" tIns="0" rIns="0" bIns="0" rtlCol="0"/>
            <a:lstStyle/>
            <a:p>
              <a:endParaRPr/>
            </a:p>
          </p:txBody>
        </p:sp>
        <p:sp>
          <p:nvSpPr>
            <p:cNvPr id="79" name="object 79"/>
            <p:cNvSpPr/>
            <p:nvPr/>
          </p:nvSpPr>
          <p:spPr>
            <a:xfrm>
              <a:off x="4442459" y="2967227"/>
              <a:ext cx="21590" cy="0"/>
            </a:xfrm>
            <a:custGeom>
              <a:avLst/>
              <a:gdLst/>
              <a:ahLst/>
              <a:cxnLst/>
              <a:rect l="l" t="t" r="r" b="b"/>
              <a:pathLst>
                <a:path w="21589">
                  <a:moveTo>
                    <a:pt x="0" y="0"/>
                  </a:moveTo>
                  <a:lnTo>
                    <a:pt x="21336" y="0"/>
                  </a:lnTo>
                </a:path>
              </a:pathLst>
            </a:custGeom>
            <a:ln w="47244">
              <a:solidFill>
                <a:srgbClr val="000000"/>
              </a:solidFill>
            </a:ln>
          </p:spPr>
          <p:txBody>
            <a:bodyPr wrap="square" lIns="0" tIns="0" rIns="0" bIns="0" rtlCol="0"/>
            <a:lstStyle/>
            <a:p>
              <a:endParaRPr/>
            </a:p>
          </p:txBody>
        </p:sp>
        <p:sp>
          <p:nvSpPr>
            <p:cNvPr id="80" name="object 80"/>
            <p:cNvSpPr/>
            <p:nvPr/>
          </p:nvSpPr>
          <p:spPr>
            <a:xfrm>
              <a:off x="4442459" y="3060191"/>
              <a:ext cx="21590" cy="0"/>
            </a:xfrm>
            <a:custGeom>
              <a:avLst/>
              <a:gdLst/>
              <a:ahLst/>
              <a:cxnLst/>
              <a:rect l="l" t="t" r="r" b="b"/>
              <a:pathLst>
                <a:path w="21589">
                  <a:moveTo>
                    <a:pt x="0" y="0"/>
                  </a:moveTo>
                  <a:lnTo>
                    <a:pt x="21336" y="0"/>
                  </a:lnTo>
                </a:path>
              </a:pathLst>
            </a:custGeom>
            <a:ln w="45719">
              <a:solidFill>
                <a:srgbClr val="000000"/>
              </a:solidFill>
            </a:ln>
          </p:spPr>
          <p:txBody>
            <a:bodyPr wrap="square" lIns="0" tIns="0" rIns="0" bIns="0" rtlCol="0"/>
            <a:lstStyle/>
            <a:p>
              <a:endParaRPr/>
            </a:p>
          </p:txBody>
        </p:sp>
        <p:sp>
          <p:nvSpPr>
            <p:cNvPr id="81" name="object 81"/>
            <p:cNvSpPr/>
            <p:nvPr/>
          </p:nvSpPr>
          <p:spPr>
            <a:xfrm>
              <a:off x="4402835" y="3083051"/>
              <a:ext cx="102235" cy="187960"/>
            </a:xfrm>
            <a:custGeom>
              <a:avLst/>
              <a:gdLst/>
              <a:ahLst/>
              <a:cxnLst/>
              <a:rect l="l" t="t" r="r" b="b"/>
              <a:pathLst>
                <a:path w="102235" h="187960">
                  <a:moveTo>
                    <a:pt x="51816" y="187451"/>
                  </a:moveTo>
                  <a:lnTo>
                    <a:pt x="0" y="0"/>
                  </a:lnTo>
                  <a:lnTo>
                    <a:pt x="102108" y="0"/>
                  </a:lnTo>
                  <a:lnTo>
                    <a:pt x="51816" y="187451"/>
                  </a:lnTo>
                  <a:close/>
                </a:path>
              </a:pathLst>
            </a:custGeom>
            <a:solidFill>
              <a:srgbClr val="000000"/>
            </a:solidFill>
          </p:spPr>
          <p:txBody>
            <a:bodyPr wrap="square" lIns="0" tIns="0" rIns="0" bIns="0" rtlCol="0"/>
            <a:lstStyle/>
            <a:p>
              <a:endParaRPr/>
            </a:p>
          </p:txBody>
        </p:sp>
        <p:sp>
          <p:nvSpPr>
            <p:cNvPr id="82" name="object 82"/>
            <p:cNvSpPr/>
            <p:nvPr/>
          </p:nvSpPr>
          <p:spPr>
            <a:xfrm>
              <a:off x="3910583" y="1540763"/>
              <a:ext cx="21590" cy="0"/>
            </a:xfrm>
            <a:custGeom>
              <a:avLst/>
              <a:gdLst/>
              <a:ahLst/>
              <a:cxnLst/>
              <a:rect l="l" t="t" r="r" b="b"/>
              <a:pathLst>
                <a:path w="21589">
                  <a:moveTo>
                    <a:pt x="0" y="0"/>
                  </a:moveTo>
                  <a:lnTo>
                    <a:pt x="21335" y="0"/>
                  </a:lnTo>
                </a:path>
              </a:pathLst>
            </a:custGeom>
            <a:ln w="47244">
              <a:solidFill>
                <a:srgbClr val="000000"/>
              </a:solidFill>
            </a:ln>
          </p:spPr>
          <p:txBody>
            <a:bodyPr wrap="square" lIns="0" tIns="0" rIns="0" bIns="0" rtlCol="0"/>
            <a:lstStyle/>
            <a:p>
              <a:endParaRPr/>
            </a:p>
          </p:txBody>
        </p:sp>
        <p:sp>
          <p:nvSpPr>
            <p:cNvPr id="83" name="object 83"/>
            <p:cNvSpPr/>
            <p:nvPr/>
          </p:nvSpPr>
          <p:spPr>
            <a:xfrm>
              <a:off x="3910583" y="1632203"/>
              <a:ext cx="21590" cy="93345"/>
            </a:xfrm>
            <a:custGeom>
              <a:avLst/>
              <a:gdLst/>
              <a:ahLst/>
              <a:cxnLst/>
              <a:rect l="l" t="t" r="r" b="b"/>
              <a:pathLst>
                <a:path w="21589" h="93344">
                  <a:moveTo>
                    <a:pt x="0" y="0"/>
                  </a:moveTo>
                  <a:lnTo>
                    <a:pt x="21335" y="0"/>
                  </a:lnTo>
                </a:path>
                <a:path w="21589" h="93344">
                  <a:moveTo>
                    <a:pt x="0" y="92963"/>
                  </a:moveTo>
                  <a:lnTo>
                    <a:pt x="21335" y="92963"/>
                  </a:lnTo>
                </a:path>
              </a:pathLst>
            </a:custGeom>
            <a:ln w="45719">
              <a:solidFill>
                <a:srgbClr val="000000"/>
              </a:solidFill>
            </a:ln>
          </p:spPr>
          <p:txBody>
            <a:bodyPr wrap="square" lIns="0" tIns="0" rIns="0" bIns="0" rtlCol="0"/>
            <a:lstStyle/>
            <a:p>
              <a:endParaRPr/>
            </a:p>
          </p:txBody>
        </p:sp>
        <p:sp>
          <p:nvSpPr>
            <p:cNvPr id="84" name="object 84"/>
            <p:cNvSpPr/>
            <p:nvPr/>
          </p:nvSpPr>
          <p:spPr>
            <a:xfrm>
              <a:off x="3910583" y="1818132"/>
              <a:ext cx="21590" cy="0"/>
            </a:xfrm>
            <a:custGeom>
              <a:avLst/>
              <a:gdLst/>
              <a:ahLst/>
              <a:cxnLst/>
              <a:rect l="l" t="t" r="r" b="b"/>
              <a:pathLst>
                <a:path w="21589">
                  <a:moveTo>
                    <a:pt x="0" y="0"/>
                  </a:moveTo>
                  <a:lnTo>
                    <a:pt x="21335" y="0"/>
                  </a:lnTo>
                </a:path>
              </a:pathLst>
            </a:custGeom>
            <a:ln w="47244">
              <a:solidFill>
                <a:srgbClr val="000000"/>
              </a:solidFill>
            </a:ln>
          </p:spPr>
          <p:txBody>
            <a:bodyPr wrap="square" lIns="0" tIns="0" rIns="0" bIns="0" rtlCol="0"/>
            <a:lstStyle/>
            <a:p>
              <a:endParaRPr/>
            </a:p>
          </p:txBody>
        </p:sp>
        <p:sp>
          <p:nvSpPr>
            <p:cNvPr id="85" name="object 85"/>
            <p:cNvSpPr/>
            <p:nvPr/>
          </p:nvSpPr>
          <p:spPr>
            <a:xfrm>
              <a:off x="3910583" y="1909571"/>
              <a:ext cx="21590" cy="0"/>
            </a:xfrm>
            <a:custGeom>
              <a:avLst/>
              <a:gdLst/>
              <a:ahLst/>
              <a:cxnLst/>
              <a:rect l="l" t="t" r="r" b="b"/>
              <a:pathLst>
                <a:path w="21589">
                  <a:moveTo>
                    <a:pt x="0" y="0"/>
                  </a:moveTo>
                  <a:lnTo>
                    <a:pt x="21335" y="0"/>
                  </a:lnTo>
                </a:path>
              </a:pathLst>
            </a:custGeom>
            <a:ln w="45719">
              <a:solidFill>
                <a:srgbClr val="000000"/>
              </a:solidFill>
            </a:ln>
          </p:spPr>
          <p:txBody>
            <a:bodyPr wrap="square" lIns="0" tIns="0" rIns="0" bIns="0" rtlCol="0"/>
            <a:lstStyle/>
            <a:p>
              <a:endParaRPr/>
            </a:p>
          </p:txBody>
        </p:sp>
        <p:sp>
          <p:nvSpPr>
            <p:cNvPr id="86" name="object 86"/>
            <p:cNvSpPr/>
            <p:nvPr/>
          </p:nvSpPr>
          <p:spPr>
            <a:xfrm>
              <a:off x="3870959" y="1932432"/>
              <a:ext cx="100965" cy="189230"/>
            </a:xfrm>
            <a:custGeom>
              <a:avLst/>
              <a:gdLst/>
              <a:ahLst/>
              <a:cxnLst/>
              <a:rect l="l" t="t" r="r" b="b"/>
              <a:pathLst>
                <a:path w="100964" h="189230">
                  <a:moveTo>
                    <a:pt x="50291" y="188975"/>
                  </a:moveTo>
                  <a:lnTo>
                    <a:pt x="0" y="0"/>
                  </a:lnTo>
                  <a:lnTo>
                    <a:pt x="100583" y="0"/>
                  </a:lnTo>
                  <a:lnTo>
                    <a:pt x="50291" y="188975"/>
                  </a:lnTo>
                  <a:close/>
                </a:path>
              </a:pathLst>
            </a:custGeom>
            <a:solidFill>
              <a:srgbClr val="000000"/>
            </a:solidFill>
          </p:spPr>
          <p:txBody>
            <a:bodyPr wrap="square" lIns="0" tIns="0" rIns="0" bIns="0" rtlCol="0"/>
            <a:lstStyle/>
            <a:p>
              <a:endParaRPr/>
            </a:p>
          </p:txBody>
        </p:sp>
      </p:grpSp>
      <p:sp>
        <p:nvSpPr>
          <p:cNvPr id="87" name="object 87"/>
          <p:cNvSpPr txBox="1"/>
          <p:nvPr/>
        </p:nvSpPr>
        <p:spPr>
          <a:xfrm>
            <a:off x="3201394" y="1067822"/>
            <a:ext cx="761365" cy="409575"/>
          </a:xfrm>
          <a:prstGeom prst="rect">
            <a:avLst/>
          </a:prstGeom>
        </p:spPr>
        <p:txBody>
          <a:bodyPr vert="horz" wrap="square" lIns="0" tIns="8890" rIns="0" bIns="0" rtlCol="0">
            <a:spAutoFit/>
          </a:bodyPr>
          <a:lstStyle/>
          <a:p>
            <a:pPr marL="17145" marR="5080" indent="-5080">
              <a:lnSpc>
                <a:spcPct val="101600"/>
              </a:lnSpc>
              <a:spcBef>
                <a:spcPts val="70"/>
              </a:spcBef>
            </a:pPr>
            <a:r>
              <a:rPr sz="1250" b="1" dirty="0">
                <a:latin typeface="Times New Roman"/>
                <a:cs typeface="Times New Roman"/>
              </a:rPr>
              <a:t>Long-</a:t>
            </a:r>
            <a:r>
              <a:rPr sz="1250" b="1" spc="-20" dirty="0">
                <a:latin typeface="Times New Roman"/>
                <a:cs typeface="Times New Roman"/>
              </a:rPr>
              <a:t>term </a:t>
            </a:r>
            <a:r>
              <a:rPr sz="1250" b="1" spc="-10" dirty="0">
                <a:latin typeface="Times New Roman"/>
                <a:cs typeface="Times New Roman"/>
              </a:rPr>
              <a:t>scheduling</a:t>
            </a:r>
            <a:endParaRPr sz="1250">
              <a:latin typeface="Times New Roman"/>
              <a:cs typeface="Times New Roman"/>
            </a:endParaRPr>
          </a:p>
        </p:txBody>
      </p:sp>
      <p:sp>
        <p:nvSpPr>
          <p:cNvPr id="89" name="object 89"/>
          <p:cNvSpPr txBox="1"/>
          <p:nvPr/>
        </p:nvSpPr>
        <p:spPr>
          <a:xfrm>
            <a:off x="856003" y="7061748"/>
            <a:ext cx="3780154" cy="165735"/>
          </a:xfrm>
          <a:prstGeom prst="rect">
            <a:avLst/>
          </a:prstGeom>
        </p:spPr>
        <p:txBody>
          <a:bodyPr vert="horz" wrap="square" lIns="0" tIns="0" rIns="0" bIns="0" rtlCol="0">
            <a:spAutoFit/>
          </a:bodyPr>
          <a:lstStyle/>
          <a:p>
            <a:pPr marL="12700">
              <a:lnSpc>
                <a:spcPts val="1150"/>
              </a:lnSpc>
            </a:pPr>
            <a:r>
              <a:rPr sz="1100" b="1" dirty="0">
                <a:solidFill>
                  <a:srgbClr val="A5A5A5"/>
                </a:solidFill>
                <a:latin typeface="Calibri"/>
                <a:cs typeface="Calibri"/>
              </a:rPr>
              <a:t>©</a:t>
            </a:r>
            <a:r>
              <a:rPr sz="1100" b="1" spc="-20" dirty="0">
                <a:solidFill>
                  <a:srgbClr val="A5A5A5"/>
                </a:solidFill>
                <a:latin typeface="Calibri"/>
                <a:cs typeface="Calibri"/>
              </a:rPr>
              <a:t> </a:t>
            </a:r>
            <a:r>
              <a:rPr sz="1100" b="1" dirty="0">
                <a:solidFill>
                  <a:srgbClr val="A5A5A5"/>
                </a:solidFill>
                <a:latin typeface="Calibri"/>
                <a:cs typeface="Calibri"/>
              </a:rPr>
              <a:t>2017</a:t>
            </a:r>
            <a:r>
              <a:rPr sz="1100" b="1" spc="-5" dirty="0">
                <a:solidFill>
                  <a:srgbClr val="A5A5A5"/>
                </a:solidFill>
                <a:latin typeface="Calibri"/>
                <a:cs typeface="Calibri"/>
              </a:rPr>
              <a:t> </a:t>
            </a:r>
            <a:r>
              <a:rPr sz="1100" b="1" spc="-10" dirty="0">
                <a:solidFill>
                  <a:srgbClr val="A5A5A5"/>
                </a:solidFill>
                <a:latin typeface="Calibri"/>
                <a:cs typeface="Calibri"/>
              </a:rPr>
              <a:t>Pearson</a:t>
            </a:r>
            <a:r>
              <a:rPr sz="1100" b="1" spc="-65" dirty="0">
                <a:solidFill>
                  <a:srgbClr val="A5A5A5"/>
                </a:solidFill>
                <a:latin typeface="Calibri"/>
                <a:cs typeface="Calibri"/>
              </a:rPr>
              <a:t> </a:t>
            </a:r>
            <a:r>
              <a:rPr sz="1100" b="1" spc="-10" dirty="0">
                <a:solidFill>
                  <a:srgbClr val="A5A5A5"/>
                </a:solidFill>
                <a:latin typeface="Calibri"/>
                <a:cs typeface="Calibri"/>
              </a:rPr>
              <a:t>Education,</a:t>
            </a:r>
            <a:r>
              <a:rPr sz="1100" b="1" spc="-30" dirty="0">
                <a:solidFill>
                  <a:srgbClr val="A5A5A5"/>
                </a:solidFill>
                <a:latin typeface="Calibri"/>
                <a:cs typeface="Calibri"/>
              </a:rPr>
              <a:t> </a:t>
            </a:r>
            <a:r>
              <a:rPr sz="1100" b="1" dirty="0">
                <a:solidFill>
                  <a:srgbClr val="A5A5A5"/>
                </a:solidFill>
                <a:latin typeface="Calibri"/>
                <a:cs typeface="Calibri"/>
              </a:rPr>
              <a:t>Inc.,</a:t>
            </a:r>
            <a:r>
              <a:rPr sz="1100" b="1" spc="-10" dirty="0">
                <a:solidFill>
                  <a:srgbClr val="A5A5A5"/>
                </a:solidFill>
                <a:latin typeface="Calibri"/>
                <a:cs typeface="Calibri"/>
              </a:rPr>
              <a:t> Hoboken,</a:t>
            </a:r>
            <a:r>
              <a:rPr sz="1100" b="1" spc="-40" dirty="0">
                <a:solidFill>
                  <a:srgbClr val="A5A5A5"/>
                </a:solidFill>
                <a:latin typeface="Calibri"/>
                <a:cs typeface="Calibri"/>
              </a:rPr>
              <a:t> </a:t>
            </a:r>
            <a:r>
              <a:rPr sz="1100" b="1" dirty="0">
                <a:solidFill>
                  <a:srgbClr val="A5A5A5"/>
                </a:solidFill>
                <a:latin typeface="Calibri"/>
                <a:cs typeface="Calibri"/>
              </a:rPr>
              <a:t>NJ.</a:t>
            </a:r>
            <a:r>
              <a:rPr sz="1100" b="1" spc="25" dirty="0">
                <a:solidFill>
                  <a:srgbClr val="A5A5A5"/>
                </a:solidFill>
                <a:latin typeface="Calibri"/>
                <a:cs typeface="Calibri"/>
              </a:rPr>
              <a:t> </a:t>
            </a:r>
            <a:r>
              <a:rPr sz="1100" b="1" dirty="0">
                <a:solidFill>
                  <a:srgbClr val="A5A5A5"/>
                </a:solidFill>
                <a:latin typeface="Calibri"/>
                <a:cs typeface="Calibri"/>
              </a:rPr>
              <a:t>All</a:t>
            </a:r>
            <a:r>
              <a:rPr sz="1100" b="1" spc="-30" dirty="0">
                <a:solidFill>
                  <a:srgbClr val="A5A5A5"/>
                </a:solidFill>
                <a:latin typeface="Calibri"/>
                <a:cs typeface="Calibri"/>
              </a:rPr>
              <a:t> </a:t>
            </a:r>
            <a:r>
              <a:rPr sz="1100" b="1" dirty="0">
                <a:solidFill>
                  <a:srgbClr val="A5A5A5"/>
                </a:solidFill>
                <a:latin typeface="Calibri"/>
                <a:cs typeface="Calibri"/>
              </a:rPr>
              <a:t>rights</a:t>
            </a:r>
            <a:r>
              <a:rPr sz="1100" b="1" spc="-10" dirty="0">
                <a:solidFill>
                  <a:srgbClr val="A5A5A5"/>
                </a:solidFill>
                <a:latin typeface="Calibri"/>
                <a:cs typeface="Calibri"/>
              </a:rPr>
              <a:t> reserved.</a:t>
            </a:r>
            <a:endParaRPr sz="1100">
              <a:latin typeface="Calibri"/>
              <a:cs typeface="Calibri"/>
            </a:endParaRPr>
          </a:p>
        </p:txBody>
      </p:sp>
      <p:sp>
        <p:nvSpPr>
          <p:cNvPr id="88" name="object 88"/>
          <p:cNvSpPr txBox="1"/>
          <p:nvPr/>
        </p:nvSpPr>
        <p:spPr>
          <a:xfrm>
            <a:off x="941332" y="3650949"/>
            <a:ext cx="2677795" cy="1550035"/>
          </a:xfrm>
          <a:prstGeom prst="rect">
            <a:avLst/>
          </a:prstGeom>
        </p:spPr>
        <p:txBody>
          <a:bodyPr vert="horz" wrap="square" lIns="0" tIns="13335" rIns="0" bIns="0" rtlCol="0">
            <a:spAutoFit/>
          </a:bodyPr>
          <a:lstStyle/>
          <a:p>
            <a:pPr marL="12700" marR="5080">
              <a:lnSpc>
                <a:spcPct val="100000"/>
              </a:lnSpc>
              <a:spcBef>
                <a:spcPts val="105"/>
              </a:spcBef>
            </a:pPr>
            <a:r>
              <a:rPr sz="2000" spc="-10" dirty="0">
                <a:latin typeface="Arial MT"/>
                <a:cs typeface="Arial MT"/>
              </a:rPr>
              <a:t>Scheduling</a:t>
            </a:r>
            <a:r>
              <a:rPr sz="2000" spc="-80" dirty="0">
                <a:latin typeface="Arial MT"/>
                <a:cs typeface="Arial MT"/>
              </a:rPr>
              <a:t> </a:t>
            </a:r>
            <a:r>
              <a:rPr sz="2000" dirty="0">
                <a:latin typeface="Arial MT"/>
                <a:cs typeface="Arial MT"/>
              </a:rPr>
              <a:t>is</a:t>
            </a:r>
            <a:r>
              <a:rPr sz="2000" spc="15" dirty="0">
                <a:latin typeface="Arial MT"/>
                <a:cs typeface="Arial MT"/>
              </a:rPr>
              <a:t> </a:t>
            </a:r>
            <a:r>
              <a:rPr sz="2000" dirty="0">
                <a:latin typeface="Arial MT"/>
                <a:cs typeface="Arial MT"/>
              </a:rPr>
              <a:t>a</a:t>
            </a:r>
            <a:r>
              <a:rPr sz="2000" spc="-20" dirty="0">
                <a:latin typeface="Arial MT"/>
                <a:cs typeface="Arial MT"/>
              </a:rPr>
              <a:t> </a:t>
            </a:r>
            <a:r>
              <a:rPr sz="2000" spc="-10" dirty="0">
                <a:latin typeface="Arial MT"/>
                <a:cs typeface="Arial MT"/>
              </a:rPr>
              <a:t>matter </a:t>
            </a:r>
            <a:r>
              <a:rPr sz="2000" dirty="0">
                <a:latin typeface="Arial MT"/>
                <a:cs typeface="Arial MT"/>
              </a:rPr>
              <a:t>of</a:t>
            </a:r>
            <a:r>
              <a:rPr sz="2000" spc="95" dirty="0">
                <a:latin typeface="Arial MT"/>
                <a:cs typeface="Arial MT"/>
              </a:rPr>
              <a:t> </a:t>
            </a:r>
            <a:r>
              <a:rPr sz="2000" dirty="0">
                <a:latin typeface="Arial MT"/>
                <a:cs typeface="Arial MT"/>
              </a:rPr>
              <a:t>managing</a:t>
            </a:r>
            <a:r>
              <a:rPr sz="2000" spc="80" dirty="0">
                <a:latin typeface="Arial MT"/>
                <a:cs typeface="Arial MT"/>
              </a:rPr>
              <a:t> </a:t>
            </a:r>
            <a:r>
              <a:rPr sz="2000" dirty="0">
                <a:latin typeface="Arial MT"/>
                <a:cs typeface="Arial MT"/>
              </a:rPr>
              <a:t>queues</a:t>
            </a:r>
            <a:r>
              <a:rPr sz="2000" spc="-55" dirty="0">
                <a:latin typeface="Arial MT"/>
                <a:cs typeface="Arial MT"/>
              </a:rPr>
              <a:t> </a:t>
            </a:r>
            <a:r>
              <a:rPr sz="2000" spc="-25" dirty="0">
                <a:latin typeface="Arial MT"/>
                <a:cs typeface="Arial MT"/>
              </a:rPr>
              <a:t>to </a:t>
            </a:r>
            <a:r>
              <a:rPr sz="2000" dirty="0">
                <a:latin typeface="Arial MT"/>
                <a:cs typeface="Arial MT"/>
              </a:rPr>
              <a:t>minimize</a:t>
            </a:r>
            <a:r>
              <a:rPr sz="2000" spc="-45" dirty="0">
                <a:latin typeface="Arial MT"/>
                <a:cs typeface="Arial MT"/>
              </a:rPr>
              <a:t> </a:t>
            </a:r>
            <a:r>
              <a:rPr sz="2000" dirty="0">
                <a:latin typeface="Arial MT"/>
                <a:cs typeface="Arial MT"/>
              </a:rPr>
              <a:t>queuing</a:t>
            </a:r>
            <a:r>
              <a:rPr sz="2000" spc="-105" dirty="0">
                <a:latin typeface="Arial MT"/>
                <a:cs typeface="Arial MT"/>
              </a:rPr>
              <a:t> </a:t>
            </a:r>
            <a:r>
              <a:rPr sz="2000" spc="-20" dirty="0">
                <a:latin typeface="Arial MT"/>
                <a:cs typeface="Arial MT"/>
              </a:rPr>
              <a:t>delay </a:t>
            </a:r>
            <a:r>
              <a:rPr sz="2000" dirty="0">
                <a:latin typeface="Arial MT"/>
                <a:cs typeface="Arial MT"/>
              </a:rPr>
              <a:t>and</a:t>
            </a:r>
            <a:r>
              <a:rPr sz="2000" spc="-15" dirty="0">
                <a:latin typeface="Arial MT"/>
                <a:cs typeface="Arial MT"/>
              </a:rPr>
              <a:t> </a:t>
            </a:r>
            <a:r>
              <a:rPr sz="2000" dirty="0">
                <a:latin typeface="Arial MT"/>
                <a:cs typeface="Arial MT"/>
              </a:rPr>
              <a:t>to</a:t>
            </a:r>
            <a:r>
              <a:rPr sz="2000" spc="-30" dirty="0">
                <a:latin typeface="Arial MT"/>
                <a:cs typeface="Arial MT"/>
              </a:rPr>
              <a:t> </a:t>
            </a:r>
            <a:r>
              <a:rPr sz="2000" spc="-10" dirty="0">
                <a:latin typeface="Arial MT"/>
                <a:cs typeface="Arial MT"/>
              </a:rPr>
              <a:t>optimize performance.</a:t>
            </a:r>
            <a:endParaRPr sz="2000">
              <a:latin typeface="Arial MT"/>
              <a:cs typeface="Arial M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200" y="1737360"/>
            <a:ext cx="533400" cy="228600"/>
          </a:xfrm>
          <a:custGeom>
            <a:avLst/>
            <a:gdLst/>
            <a:ahLst/>
            <a:cxnLst/>
            <a:rect l="l" t="t" r="r" b="b"/>
            <a:pathLst>
              <a:path w="533400" h="228600">
                <a:moveTo>
                  <a:pt x="533400" y="228599"/>
                </a:moveTo>
                <a:lnTo>
                  <a:pt x="0" y="228599"/>
                </a:lnTo>
                <a:lnTo>
                  <a:pt x="0" y="0"/>
                </a:lnTo>
                <a:lnTo>
                  <a:pt x="533400" y="0"/>
                </a:lnTo>
                <a:lnTo>
                  <a:pt x="533400" y="228599"/>
                </a:lnTo>
                <a:close/>
              </a:path>
            </a:pathLst>
          </a:custGeom>
          <a:solidFill>
            <a:srgbClr val="DD8046"/>
          </a:solidFill>
        </p:spPr>
        <p:txBody>
          <a:bodyPr wrap="square" lIns="0" tIns="0" rIns="0" bIns="0" rtlCol="0"/>
          <a:lstStyle/>
          <a:p>
            <a:endParaRPr/>
          </a:p>
        </p:txBody>
      </p:sp>
      <p:sp>
        <p:nvSpPr>
          <p:cNvPr id="3" name="object 3"/>
          <p:cNvSpPr/>
          <p:nvPr/>
        </p:nvSpPr>
        <p:spPr>
          <a:xfrm>
            <a:off x="1048512" y="1737360"/>
            <a:ext cx="8552815" cy="228600"/>
          </a:xfrm>
          <a:custGeom>
            <a:avLst/>
            <a:gdLst/>
            <a:ahLst/>
            <a:cxnLst/>
            <a:rect l="l" t="t" r="r" b="b"/>
            <a:pathLst>
              <a:path w="8552815" h="228600">
                <a:moveTo>
                  <a:pt x="8552687" y="228599"/>
                </a:moveTo>
                <a:lnTo>
                  <a:pt x="0" y="228599"/>
                </a:lnTo>
                <a:lnTo>
                  <a:pt x="0" y="0"/>
                </a:lnTo>
                <a:lnTo>
                  <a:pt x="8552687" y="0"/>
                </a:lnTo>
                <a:lnTo>
                  <a:pt x="8552687" y="228599"/>
                </a:lnTo>
                <a:close/>
              </a:path>
            </a:pathLst>
          </a:custGeom>
          <a:solidFill>
            <a:srgbClr val="93B6D1"/>
          </a:solidFill>
        </p:spPr>
        <p:txBody>
          <a:bodyPr wrap="square" lIns="0" tIns="0" rIns="0" bIns="0" rtlCol="0"/>
          <a:lstStyle/>
          <a:p>
            <a:endParaRPr/>
          </a:p>
        </p:txBody>
      </p:sp>
      <p:sp>
        <p:nvSpPr>
          <p:cNvPr id="4" name="object 4"/>
          <p:cNvSpPr txBox="1">
            <a:spLocks noGrp="1"/>
          </p:cNvSpPr>
          <p:nvPr>
            <p:ph type="title"/>
          </p:nvPr>
        </p:nvSpPr>
        <p:spPr>
          <a:xfrm>
            <a:off x="3041426" y="951982"/>
            <a:ext cx="3983990" cy="635000"/>
          </a:xfrm>
          <a:prstGeom prst="rect">
            <a:avLst/>
          </a:prstGeom>
        </p:spPr>
        <p:txBody>
          <a:bodyPr vert="horz" wrap="square" lIns="0" tIns="12065" rIns="0" bIns="0" rtlCol="0">
            <a:spAutoFit/>
          </a:bodyPr>
          <a:lstStyle/>
          <a:p>
            <a:pPr marL="12700">
              <a:lnSpc>
                <a:spcPct val="100000"/>
              </a:lnSpc>
              <a:spcBef>
                <a:spcPts val="95"/>
              </a:spcBef>
            </a:pPr>
            <a:r>
              <a:rPr sz="4000" b="0" spc="-10" dirty="0">
                <a:solidFill>
                  <a:srgbClr val="775D54"/>
                </a:solidFill>
                <a:latin typeface="Arial MT"/>
                <a:cs typeface="Arial MT"/>
              </a:rPr>
              <a:t>Queueing</a:t>
            </a:r>
            <a:r>
              <a:rPr sz="4000" b="0" spc="-235" dirty="0">
                <a:solidFill>
                  <a:srgbClr val="775D54"/>
                </a:solidFill>
                <a:latin typeface="Arial MT"/>
                <a:cs typeface="Arial MT"/>
              </a:rPr>
              <a:t> </a:t>
            </a:r>
            <a:r>
              <a:rPr sz="4000" b="0" spc="-10" dirty="0">
                <a:solidFill>
                  <a:srgbClr val="775D54"/>
                </a:solidFill>
                <a:latin typeface="Arial MT"/>
                <a:cs typeface="Arial MT"/>
              </a:rPr>
              <a:t>Models</a:t>
            </a:r>
            <a:endParaRPr sz="4000">
              <a:latin typeface="Arial MT"/>
              <a:cs typeface="Arial MT"/>
            </a:endParaRPr>
          </a:p>
        </p:txBody>
      </p:sp>
      <p:sp>
        <p:nvSpPr>
          <p:cNvPr id="5" name="object 5"/>
          <p:cNvSpPr txBox="1"/>
          <p:nvPr/>
        </p:nvSpPr>
        <p:spPr>
          <a:xfrm>
            <a:off x="877289" y="1953836"/>
            <a:ext cx="8399780" cy="4167504"/>
          </a:xfrm>
          <a:prstGeom prst="rect">
            <a:avLst/>
          </a:prstGeom>
        </p:spPr>
        <p:txBody>
          <a:bodyPr vert="horz" wrap="square" lIns="0" tIns="12700" rIns="0" bIns="0" rtlCol="0">
            <a:spAutoFit/>
          </a:bodyPr>
          <a:lstStyle/>
          <a:p>
            <a:pPr marL="332740" marR="5080" indent="-320040">
              <a:lnSpc>
                <a:spcPct val="150000"/>
              </a:lnSpc>
              <a:spcBef>
                <a:spcPts val="100"/>
              </a:spcBef>
              <a:buClr>
                <a:srgbClr val="DD8046"/>
              </a:buClr>
              <a:buSzPct val="60000"/>
              <a:buFont typeface="Times New Roman"/>
              <a:buChar char="□"/>
              <a:tabLst>
                <a:tab pos="332740" algn="l"/>
              </a:tabLst>
            </a:pPr>
            <a:r>
              <a:rPr sz="2000" dirty="0">
                <a:latin typeface="Arial MT"/>
                <a:cs typeface="Arial MT"/>
              </a:rPr>
              <a:t>Using</a:t>
            </a:r>
            <a:r>
              <a:rPr sz="2000" spc="-30" dirty="0">
                <a:latin typeface="Arial MT"/>
                <a:cs typeface="Arial MT"/>
              </a:rPr>
              <a:t> </a:t>
            </a:r>
            <a:r>
              <a:rPr sz="2000" dirty="0">
                <a:latin typeface="Arial MT"/>
                <a:cs typeface="Arial MT"/>
              </a:rPr>
              <a:t>I/O</a:t>
            </a:r>
            <a:r>
              <a:rPr sz="2000" spc="-50" dirty="0">
                <a:latin typeface="Arial MT"/>
                <a:cs typeface="Arial MT"/>
              </a:rPr>
              <a:t> </a:t>
            </a:r>
            <a:r>
              <a:rPr sz="2000" dirty="0">
                <a:latin typeface="Arial MT"/>
                <a:cs typeface="Arial MT"/>
              </a:rPr>
              <a:t>and</a:t>
            </a:r>
            <a:r>
              <a:rPr sz="2000" spc="-45" dirty="0">
                <a:latin typeface="Arial MT"/>
                <a:cs typeface="Arial MT"/>
              </a:rPr>
              <a:t> </a:t>
            </a:r>
            <a:r>
              <a:rPr sz="2000" dirty="0">
                <a:latin typeface="Arial MT"/>
                <a:cs typeface="Arial MT"/>
              </a:rPr>
              <a:t>CPU</a:t>
            </a:r>
            <a:r>
              <a:rPr sz="2000" spc="5" dirty="0">
                <a:latin typeface="Arial MT"/>
                <a:cs typeface="Arial MT"/>
              </a:rPr>
              <a:t> </a:t>
            </a:r>
            <a:r>
              <a:rPr sz="2000" dirty="0">
                <a:latin typeface="Arial MT"/>
                <a:cs typeface="Arial MT"/>
              </a:rPr>
              <a:t>burst</a:t>
            </a:r>
            <a:r>
              <a:rPr sz="2000" spc="-70" dirty="0">
                <a:latin typeface="Arial MT"/>
                <a:cs typeface="Arial MT"/>
              </a:rPr>
              <a:t> </a:t>
            </a:r>
            <a:r>
              <a:rPr sz="2000" spc="-10" dirty="0">
                <a:latin typeface="Arial MT"/>
                <a:cs typeface="Arial MT"/>
              </a:rPr>
              <a:t>distribution</a:t>
            </a:r>
            <a:r>
              <a:rPr sz="2000" spc="-90" dirty="0">
                <a:latin typeface="Arial MT"/>
                <a:cs typeface="Arial MT"/>
              </a:rPr>
              <a:t> </a:t>
            </a:r>
            <a:r>
              <a:rPr sz="2000" spc="-10" dirty="0">
                <a:latin typeface="Arial MT"/>
                <a:cs typeface="Arial MT"/>
              </a:rPr>
              <a:t>(exponential,</a:t>
            </a:r>
            <a:r>
              <a:rPr sz="2000" spc="-90" dirty="0">
                <a:latin typeface="Arial MT"/>
                <a:cs typeface="Arial MT"/>
              </a:rPr>
              <a:t> </a:t>
            </a:r>
            <a:r>
              <a:rPr sz="2000" dirty="0">
                <a:latin typeface="Arial MT"/>
                <a:cs typeface="Arial MT"/>
              </a:rPr>
              <a:t>Poisson,</a:t>
            </a:r>
            <a:r>
              <a:rPr sz="2000" spc="-50" dirty="0">
                <a:latin typeface="Arial MT"/>
                <a:cs typeface="Arial MT"/>
              </a:rPr>
              <a:t> </a:t>
            </a:r>
            <a:r>
              <a:rPr sz="2000" dirty="0">
                <a:latin typeface="Arial MT"/>
                <a:cs typeface="Arial MT"/>
              </a:rPr>
              <a:t>…)</a:t>
            </a:r>
            <a:r>
              <a:rPr sz="2000" spc="-40" dirty="0">
                <a:latin typeface="Arial MT"/>
                <a:cs typeface="Arial MT"/>
              </a:rPr>
              <a:t> </a:t>
            </a:r>
            <a:r>
              <a:rPr sz="2000" dirty="0">
                <a:latin typeface="Arial MT"/>
                <a:cs typeface="Arial MT"/>
              </a:rPr>
              <a:t>and</a:t>
            </a:r>
            <a:r>
              <a:rPr sz="2000" spc="-25" dirty="0">
                <a:latin typeface="Arial MT"/>
                <a:cs typeface="Arial MT"/>
              </a:rPr>
              <a:t> </a:t>
            </a:r>
            <a:r>
              <a:rPr sz="2000" spc="-20" dirty="0">
                <a:latin typeface="Arial MT"/>
                <a:cs typeface="Arial MT"/>
              </a:rPr>
              <a:t>also </a:t>
            </a:r>
            <a:r>
              <a:rPr sz="2000" spc="-10" dirty="0">
                <a:latin typeface="Arial MT"/>
                <a:cs typeface="Arial MT"/>
              </a:rPr>
              <a:t>arrival-</a:t>
            </a:r>
            <a:r>
              <a:rPr sz="2000" dirty="0">
                <a:latin typeface="Arial MT"/>
                <a:cs typeface="Arial MT"/>
              </a:rPr>
              <a:t>time</a:t>
            </a:r>
            <a:r>
              <a:rPr sz="2000" spc="-80" dirty="0">
                <a:latin typeface="Arial MT"/>
                <a:cs typeface="Arial MT"/>
              </a:rPr>
              <a:t> </a:t>
            </a:r>
            <a:r>
              <a:rPr sz="2000" dirty="0">
                <a:latin typeface="Arial MT"/>
                <a:cs typeface="Arial MT"/>
              </a:rPr>
              <a:t>distribution,</a:t>
            </a:r>
            <a:r>
              <a:rPr sz="2000" spc="-45" dirty="0">
                <a:latin typeface="Arial MT"/>
                <a:cs typeface="Arial MT"/>
              </a:rPr>
              <a:t> </a:t>
            </a:r>
            <a:r>
              <a:rPr sz="2000" dirty="0">
                <a:latin typeface="Arial MT"/>
                <a:cs typeface="Arial MT"/>
              </a:rPr>
              <a:t>we</a:t>
            </a:r>
            <a:r>
              <a:rPr sz="2000" spc="-20" dirty="0">
                <a:latin typeface="Arial MT"/>
                <a:cs typeface="Arial MT"/>
              </a:rPr>
              <a:t> </a:t>
            </a:r>
            <a:r>
              <a:rPr sz="2000" dirty="0">
                <a:latin typeface="Arial MT"/>
                <a:cs typeface="Arial MT"/>
              </a:rPr>
              <a:t>can</a:t>
            </a:r>
            <a:r>
              <a:rPr sz="2000" spc="-35" dirty="0">
                <a:latin typeface="Arial MT"/>
                <a:cs typeface="Arial MT"/>
              </a:rPr>
              <a:t> </a:t>
            </a:r>
            <a:r>
              <a:rPr sz="2000" dirty="0">
                <a:latin typeface="Arial MT"/>
                <a:cs typeface="Arial MT"/>
              </a:rPr>
              <a:t>compute</a:t>
            </a:r>
            <a:r>
              <a:rPr sz="2000" spc="-40" dirty="0">
                <a:latin typeface="Arial MT"/>
                <a:cs typeface="Arial MT"/>
              </a:rPr>
              <a:t> </a:t>
            </a:r>
            <a:r>
              <a:rPr sz="2000" dirty="0">
                <a:latin typeface="Arial MT"/>
                <a:cs typeface="Arial MT"/>
              </a:rPr>
              <a:t>the</a:t>
            </a:r>
            <a:r>
              <a:rPr sz="2000" spc="-40" dirty="0">
                <a:latin typeface="Arial MT"/>
                <a:cs typeface="Arial MT"/>
              </a:rPr>
              <a:t> </a:t>
            </a:r>
            <a:r>
              <a:rPr sz="2000" dirty="0">
                <a:latin typeface="Arial MT"/>
                <a:cs typeface="Arial MT"/>
              </a:rPr>
              <a:t>average</a:t>
            </a:r>
            <a:r>
              <a:rPr sz="2000" spc="-40" dirty="0">
                <a:latin typeface="Arial MT"/>
                <a:cs typeface="Arial MT"/>
              </a:rPr>
              <a:t> </a:t>
            </a:r>
            <a:r>
              <a:rPr sz="2000" spc="-10" dirty="0">
                <a:latin typeface="Arial MT"/>
                <a:cs typeface="Arial MT"/>
              </a:rPr>
              <a:t>throughput, utilization,</a:t>
            </a:r>
            <a:r>
              <a:rPr sz="2000" spc="-95" dirty="0">
                <a:latin typeface="Arial MT"/>
                <a:cs typeface="Arial MT"/>
              </a:rPr>
              <a:t> </a:t>
            </a:r>
            <a:r>
              <a:rPr sz="2000" dirty="0">
                <a:latin typeface="Arial MT"/>
                <a:cs typeface="Arial MT"/>
              </a:rPr>
              <a:t>waiting</a:t>
            </a:r>
            <a:r>
              <a:rPr sz="2000" spc="-30" dirty="0">
                <a:latin typeface="Arial MT"/>
                <a:cs typeface="Arial MT"/>
              </a:rPr>
              <a:t> </a:t>
            </a:r>
            <a:r>
              <a:rPr sz="2000" dirty="0">
                <a:latin typeface="Arial MT"/>
                <a:cs typeface="Arial MT"/>
              </a:rPr>
              <a:t>time,</a:t>
            </a:r>
            <a:r>
              <a:rPr sz="2000" spc="-55" dirty="0">
                <a:latin typeface="Arial MT"/>
                <a:cs typeface="Arial MT"/>
              </a:rPr>
              <a:t> </a:t>
            </a:r>
            <a:r>
              <a:rPr sz="2000" dirty="0">
                <a:latin typeface="Arial MT"/>
                <a:cs typeface="Arial MT"/>
              </a:rPr>
              <a:t>and</a:t>
            </a:r>
            <a:r>
              <a:rPr sz="2000" spc="-30" dirty="0">
                <a:latin typeface="Arial MT"/>
                <a:cs typeface="Arial MT"/>
              </a:rPr>
              <a:t> </a:t>
            </a:r>
            <a:r>
              <a:rPr sz="2000" dirty="0">
                <a:latin typeface="Arial MT"/>
                <a:cs typeface="Arial MT"/>
              </a:rPr>
              <a:t>so</a:t>
            </a:r>
            <a:r>
              <a:rPr sz="2000" spc="-50" dirty="0">
                <a:latin typeface="Arial MT"/>
                <a:cs typeface="Arial MT"/>
              </a:rPr>
              <a:t> </a:t>
            </a:r>
            <a:r>
              <a:rPr sz="2000" dirty="0">
                <a:latin typeface="Arial MT"/>
                <a:cs typeface="Arial MT"/>
              </a:rPr>
              <a:t>on</a:t>
            </a:r>
            <a:r>
              <a:rPr sz="2000" spc="-25" dirty="0">
                <a:latin typeface="Arial MT"/>
                <a:cs typeface="Arial MT"/>
              </a:rPr>
              <a:t> </a:t>
            </a:r>
            <a:r>
              <a:rPr sz="2000" dirty="0">
                <a:latin typeface="Arial MT"/>
                <a:cs typeface="Arial MT"/>
              </a:rPr>
              <a:t>for</a:t>
            </a:r>
            <a:r>
              <a:rPr sz="2000" spc="-45" dirty="0">
                <a:latin typeface="Arial MT"/>
                <a:cs typeface="Arial MT"/>
              </a:rPr>
              <a:t> </a:t>
            </a:r>
            <a:r>
              <a:rPr sz="2000" dirty="0">
                <a:latin typeface="Arial MT"/>
                <a:cs typeface="Arial MT"/>
              </a:rPr>
              <a:t>most</a:t>
            </a:r>
            <a:r>
              <a:rPr sz="2000" spc="-135" dirty="0">
                <a:latin typeface="Arial MT"/>
                <a:cs typeface="Arial MT"/>
              </a:rPr>
              <a:t> </a:t>
            </a:r>
            <a:r>
              <a:rPr sz="2000" spc="-10" dirty="0">
                <a:latin typeface="Arial MT"/>
                <a:cs typeface="Arial MT"/>
              </a:rPr>
              <a:t>algorithms.</a:t>
            </a:r>
            <a:endParaRPr sz="2000" dirty="0">
              <a:latin typeface="Arial MT"/>
              <a:cs typeface="Arial MT"/>
            </a:endParaRPr>
          </a:p>
          <a:p>
            <a:pPr marL="332105" indent="-319405">
              <a:lnSpc>
                <a:spcPct val="100000"/>
              </a:lnSpc>
              <a:spcBef>
                <a:spcPts val="2040"/>
              </a:spcBef>
              <a:buClr>
                <a:srgbClr val="DD8046"/>
              </a:buClr>
              <a:buSzPct val="60000"/>
              <a:buFont typeface="Times New Roman"/>
              <a:buChar char="□"/>
              <a:tabLst>
                <a:tab pos="332105" algn="l"/>
              </a:tabLst>
            </a:pPr>
            <a:r>
              <a:rPr sz="2000" dirty="0">
                <a:latin typeface="Arial MT"/>
                <a:cs typeface="Arial MT"/>
              </a:rPr>
              <a:t>Example:</a:t>
            </a:r>
            <a:r>
              <a:rPr sz="2000" spc="-80" dirty="0">
                <a:latin typeface="Arial MT"/>
                <a:cs typeface="Arial MT"/>
              </a:rPr>
              <a:t> </a:t>
            </a:r>
            <a:r>
              <a:rPr sz="2000" spc="-30" dirty="0">
                <a:latin typeface="Arial MT"/>
                <a:cs typeface="Arial MT"/>
              </a:rPr>
              <a:t>Little’s</a:t>
            </a:r>
            <a:r>
              <a:rPr sz="2000" spc="-105" dirty="0">
                <a:latin typeface="Arial MT"/>
                <a:cs typeface="Arial MT"/>
              </a:rPr>
              <a:t> </a:t>
            </a:r>
            <a:r>
              <a:rPr sz="2000" spc="-10" dirty="0">
                <a:latin typeface="Arial MT"/>
                <a:cs typeface="Arial MT"/>
              </a:rPr>
              <a:t>Formula</a:t>
            </a:r>
            <a:endParaRPr sz="2000" dirty="0">
              <a:latin typeface="Arial MT"/>
              <a:cs typeface="Arial MT"/>
            </a:endParaRPr>
          </a:p>
          <a:p>
            <a:pPr marL="652145" lvl="1" indent="-274320">
              <a:lnSpc>
                <a:spcPct val="100000"/>
              </a:lnSpc>
              <a:spcBef>
                <a:spcPts val="1410"/>
              </a:spcBef>
              <a:buClr>
                <a:srgbClr val="93B6D1"/>
              </a:buClr>
              <a:buSzPct val="69444"/>
              <a:buFont typeface="Times New Roman"/>
              <a:buChar char="□"/>
              <a:tabLst>
                <a:tab pos="652145" algn="l"/>
              </a:tabLst>
            </a:pPr>
            <a:r>
              <a:rPr sz="1800" i="1" dirty="0">
                <a:latin typeface="Arial"/>
                <a:cs typeface="Arial"/>
              </a:rPr>
              <a:t>n</a:t>
            </a:r>
            <a:r>
              <a:rPr sz="1800" i="1" spc="-65" dirty="0">
                <a:latin typeface="Arial"/>
                <a:cs typeface="Arial"/>
              </a:rPr>
              <a:t> </a:t>
            </a:r>
            <a:r>
              <a:rPr sz="1800" dirty="0">
                <a:latin typeface="Arial MT"/>
                <a:cs typeface="Arial MT"/>
              </a:rPr>
              <a:t>=</a:t>
            </a:r>
            <a:r>
              <a:rPr sz="1800" spc="-55" dirty="0">
                <a:latin typeface="Arial MT"/>
                <a:cs typeface="Arial MT"/>
              </a:rPr>
              <a:t> </a:t>
            </a:r>
            <a:r>
              <a:rPr sz="1800" dirty="0">
                <a:latin typeface="Arial MT"/>
                <a:cs typeface="Arial MT"/>
              </a:rPr>
              <a:t>average</a:t>
            </a:r>
            <a:r>
              <a:rPr sz="1800" spc="-65" dirty="0">
                <a:latin typeface="Arial MT"/>
                <a:cs typeface="Arial MT"/>
              </a:rPr>
              <a:t> </a:t>
            </a:r>
            <a:r>
              <a:rPr sz="1800" dirty="0">
                <a:latin typeface="Arial MT"/>
                <a:cs typeface="Arial MT"/>
              </a:rPr>
              <a:t>queue</a:t>
            </a:r>
            <a:r>
              <a:rPr sz="1800" spc="-45" dirty="0">
                <a:latin typeface="Arial MT"/>
                <a:cs typeface="Arial MT"/>
              </a:rPr>
              <a:t> </a:t>
            </a:r>
            <a:r>
              <a:rPr sz="1800" spc="-10" dirty="0">
                <a:latin typeface="Arial MT"/>
                <a:cs typeface="Arial MT"/>
              </a:rPr>
              <a:t>length</a:t>
            </a:r>
            <a:endParaRPr sz="1800" dirty="0">
              <a:latin typeface="Arial MT"/>
              <a:cs typeface="Arial MT"/>
            </a:endParaRPr>
          </a:p>
          <a:p>
            <a:pPr marL="652145" lvl="1" indent="-274320">
              <a:lnSpc>
                <a:spcPct val="100000"/>
              </a:lnSpc>
              <a:spcBef>
                <a:spcPts val="1405"/>
              </a:spcBef>
              <a:buClr>
                <a:srgbClr val="93B6D1"/>
              </a:buClr>
              <a:buSzPct val="69444"/>
              <a:buFont typeface="Times New Roman"/>
              <a:buChar char="□"/>
              <a:tabLst>
                <a:tab pos="652145" algn="l"/>
              </a:tabLst>
            </a:pPr>
            <a:r>
              <a:rPr sz="1800" i="1" dirty="0">
                <a:latin typeface="Arial"/>
                <a:cs typeface="Arial"/>
              </a:rPr>
              <a:t>W</a:t>
            </a:r>
            <a:r>
              <a:rPr sz="1800" i="1" spc="-60" dirty="0">
                <a:latin typeface="Arial"/>
                <a:cs typeface="Arial"/>
              </a:rPr>
              <a:t> </a:t>
            </a:r>
            <a:r>
              <a:rPr sz="1800" dirty="0">
                <a:latin typeface="Arial MT"/>
                <a:cs typeface="Arial MT"/>
              </a:rPr>
              <a:t>=</a:t>
            </a:r>
            <a:r>
              <a:rPr sz="1800" spc="-60" dirty="0">
                <a:latin typeface="Arial MT"/>
                <a:cs typeface="Arial MT"/>
              </a:rPr>
              <a:t> </a:t>
            </a:r>
            <a:r>
              <a:rPr sz="1800" dirty="0">
                <a:latin typeface="Arial MT"/>
                <a:cs typeface="Arial MT"/>
              </a:rPr>
              <a:t>average</a:t>
            </a:r>
            <a:r>
              <a:rPr sz="1800" spc="-65" dirty="0">
                <a:latin typeface="Arial MT"/>
                <a:cs typeface="Arial MT"/>
              </a:rPr>
              <a:t> </a:t>
            </a:r>
            <a:r>
              <a:rPr sz="1800" dirty="0">
                <a:latin typeface="Arial MT"/>
                <a:cs typeface="Arial MT"/>
              </a:rPr>
              <a:t>waiting</a:t>
            </a:r>
            <a:r>
              <a:rPr sz="1800" spc="35" dirty="0">
                <a:latin typeface="Arial MT"/>
                <a:cs typeface="Arial MT"/>
              </a:rPr>
              <a:t> </a:t>
            </a:r>
            <a:r>
              <a:rPr sz="1800" dirty="0">
                <a:latin typeface="Arial MT"/>
                <a:cs typeface="Arial MT"/>
              </a:rPr>
              <a:t>time</a:t>
            </a:r>
            <a:r>
              <a:rPr sz="1800" spc="-65" dirty="0">
                <a:latin typeface="Arial MT"/>
                <a:cs typeface="Arial MT"/>
              </a:rPr>
              <a:t> </a:t>
            </a:r>
            <a:r>
              <a:rPr sz="1800" dirty="0">
                <a:latin typeface="Arial MT"/>
                <a:cs typeface="Arial MT"/>
              </a:rPr>
              <a:t>in</a:t>
            </a:r>
            <a:r>
              <a:rPr sz="1800" spc="-125" dirty="0">
                <a:latin typeface="Arial MT"/>
                <a:cs typeface="Arial MT"/>
              </a:rPr>
              <a:t> </a:t>
            </a:r>
            <a:r>
              <a:rPr sz="1800" spc="-10" dirty="0">
                <a:latin typeface="Arial MT"/>
                <a:cs typeface="Arial MT"/>
              </a:rPr>
              <a:t>queue</a:t>
            </a:r>
            <a:endParaRPr sz="1800" dirty="0">
              <a:latin typeface="Arial MT"/>
              <a:cs typeface="Arial MT"/>
            </a:endParaRPr>
          </a:p>
          <a:p>
            <a:pPr marL="652145" lvl="1" indent="-274320">
              <a:lnSpc>
                <a:spcPct val="100000"/>
              </a:lnSpc>
              <a:spcBef>
                <a:spcPts val="1390"/>
              </a:spcBef>
              <a:buClr>
                <a:srgbClr val="93B6D1"/>
              </a:buClr>
              <a:buSzPct val="69444"/>
              <a:buFont typeface="Times New Roman"/>
              <a:buChar char="□"/>
              <a:tabLst>
                <a:tab pos="652145" algn="l"/>
              </a:tabLst>
            </a:pPr>
            <a:r>
              <a:rPr sz="1800" i="1" dirty="0">
                <a:latin typeface="Arial"/>
                <a:cs typeface="Arial"/>
              </a:rPr>
              <a:t>λ</a:t>
            </a:r>
            <a:r>
              <a:rPr sz="1800" i="1" spc="-45" dirty="0">
                <a:latin typeface="Arial"/>
                <a:cs typeface="Arial"/>
              </a:rPr>
              <a:t> </a:t>
            </a:r>
            <a:r>
              <a:rPr sz="1800" dirty="0">
                <a:latin typeface="Arial MT"/>
                <a:cs typeface="Arial MT"/>
              </a:rPr>
              <a:t>=</a:t>
            </a:r>
            <a:r>
              <a:rPr sz="1800" spc="-55" dirty="0">
                <a:latin typeface="Arial MT"/>
                <a:cs typeface="Arial MT"/>
              </a:rPr>
              <a:t> </a:t>
            </a:r>
            <a:r>
              <a:rPr sz="1800" dirty="0">
                <a:latin typeface="Arial MT"/>
                <a:cs typeface="Arial MT"/>
              </a:rPr>
              <a:t>average</a:t>
            </a:r>
            <a:r>
              <a:rPr sz="1800" spc="-65" dirty="0">
                <a:latin typeface="Arial MT"/>
                <a:cs typeface="Arial MT"/>
              </a:rPr>
              <a:t> </a:t>
            </a:r>
            <a:r>
              <a:rPr sz="1800" dirty="0">
                <a:latin typeface="Arial MT"/>
                <a:cs typeface="Arial MT"/>
              </a:rPr>
              <a:t>arrival</a:t>
            </a:r>
            <a:r>
              <a:rPr sz="1800" spc="-30" dirty="0">
                <a:latin typeface="Arial MT"/>
                <a:cs typeface="Arial MT"/>
              </a:rPr>
              <a:t> </a:t>
            </a:r>
            <a:r>
              <a:rPr sz="1800" dirty="0">
                <a:latin typeface="Arial MT"/>
                <a:cs typeface="Arial MT"/>
              </a:rPr>
              <a:t>rate</a:t>
            </a:r>
            <a:r>
              <a:rPr sz="1800" spc="-40" dirty="0">
                <a:latin typeface="Arial MT"/>
                <a:cs typeface="Arial MT"/>
              </a:rPr>
              <a:t> </a:t>
            </a:r>
            <a:r>
              <a:rPr sz="1800" dirty="0">
                <a:latin typeface="Arial MT"/>
                <a:cs typeface="Arial MT"/>
              </a:rPr>
              <a:t>into</a:t>
            </a:r>
            <a:r>
              <a:rPr sz="1800" spc="-125" dirty="0">
                <a:latin typeface="Arial MT"/>
                <a:cs typeface="Arial MT"/>
              </a:rPr>
              <a:t> </a:t>
            </a:r>
            <a:r>
              <a:rPr sz="1800" spc="-10" dirty="0">
                <a:latin typeface="Arial MT"/>
                <a:cs typeface="Arial MT"/>
              </a:rPr>
              <a:t>queue</a:t>
            </a:r>
            <a:r>
              <a:rPr lang="en-US" sz="1800" spc="-10" dirty="0">
                <a:latin typeface="Arial MT"/>
                <a:cs typeface="Arial MT"/>
              </a:rPr>
              <a:t> – (lowercase lambda)</a:t>
            </a:r>
            <a:endParaRPr sz="1800" dirty="0">
              <a:latin typeface="Arial MT"/>
              <a:cs typeface="Arial MT"/>
            </a:endParaRPr>
          </a:p>
          <a:p>
            <a:pPr marL="652780" marR="76200" lvl="1" indent="-274955">
              <a:lnSpc>
                <a:spcPct val="150000"/>
              </a:lnSpc>
              <a:spcBef>
                <a:spcPts val="204"/>
              </a:spcBef>
              <a:buClr>
                <a:srgbClr val="93B6D1"/>
              </a:buClr>
              <a:buSzPct val="69444"/>
              <a:buFont typeface="Times New Roman"/>
              <a:buChar char="□"/>
              <a:tabLst>
                <a:tab pos="652780" algn="l"/>
              </a:tabLst>
            </a:pPr>
            <a:r>
              <a:rPr sz="1800" spc="-20" dirty="0">
                <a:latin typeface="Arial MT"/>
                <a:cs typeface="Arial MT"/>
              </a:rPr>
              <a:t>Little’s</a:t>
            </a:r>
            <a:r>
              <a:rPr sz="1800" spc="-10" dirty="0">
                <a:latin typeface="Arial MT"/>
                <a:cs typeface="Arial MT"/>
              </a:rPr>
              <a:t> </a:t>
            </a:r>
            <a:r>
              <a:rPr sz="1800" dirty="0">
                <a:latin typeface="Arial MT"/>
                <a:cs typeface="Arial MT"/>
              </a:rPr>
              <a:t>law</a:t>
            </a:r>
            <a:r>
              <a:rPr sz="1800" spc="-45" dirty="0">
                <a:latin typeface="Arial MT"/>
                <a:cs typeface="Arial MT"/>
              </a:rPr>
              <a:t> </a:t>
            </a:r>
            <a:r>
              <a:rPr sz="1800" dirty="0">
                <a:latin typeface="Arial MT"/>
                <a:cs typeface="Arial MT"/>
              </a:rPr>
              <a:t>–</a:t>
            </a:r>
            <a:r>
              <a:rPr sz="1800" spc="-70" dirty="0">
                <a:latin typeface="Arial MT"/>
                <a:cs typeface="Arial MT"/>
              </a:rPr>
              <a:t> </a:t>
            </a:r>
            <a:r>
              <a:rPr sz="1800" dirty="0">
                <a:latin typeface="Arial MT"/>
                <a:cs typeface="Arial MT"/>
              </a:rPr>
              <a:t>in</a:t>
            </a:r>
            <a:r>
              <a:rPr sz="1800" spc="-35" dirty="0">
                <a:latin typeface="Arial MT"/>
                <a:cs typeface="Arial MT"/>
              </a:rPr>
              <a:t> </a:t>
            </a:r>
            <a:r>
              <a:rPr sz="1800" dirty="0">
                <a:latin typeface="Arial MT"/>
                <a:cs typeface="Arial MT"/>
              </a:rPr>
              <a:t>steady</a:t>
            </a:r>
            <a:r>
              <a:rPr sz="1800" spc="-70" dirty="0">
                <a:latin typeface="Arial MT"/>
                <a:cs typeface="Arial MT"/>
              </a:rPr>
              <a:t> </a:t>
            </a:r>
            <a:r>
              <a:rPr sz="1800" dirty="0">
                <a:latin typeface="Arial MT"/>
                <a:cs typeface="Arial MT"/>
              </a:rPr>
              <a:t>state,</a:t>
            </a:r>
            <a:r>
              <a:rPr sz="1800" spc="-90" dirty="0">
                <a:latin typeface="Arial MT"/>
                <a:cs typeface="Arial MT"/>
              </a:rPr>
              <a:t> </a:t>
            </a:r>
            <a:r>
              <a:rPr sz="1800" dirty="0">
                <a:latin typeface="Arial MT"/>
                <a:cs typeface="Arial MT"/>
              </a:rPr>
              <a:t>processes</a:t>
            </a:r>
            <a:r>
              <a:rPr sz="1800" spc="-70" dirty="0">
                <a:latin typeface="Arial MT"/>
                <a:cs typeface="Arial MT"/>
              </a:rPr>
              <a:t> </a:t>
            </a:r>
            <a:r>
              <a:rPr sz="1800" dirty="0">
                <a:latin typeface="Arial MT"/>
                <a:cs typeface="Arial MT"/>
              </a:rPr>
              <a:t>leaving</a:t>
            </a:r>
            <a:r>
              <a:rPr sz="1800" spc="-35" dirty="0">
                <a:latin typeface="Arial MT"/>
                <a:cs typeface="Arial MT"/>
              </a:rPr>
              <a:t> </a:t>
            </a:r>
            <a:r>
              <a:rPr sz="1800" dirty="0">
                <a:latin typeface="Arial MT"/>
                <a:cs typeface="Arial MT"/>
              </a:rPr>
              <a:t>queue</a:t>
            </a:r>
            <a:r>
              <a:rPr sz="1800" spc="-30" dirty="0">
                <a:latin typeface="Arial MT"/>
                <a:cs typeface="Arial MT"/>
              </a:rPr>
              <a:t> </a:t>
            </a:r>
            <a:r>
              <a:rPr sz="1800" dirty="0">
                <a:latin typeface="Arial MT"/>
                <a:cs typeface="Arial MT"/>
              </a:rPr>
              <a:t>must</a:t>
            </a:r>
            <a:r>
              <a:rPr sz="1800" spc="-55" dirty="0">
                <a:latin typeface="Arial MT"/>
                <a:cs typeface="Arial MT"/>
              </a:rPr>
              <a:t> </a:t>
            </a:r>
            <a:r>
              <a:rPr sz="1800" dirty="0">
                <a:latin typeface="Arial MT"/>
                <a:cs typeface="Arial MT"/>
              </a:rPr>
              <a:t>equal</a:t>
            </a:r>
            <a:r>
              <a:rPr sz="1800" spc="-30" dirty="0">
                <a:latin typeface="Arial MT"/>
                <a:cs typeface="Arial MT"/>
              </a:rPr>
              <a:t> </a:t>
            </a:r>
            <a:r>
              <a:rPr sz="1800" spc="-10" dirty="0">
                <a:latin typeface="Arial MT"/>
                <a:cs typeface="Arial MT"/>
              </a:rPr>
              <a:t>processes </a:t>
            </a:r>
            <a:r>
              <a:rPr sz="1800" dirty="0">
                <a:latin typeface="Arial MT"/>
                <a:cs typeface="Arial MT"/>
              </a:rPr>
              <a:t>arriving,</a:t>
            </a:r>
            <a:r>
              <a:rPr sz="1800" spc="-45" dirty="0">
                <a:latin typeface="Arial MT"/>
                <a:cs typeface="Arial MT"/>
              </a:rPr>
              <a:t> </a:t>
            </a:r>
            <a:r>
              <a:rPr sz="1800" dirty="0">
                <a:latin typeface="Arial MT"/>
                <a:cs typeface="Arial MT"/>
              </a:rPr>
              <a:t>thus</a:t>
            </a:r>
            <a:r>
              <a:rPr sz="1800" spc="-20" dirty="0">
                <a:latin typeface="Arial MT"/>
                <a:cs typeface="Arial MT"/>
              </a:rPr>
              <a:t> </a:t>
            </a:r>
            <a:r>
              <a:rPr sz="1800" i="1" dirty="0">
                <a:latin typeface="Arial"/>
                <a:cs typeface="Arial"/>
              </a:rPr>
              <a:t>n</a:t>
            </a:r>
            <a:r>
              <a:rPr sz="1800" i="1" spc="-30" dirty="0">
                <a:latin typeface="Arial"/>
                <a:cs typeface="Arial"/>
              </a:rPr>
              <a:t> </a:t>
            </a:r>
            <a:r>
              <a:rPr sz="1800" dirty="0">
                <a:latin typeface="Arial MT"/>
                <a:cs typeface="Arial MT"/>
              </a:rPr>
              <a:t>=</a:t>
            </a:r>
            <a:r>
              <a:rPr sz="1800" spc="-15" dirty="0">
                <a:latin typeface="Arial MT"/>
                <a:cs typeface="Arial MT"/>
              </a:rPr>
              <a:t> </a:t>
            </a:r>
            <a:r>
              <a:rPr sz="1800" i="1" dirty="0">
                <a:latin typeface="Arial"/>
                <a:cs typeface="Arial"/>
              </a:rPr>
              <a:t>λ</a:t>
            </a:r>
            <a:r>
              <a:rPr sz="1800" i="1" spc="-60" dirty="0">
                <a:latin typeface="Arial"/>
                <a:cs typeface="Arial"/>
              </a:rPr>
              <a:t> </a:t>
            </a:r>
            <a:r>
              <a:rPr sz="1800" dirty="0">
                <a:latin typeface="Arial MT"/>
                <a:cs typeface="Arial MT"/>
              </a:rPr>
              <a:t>x</a:t>
            </a:r>
            <a:r>
              <a:rPr sz="1800" spc="455" dirty="0">
                <a:latin typeface="Arial MT"/>
                <a:cs typeface="Arial MT"/>
              </a:rPr>
              <a:t> </a:t>
            </a:r>
            <a:r>
              <a:rPr sz="1800" i="1" spc="-50" dirty="0">
                <a:latin typeface="Arial"/>
                <a:cs typeface="Arial"/>
              </a:rPr>
              <a:t>W</a:t>
            </a:r>
            <a:endParaRPr sz="1800" dirty="0">
              <a:latin typeface="Arial"/>
              <a:cs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200" y="1737360"/>
            <a:ext cx="533400" cy="228600"/>
          </a:xfrm>
          <a:custGeom>
            <a:avLst/>
            <a:gdLst/>
            <a:ahLst/>
            <a:cxnLst/>
            <a:rect l="l" t="t" r="r" b="b"/>
            <a:pathLst>
              <a:path w="533400" h="228600">
                <a:moveTo>
                  <a:pt x="533400" y="228599"/>
                </a:moveTo>
                <a:lnTo>
                  <a:pt x="0" y="228599"/>
                </a:lnTo>
                <a:lnTo>
                  <a:pt x="0" y="0"/>
                </a:lnTo>
                <a:lnTo>
                  <a:pt x="533400" y="0"/>
                </a:lnTo>
                <a:lnTo>
                  <a:pt x="533400" y="228599"/>
                </a:lnTo>
                <a:close/>
              </a:path>
            </a:pathLst>
          </a:custGeom>
          <a:solidFill>
            <a:srgbClr val="DD8046"/>
          </a:solidFill>
        </p:spPr>
        <p:txBody>
          <a:bodyPr wrap="square" lIns="0" tIns="0" rIns="0" bIns="0" rtlCol="0"/>
          <a:lstStyle/>
          <a:p>
            <a:endParaRPr/>
          </a:p>
        </p:txBody>
      </p:sp>
      <p:sp>
        <p:nvSpPr>
          <p:cNvPr id="3" name="object 3"/>
          <p:cNvSpPr/>
          <p:nvPr/>
        </p:nvSpPr>
        <p:spPr>
          <a:xfrm>
            <a:off x="1048512" y="1737360"/>
            <a:ext cx="8552815" cy="228600"/>
          </a:xfrm>
          <a:custGeom>
            <a:avLst/>
            <a:gdLst/>
            <a:ahLst/>
            <a:cxnLst/>
            <a:rect l="l" t="t" r="r" b="b"/>
            <a:pathLst>
              <a:path w="8552815" h="228600">
                <a:moveTo>
                  <a:pt x="8552687" y="228599"/>
                </a:moveTo>
                <a:lnTo>
                  <a:pt x="0" y="228599"/>
                </a:lnTo>
                <a:lnTo>
                  <a:pt x="0" y="0"/>
                </a:lnTo>
                <a:lnTo>
                  <a:pt x="8552687" y="0"/>
                </a:lnTo>
                <a:lnTo>
                  <a:pt x="8552687" y="228599"/>
                </a:lnTo>
                <a:close/>
              </a:path>
            </a:pathLst>
          </a:custGeom>
          <a:solidFill>
            <a:srgbClr val="93B6D1"/>
          </a:solidFill>
        </p:spPr>
        <p:txBody>
          <a:bodyPr wrap="square" lIns="0" tIns="0" rIns="0" bIns="0" rtlCol="0"/>
          <a:lstStyle/>
          <a:p>
            <a:endParaRPr/>
          </a:p>
        </p:txBody>
      </p:sp>
      <p:sp>
        <p:nvSpPr>
          <p:cNvPr id="4" name="object 4"/>
          <p:cNvSpPr txBox="1">
            <a:spLocks noGrp="1"/>
          </p:cNvSpPr>
          <p:nvPr>
            <p:ph type="title"/>
          </p:nvPr>
        </p:nvSpPr>
        <p:spPr>
          <a:xfrm>
            <a:off x="3366044" y="938353"/>
            <a:ext cx="2649220" cy="635000"/>
          </a:xfrm>
          <a:prstGeom prst="rect">
            <a:avLst/>
          </a:prstGeom>
        </p:spPr>
        <p:txBody>
          <a:bodyPr vert="horz" wrap="square" lIns="0" tIns="12065" rIns="0" bIns="0" rtlCol="0">
            <a:spAutoFit/>
          </a:bodyPr>
          <a:lstStyle/>
          <a:p>
            <a:pPr marL="12700">
              <a:lnSpc>
                <a:spcPct val="100000"/>
              </a:lnSpc>
              <a:spcBef>
                <a:spcPts val="95"/>
              </a:spcBef>
            </a:pPr>
            <a:r>
              <a:rPr sz="4000" b="0" spc="-10" dirty="0">
                <a:solidFill>
                  <a:srgbClr val="775D54"/>
                </a:solidFill>
                <a:latin typeface="Arial MT"/>
                <a:cs typeface="Arial MT"/>
              </a:rPr>
              <a:t>Simulations</a:t>
            </a:r>
            <a:endParaRPr sz="4000">
              <a:latin typeface="Arial MT"/>
              <a:cs typeface="Arial MT"/>
            </a:endParaRPr>
          </a:p>
        </p:txBody>
      </p:sp>
      <p:sp>
        <p:nvSpPr>
          <p:cNvPr id="5" name="object 5"/>
          <p:cNvSpPr txBox="1"/>
          <p:nvPr/>
        </p:nvSpPr>
        <p:spPr>
          <a:xfrm>
            <a:off x="962642" y="1958465"/>
            <a:ext cx="8187690" cy="4553585"/>
          </a:xfrm>
          <a:prstGeom prst="rect">
            <a:avLst/>
          </a:prstGeom>
        </p:spPr>
        <p:txBody>
          <a:bodyPr vert="horz" wrap="square" lIns="0" tIns="12700" rIns="0" bIns="0" rtlCol="0">
            <a:spAutoFit/>
          </a:bodyPr>
          <a:lstStyle/>
          <a:p>
            <a:pPr marL="332740" marR="5080" indent="-320675">
              <a:lnSpc>
                <a:spcPct val="150000"/>
              </a:lnSpc>
              <a:spcBef>
                <a:spcPts val="100"/>
              </a:spcBef>
              <a:buClr>
                <a:srgbClr val="DD8046"/>
              </a:buClr>
              <a:buSzPct val="60000"/>
              <a:buFont typeface="Times New Roman"/>
              <a:buChar char="□"/>
              <a:tabLst>
                <a:tab pos="332740" algn="l"/>
              </a:tabLst>
            </a:pPr>
            <a:r>
              <a:rPr sz="2000" dirty="0">
                <a:latin typeface="Arial MT"/>
                <a:cs typeface="Arial MT"/>
              </a:rPr>
              <a:t>Queueing</a:t>
            </a:r>
            <a:r>
              <a:rPr sz="2000" spc="-105" dirty="0">
                <a:latin typeface="Arial MT"/>
                <a:cs typeface="Arial MT"/>
              </a:rPr>
              <a:t> </a:t>
            </a:r>
            <a:r>
              <a:rPr sz="2000" dirty="0">
                <a:latin typeface="Arial MT"/>
                <a:cs typeface="Arial MT"/>
              </a:rPr>
              <a:t>models</a:t>
            </a:r>
            <a:r>
              <a:rPr sz="2000" spc="-35" dirty="0">
                <a:latin typeface="Arial MT"/>
                <a:cs typeface="Arial MT"/>
              </a:rPr>
              <a:t> </a:t>
            </a:r>
            <a:r>
              <a:rPr sz="2000" dirty="0">
                <a:latin typeface="Arial MT"/>
                <a:cs typeface="Arial MT"/>
              </a:rPr>
              <a:t>are</a:t>
            </a:r>
            <a:r>
              <a:rPr sz="2000" spc="-70" dirty="0">
                <a:latin typeface="Arial MT"/>
                <a:cs typeface="Arial MT"/>
              </a:rPr>
              <a:t> </a:t>
            </a:r>
            <a:r>
              <a:rPr sz="2000" dirty="0">
                <a:latin typeface="Arial MT"/>
                <a:cs typeface="Arial MT"/>
              </a:rPr>
              <a:t>limited</a:t>
            </a:r>
            <a:r>
              <a:rPr sz="2000" spc="-35" dirty="0">
                <a:latin typeface="Arial MT"/>
                <a:cs typeface="Arial MT"/>
              </a:rPr>
              <a:t> </a:t>
            </a:r>
            <a:r>
              <a:rPr sz="2000" dirty="0">
                <a:latin typeface="Arial MT"/>
                <a:cs typeface="Arial MT"/>
              </a:rPr>
              <a:t>and</a:t>
            </a:r>
            <a:r>
              <a:rPr sz="2000" spc="-70" dirty="0">
                <a:latin typeface="Arial MT"/>
                <a:cs typeface="Arial MT"/>
              </a:rPr>
              <a:t> </a:t>
            </a:r>
            <a:r>
              <a:rPr sz="2000" dirty="0">
                <a:latin typeface="Arial MT"/>
                <a:cs typeface="Arial MT"/>
              </a:rPr>
              <a:t>are</a:t>
            </a:r>
            <a:r>
              <a:rPr sz="2000" spc="-229" dirty="0">
                <a:latin typeface="Arial MT"/>
                <a:cs typeface="Arial MT"/>
              </a:rPr>
              <a:t> </a:t>
            </a:r>
            <a:r>
              <a:rPr sz="2000" dirty="0">
                <a:latin typeface="Arial MT"/>
                <a:cs typeface="Arial MT"/>
              </a:rPr>
              <a:t>often</a:t>
            </a:r>
            <a:r>
              <a:rPr sz="2000" spc="-70" dirty="0">
                <a:latin typeface="Arial MT"/>
                <a:cs typeface="Arial MT"/>
              </a:rPr>
              <a:t> </a:t>
            </a:r>
            <a:r>
              <a:rPr sz="2000" dirty="0">
                <a:latin typeface="Arial MT"/>
                <a:cs typeface="Arial MT"/>
              </a:rPr>
              <a:t>only</a:t>
            </a:r>
            <a:r>
              <a:rPr sz="2000" spc="-55" dirty="0">
                <a:latin typeface="Arial MT"/>
                <a:cs typeface="Arial MT"/>
              </a:rPr>
              <a:t> </a:t>
            </a:r>
            <a:r>
              <a:rPr sz="2000" dirty="0">
                <a:latin typeface="Arial MT"/>
                <a:cs typeface="Arial MT"/>
              </a:rPr>
              <a:t>approximations</a:t>
            </a:r>
            <a:r>
              <a:rPr sz="2000" spc="-95" dirty="0">
                <a:latin typeface="Arial MT"/>
                <a:cs typeface="Arial MT"/>
              </a:rPr>
              <a:t> </a:t>
            </a:r>
            <a:r>
              <a:rPr sz="2000" dirty="0">
                <a:latin typeface="Arial MT"/>
                <a:cs typeface="Arial MT"/>
              </a:rPr>
              <a:t>of</a:t>
            </a:r>
            <a:r>
              <a:rPr sz="2000" spc="-55" dirty="0">
                <a:latin typeface="Arial MT"/>
                <a:cs typeface="Arial MT"/>
              </a:rPr>
              <a:t> </a:t>
            </a:r>
            <a:r>
              <a:rPr sz="2000" spc="-20" dirty="0">
                <a:latin typeface="Arial MT"/>
                <a:cs typeface="Arial MT"/>
              </a:rPr>
              <a:t>real </a:t>
            </a:r>
            <a:r>
              <a:rPr sz="2000" spc="-10" dirty="0">
                <a:latin typeface="Arial MT"/>
                <a:cs typeface="Arial MT"/>
              </a:rPr>
              <a:t>systems</a:t>
            </a:r>
            <a:endParaRPr sz="2000">
              <a:latin typeface="Arial MT"/>
              <a:cs typeface="Arial MT"/>
            </a:endParaRPr>
          </a:p>
          <a:p>
            <a:pPr marL="332105" indent="-319405">
              <a:lnSpc>
                <a:spcPct val="100000"/>
              </a:lnSpc>
              <a:spcBef>
                <a:spcPts val="1939"/>
              </a:spcBef>
              <a:buClr>
                <a:srgbClr val="DD8046"/>
              </a:buClr>
              <a:buSzPct val="60000"/>
              <a:buFont typeface="Times New Roman"/>
              <a:buChar char="□"/>
              <a:tabLst>
                <a:tab pos="332105" algn="l"/>
              </a:tabLst>
            </a:pPr>
            <a:r>
              <a:rPr sz="2000" b="1" spc="-10" dirty="0">
                <a:latin typeface="Arial"/>
                <a:cs typeface="Arial"/>
              </a:rPr>
              <a:t>Simulations</a:t>
            </a:r>
            <a:r>
              <a:rPr sz="2000" b="1" spc="-60" dirty="0">
                <a:latin typeface="Arial"/>
                <a:cs typeface="Arial"/>
              </a:rPr>
              <a:t> </a:t>
            </a:r>
            <a:r>
              <a:rPr sz="2000" dirty="0">
                <a:latin typeface="Arial MT"/>
                <a:cs typeface="Arial MT"/>
              </a:rPr>
              <a:t>are</a:t>
            </a:r>
            <a:r>
              <a:rPr sz="2000" spc="-75" dirty="0">
                <a:latin typeface="Arial MT"/>
                <a:cs typeface="Arial MT"/>
              </a:rPr>
              <a:t> </a:t>
            </a:r>
            <a:r>
              <a:rPr sz="2000" dirty="0">
                <a:latin typeface="Arial MT"/>
                <a:cs typeface="Arial MT"/>
              </a:rPr>
              <a:t>more</a:t>
            </a:r>
            <a:r>
              <a:rPr sz="2000" spc="-170" dirty="0">
                <a:latin typeface="Arial MT"/>
                <a:cs typeface="Arial MT"/>
              </a:rPr>
              <a:t> </a:t>
            </a:r>
            <a:r>
              <a:rPr sz="2000" spc="-10" dirty="0">
                <a:latin typeface="Arial MT"/>
                <a:cs typeface="Arial MT"/>
              </a:rPr>
              <a:t>accurate</a:t>
            </a:r>
            <a:endParaRPr sz="2000">
              <a:latin typeface="Arial MT"/>
              <a:cs typeface="Arial MT"/>
            </a:endParaRPr>
          </a:p>
          <a:p>
            <a:pPr marL="652780" lvl="1" indent="-274955">
              <a:lnSpc>
                <a:spcPct val="100000"/>
              </a:lnSpc>
              <a:spcBef>
                <a:spcPts val="1415"/>
              </a:spcBef>
              <a:buClr>
                <a:srgbClr val="93B6D1"/>
              </a:buClr>
              <a:buSzPct val="69444"/>
              <a:buFont typeface="Times New Roman"/>
              <a:buChar char="□"/>
              <a:tabLst>
                <a:tab pos="652780" algn="l"/>
              </a:tabLst>
            </a:pPr>
            <a:r>
              <a:rPr sz="1800" spc="-10" dirty="0">
                <a:latin typeface="Arial MT"/>
                <a:cs typeface="Arial MT"/>
              </a:rPr>
              <a:t>Programmed</a:t>
            </a:r>
            <a:r>
              <a:rPr sz="1800" spc="-15" dirty="0">
                <a:latin typeface="Arial MT"/>
                <a:cs typeface="Arial MT"/>
              </a:rPr>
              <a:t> </a:t>
            </a:r>
            <a:r>
              <a:rPr sz="1800" dirty="0">
                <a:latin typeface="Arial MT"/>
                <a:cs typeface="Arial MT"/>
              </a:rPr>
              <a:t>model</a:t>
            </a:r>
            <a:r>
              <a:rPr sz="1800" spc="-70" dirty="0">
                <a:latin typeface="Arial MT"/>
                <a:cs typeface="Arial MT"/>
              </a:rPr>
              <a:t> </a:t>
            </a:r>
            <a:r>
              <a:rPr sz="1800" dirty="0">
                <a:latin typeface="Arial MT"/>
                <a:cs typeface="Arial MT"/>
              </a:rPr>
              <a:t>of</a:t>
            </a:r>
            <a:r>
              <a:rPr sz="1800" spc="-50" dirty="0">
                <a:latin typeface="Arial MT"/>
                <a:cs typeface="Arial MT"/>
              </a:rPr>
              <a:t> </a:t>
            </a:r>
            <a:r>
              <a:rPr sz="1800" spc="-10" dirty="0">
                <a:latin typeface="Arial MT"/>
                <a:cs typeface="Arial MT"/>
              </a:rPr>
              <a:t>computer</a:t>
            </a:r>
            <a:r>
              <a:rPr sz="1800" spc="-90" dirty="0">
                <a:latin typeface="Arial MT"/>
                <a:cs typeface="Arial MT"/>
              </a:rPr>
              <a:t> </a:t>
            </a:r>
            <a:r>
              <a:rPr sz="1800" spc="-10" dirty="0">
                <a:latin typeface="Arial MT"/>
                <a:cs typeface="Arial MT"/>
              </a:rPr>
              <a:t>system</a:t>
            </a:r>
            <a:endParaRPr sz="1800">
              <a:latin typeface="Arial MT"/>
              <a:cs typeface="Arial MT"/>
            </a:endParaRPr>
          </a:p>
          <a:p>
            <a:pPr marL="652780" lvl="1" indent="-274955">
              <a:lnSpc>
                <a:spcPct val="100000"/>
              </a:lnSpc>
              <a:spcBef>
                <a:spcPts val="1390"/>
              </a:spcBef>
              <a:buClr>
                <a:srgbClr val="93B6D1"/>
              </a:buClr>
              <a:buSzPct val="69444"/>
              <a:buFont typeface="Times New Roman"/>
              <a:buChar char="□"/>
              <a:tabLst>
                <a:tab pos="652780" algn="l"/>
              </a:tabLst>
            </a:pPr>
            <a:r>
              <a:rPr sz="1800" dirty="0">
                <a:latin typeface="Arial MT"/>
                <a:cs typeface="Arial MT"/>
              </a:rPr>
              <a:t>Clock</a:t>
            </a:r>
            <a:r>
              <a:rPr sz="1800" spc="-15" dirty="0">
                <a:latin typeface="Arial MT"/>
                <a:cs typeface="Arial MT"/>
              </a:rPr>
              <a:t> </a:t>
            </a:r>
            <a:r>
              <a:rPr sz="1800" dirty="0">
                <a:latin typeface="Arial MT"/>
                <a:cs typeface="Arial MT"/>
              </a:rPr>
              <a:t>is</a:t>
            </a:r>
            <a:r>
              <a:rPr sz="1800" spc="-50" dirty="0">
                <a:latin typeface="Arial MT"/>
                <a:cs typeface="Arial MT"/>
              </a:rPr>
              <a:t> </a:t>
            </a:r>
            <a:r>
              <a:rPr sz="1800" dirty="0">
                <a:latin typeface="Arial MT"/>
                <a:cs typeface="Arial MT"/>
              </a:rPr>
              <a:t>a</a:t>
            </a:r>
            <a:r>
              <a:rPr sz="1800" spc="-55" dirty="0">
                <a:latin typeface="Arial MT"/>
                <a:cs typeface="Arial MT"/>
              </a:rPr>
              <a:t> </a:t>
            </a:r>
            <a:r>
              <a:rPr sz="1800" spc="-10" dirty="0">
                <a:latin typeface="Arial MT"/>
                <a:cs typeface="Arial MT"/>
              </a:rPr>
              <a:t>variable</a:t>
            </a:r>
            <a:endParaRPr sz="1800">
              <a:latin typeface="Arial MT"/>
              <a:cs typeface="Arial MT"/>
            </a:endParaRPr>
          </a:p>
          <a:p>
            <a:pPr marL="652780" lvl="1" indent="-274955">
              <a:lnSpc>
                <a:spcPct val="100000"/>
              </a:lnSpc>
              <a:spcBef>
                <a:spcPts val="1705"/>
              </a:spcBef>
              <a:buClr>
                <a:srgbClr val="93B6D1"/>
              </a:buClr>
              <a:buSzPct val="69444"/>
              <a:buFont typeface="Times New Roman"/>
              <a:buChar char="□"/>
              <a:tabLst>
                <a:tab pos="652780" algn="l"/>
              </a:tabLst>
            </a:pPr>
            <a:r>
              <a:rPr sz="1800" dirty="0">
                <a:latin typeface="Arial MT"/>
                <a:cs typeface="Arial MT"/>
              </a:rPr>
              <a:t>Gather</a:t>
            </a:r>
            <a:r>
              <a:rPr sz="1800" spc="-65" dirty="0">
                <a:latin typeface="Arial MT"/>
                <a:cs typeface="Arial MT"/>
              </a:rPr>
              <a:t> </a:t>
            </a:r>
            <a:r>
              <a:rPr sz="1800" dirty="0">
                <a:latin typeface="Arial MT"/>
                <a:cs typeface="Arial MT"/>
              </a:rPr>
              <a:t>statistics</a:t>
            </a:r>
            <a:r>
              <a:rPr sz="1800" spc="-100" dirty="0">
                <a:latin typeface="Arial MT"/>
                <a:cs typeface="Arial MT"/>
              </a:rPr>
              <a:t> </a:t>
            </a:r>
            <a:r>
              <a:rPr sz="1800" spc="-10" dirty="0">
                <a:latin typeface="Arial MT"/>
                <a:cs typeface="Arial MT"/>
              </a:rPr>
              <a:t>indicating</a:t>
            </a:r>
            <a:r>
              <a:rPr sz="1800" spc="-90" dirty="0">
                <a:latin typeface="Arial MT"/>
                <a:cs typeface="Arial MT"/>
              </a:rPr>
              <a:t> </a:t>
            </a:r>
            <a:r>
              <a:rPr sz="1800" dirty="0">
                <a:latin typeface="Arial MT"/>
                <a:cs typeface="Arial MT"/>
              </a:rPr>
              <a:t>algorithm</a:t>
            </a:r>
            <a:r>
              <a:rPr sz="1800" spc="-65" dirty="0">
                <a:latin typeface="Arial MT"/>
                <a:cs typeface="Arial MT"/>
              </a:rPr>
              <a:t> </a:t>
            </a:r>
            <a:r>
              <a:rPr sz="1800" spc="-10" dirty="0">
                <a:latin typeface="Arial MT"/>
                <a:cs typeface="Arial MT"/>
              </a:rPr>
              <a:t>performance</a:t>
            </a:r>
            <a:endParaRPr sz="1800">
              <a:latin typeface="Arial MT"/>
              <a:cs typeface="Arial MT"/>
            </a:endParaRPr>
          </a:p>
          <a:p>
            <a:pPr marL="652780" lvl="1" indent="-274955">
              <a:lnSpc>
                <a:spcPct val="100000"/>
              </a:lnSpc>
              <a:spcBef>
                <a:spcPts val="1295"/>
              </a:spcBef>
              <a:buClr>
                <a:srgbClr val="93B6D1"/>
              </a:buClr>
              <a:buSzPct val="69444"/>
              <a:buFont typeface="Times New Roman"/>
              <a:buChar char="□"/>
              <a:tabLst>
                <a:tab pos="652780" algn="l"/>
              </a:tabLst>
            </a:pPr>
            <a:r>
              <a:rPr sz="1800" dirty="0">
                <a:latin typeface="Arial MT"/>
                <a:cs typeface="Arial MT"/>
              </a:rPr>
              <a:t>Data</a:t>
            </a:r>
            <a:r>
              <a:rPr sz="1800" spc="-40" dirty="0">
                <a:latin typeface="Arial MT"/>
                <a:cs typeface="Arial MT"/>
              </a:rPr>
              <a:t> </a:t>
            </a:r>
            <a:r>
              <a:rPr sz="1800" dirty="0">
                <a:latin typeface="Arial MT"/>
                <a:cs typeface="Arial MT"/>
              </a:rPr>
              <a:t>to</a:t>
            </a:r>
            <a:r>
              <a:rPr sz="1800" spc="-60" dirty="0">
                <a:latin typeface="Arial MT"/>
                <a:cs typeface="Arial MT"/>
              </a:rPr>
              <a:t> </a:t>
            </a:r>
            <a:r>
              <a:rPr sz="1800" dirty="0">
                <a:latin typeface="Arial MT"/>
                <a:cs typeface="Arial MT"/>
              </a:rPr>
              <a:t>drive</a:t>
            </a:r>
            <a:r>
              <a:rPr sz="1800" spc="-90" dirty="0">
                <a:latin typeface="Arial MT"/>
                <a:cs typeface="Arial MT"/>
              </a:rPr>
              <a:t> </a:t>
            </a:r>
            <a:r>
              <a:rPr sz="1800" dirty="0">
                <a:latin typeface="Arial MT"/>
                <a:cs typeface="Arial MT"/>
              </a:rPr>
              <a:t>simulation</a:t>
            </a:r>
            <a:r>
              <a:rPr sz="1800" spc="-55" dirty="0">
                <a:latin typeface="Arial MT"/>
                <a:cs typeface="Arial MT"/>
              </a:rPr>
              <a:t> </a:t>
            </a:r>
            <a:r>
              <a:rPr sz="1800" spc="-10" dirty="0">
                <a:latin typeface="Arial MT"/>
                <a:cs typeface="Arial MT"/>
              </a:rPr>
              <a:t>gathered</a:t>
            </a:r>
            <a:r>
              <a:rPr sz="1800" spc="-40" dirty="0">
                <a:latin typeface="Arial MT"/>
                <a:cs typeface="Arial MT"/>
              </a:rPr>
              <a:t> </a:t>
            </a:r>
            <a:r>
              <a:rPr sz="1800" spc="-25" dirty="0">
                <a:latin typeface="Arial MT"/>
                <a:cs typeface="Arial MT"/>
              </a:rPr>
              <a:t>via</a:t>
            </a:r>
            <a:endParaRPr sz="1800">
              <a:latin typeface="Arial MT"/>
              <a:cs typeface="Arial MT"/>
            </a:endParaRPr>
          </a:p>
          <a:p>
            <a:pPr marL="926465" lvl="2" indent="-228600">
              <a:lnSpc>
                <a:spcPct val="100000"/>
              </a:lnSpc>
              <a:spcBef>
                <a:spcPts val="1210"/>
              </a:spcBef>
              <a:buClr>
                <a:srgbClr val="DD8046"/>
              </a:buClr>
              <a:buSzPct val="71875"/>
              <a:buFont typeface="Times New Roman"/>
              <a:buChar char="■"/>
              <a:tabLst>
                <a:tab pos="926465" algn="l"/>
              </a:tabLst>
            </a:pPr>
            <a:r>
              <a:rPr sz="1600" dirty="0">
                <a:latin typeface="Arial MT"/>
                <a:cs typeface="Arial MT"/>
              </a:rPr>
              <a:t>Random</a:t>
            </a:r>
            <a:r>
              <a:rPr sz="1600" spc="-50" dirty="0">
                <a:latin typeface="Arial MT"/>
                <a:cs typeface="Arial MT"/>
              </a:rPr>
              <a:t> </a:t>
            </a:r>
            <a:r>
              <a:rPr sz="1600" dirty="0">
                <a:latin typeface="Arial MT"/>
                <a:cs typeface="Arial MT"/>
              </a:rPr>
              <a:t>number</a:t>
            </a:r>
            <a:r>
              <a:rPr sz="1600" spc="-25" dirty="0">
                <a:latin typeface="Arial MT"/>
                <a:cs typeface="Arial MT"/>
              </a:rPr>
              <a:t> </a:t>
            </a:r>
            <a:r>
              <a:rPr sz="1600" dirty="0">
                <a:latin typeface="Arial MT"/>
                <a:cs typeface="Arial MT"/>
              </a:rPr>
              <a:t>generator</a:t>
            </a:r>
            <a:r>
              <a:rPr sz="1600" spc="-10" dirty="0">
                <a:latin typeface="Arial MT"/>
                <a:cs typeface="Arial MT"/>
              </a:rPr>
              <a:t> </a:t>
            </a:r>
            <a:r>
              <a:rPr sz="1600" dirty="0">
                <a:latin typeface="Arial MT"/>
                <a:cs typeface="Arial MT"/>
              </a:rPr>
              <a:t>according</a:t>
            </a:r>
            <a:r>
              <a:rPr sz="1600" spc="-30" dirty="0">
                <a:latin typeface="Arial MT"/>
                <a:cs typeface="Arial MT"/>
              </a:rPr>
              <a:t> </a:t>
            </a:r>
            <a:r>
              <a:rPr sz="1600" spc="-20" dirty="0">
                <a:latin typeface="Arial MT"/>
                <a:cs typeface="Arial MT"/>
              </a:rPr>
              <a:t>to</a:t>
            </a:r>
            <a:r>
              <a:rPr sz="1600" spc="-235" dirty="0">
                <a:latin typeface="Arial MT"/>
                <a:cs typeface="Arial MT"/>
              </a:rPr>
              <a:t> </a:t>
            </a:r>
            <a:r>
              <a:rPr sz="1600" spc="-10" dirty="0">
                <a:latin typeface="Arial MT"/>
                <a:cs typeface="Arial MT"/>
              </a:rPr>
              <a:t>probabilities</a:t>
            </a:r>
            <a:endParaRPr sz="1600">
              <a:latin typeface="Arial MT"/>
              <a:cs typeface="Arial MT"/>
            </a:endParaRPr>
          </a:p>
          <a:p>
            <a:pPr marL="926465" lvl="2" indent="-228600">
              <a:lnSpc>
                <a:spcPct val="100000"/>
              </a:lnSpc>
              <a:spcBef>
                <a:spcPts val="1200"/>
              </a:spcBef>
              <a:buClr>
                <a:srgbClr val="DD8046"/>
              </a:buClr>
              <a:buSzPct val="71875"/>
              <a:buFont typeface="Times New Roman"/>
              <a:buChar char="■"/>
              <a:tabLst>
                <a:tab pos="926465" algn="l"/>
              </a:tabLst>
            </a:pPr>
            <a:r>
              <a:rPr sz="1600" spc="-10" dirty="0">
                <a:latin typeface="Arial MT"/>
                <a:cs typeface="Arial MT"/>
              </a:rPr>
              <a:t>Distributions</a:t>
            </a:r>
            <a:r>
              <a:rPr sz="1600" spc="-50" dirty="0">
                <a:latin typeface="Arial MT"/>
                <a:cs typeface="Arial MT"/>
              </a:rPr>
              <a:t> </a:t>
            </a:r>
            <a:r>
              <a:rPr sz="1600" dirty="0">
                <a:latin typeface="Arial MT"/>
                <a:cs typeface="Arial MT"/>
              </a:rPr>
              <a:t>defined</a:t>
            </a:r>
            <a:r>
              <a:rPr sz="1600" spc="-25" dirty="0">
                <a:latin typeface="Arial MT"/>
                <a:cs typeface="Arial MT"/>
              </a:rPr>
              <a:t> </a:t>
            </a:r>
            <a:r>
              <a:rPr sz="1600" dirty="0">
                <a:latin typeface="Arial MT"/>
                <a:cs typeface="Arial MT"/>
              </a:rPr>
              <a:t>mathematically</a:t>
            </a:r>
            <a:r>
              <a:rPr sz="1600" spc="-15" dirty="0">
                <a:latin typeface="Arial MT"/>
                <a:cs typeface="Arial MT"/>
              </a:rPr>
              <a:t> </a:t>
            </a:r>
            <a:r>
              <a:rPr sz="1600" spc="-30" dirty="0">
                <a:latin typeface="Arial MT"/>
                <a:cs typeface="Arial MT"/>
              </a:rPr>
              <a:t>or</a:t>
            </a:r>
            <a:r>
              <a:rPr sz="1600" spc="-150" dirty="0">
                <a:latin typeface="Arial MT"/>
                <a:cs typeface="Arial MT"/>
              </a:rPr>
              <a:t> </a:t>
            </a:r>
            <a:r>
              <a:rPr sz="1600" spc="-10" dirty="0">
                <a:latin typeface="Arial MT"/>
                <a:cs typeface="Arial MT"/>
              </a:rPr>
              <a:t>empirically</a:t>
            </a:r>
            <a:endParaRPr sz="1600">
              <a:latin typeface="Arial MT"/>
              <a:cs typeface="Arial MT"/>
            </a:endParaRPr>
          </a:p>
          <a:p>
            <a:pPr marL="926465" lvl="2" indent="-228600">
              <a:lnSpc>
                <a:spcPct val="100000"/>
              </a:lnSpc>
              <a:spcBef>
                <a:spcPts val="1500"/>
              </a:spcBef>
              <a:buClr>
                <a:srgbClr val="DD8046"/>
              </a:buClr>
              <a:buSzPct val="71875"/>
              <a:buFont typeface="Times New Roman"/>
              <a:buChar char="■"/>
              <a:tabLst>
                <a:tab pos="926465" algn="l"/>
              </a:tabLst>
            </a:pPr>
            <a:r>
              <a:rPr sz="1600" spc="-45" dirty="0">
                <a:latin typeface="Arial MT"/>
                <a:cs typeface="Arial MT"/>
              </a:rPr>
              <a:t>Trace</a:t>
            </a:r>
            <a:r>
              <a:rPr sz="1600" spc="-40" dirty="0">
                <a:latin typeface="Arial MT"/>
                <a:cs typeface="Arial MT"/>
              </a:rPr>
              <a:t> </a:t>
            </a:r>
            <a:r>
              <a:rPr sz="1600" dirty="0">
                <a:latin typeface="Arial MT"/>
                <a:cs typeface="Arial MT"/>
              </a:rPr>
              <a:t>tapes record</a:t>
            </a:r>
            <a:r>
              <a:rPr sz="1600" spc="20" dirty="0">
                <a:latin typeface="Arial MT"/>
                <a:cs typeface="Arial MT"/>
              </a:rPr>
              <a:t> </a:t>
            </a:r>
            <a:r>
              <a:rPr sz="1600" dirty="0">
                <a:latin typeface="Arial MT"/>
                <a:cs typeface="Arial MT"/>
              </a:rPr>
              <a:t>sequences</a:t>
            </a:r>
            <a:r>
              <a:rPr sz="1600" spc="-30" dirty="0">
                <a:latin typeface="Arial MT"/>
                <a:cs typeface="Arial MT"/>
              </a:rPr>
              <a:t> </a:t>
            </a:r>
            <a:r>
              <a:rPr sz="1600" dirty="0">
                <a:latin typeface="Arial MT"/>
                <a:cs typeface="Arial MT"/>
              </a:rPr>
              <a:t>of</a:t>
            </a:r>
            <a:r>
              <a:rPr sz="1600" spc="20" dirty="0">
                <a:latin typeface="Arial MT"/>
                <a:cs typeface="Arial MT"/>
              </a:rPr>
              <a:t> </a:t>
            </a:r>
            <a:r>
              <a:rPr sz="1600" dirty="0">
                <a:latin typeface="Arial MT"/>
                <a:cs typeface="Arial MT"/>
              </a:rPr>
              <a:t>real</a:t>
            </a:r>
            <a:r>
              <a:rPr sz="1600" spc="-5" dirty="0">
                <a:latin typeface="Arial MT"/>
                <a:cs typeface="Arial MT"/>
              </a:rPr>
              <a:t> </a:t>
            </a:r>
            <a:r>
              <a:rPr sz="1600" dirty="0">
                <a:latin typeface="Arial MT"/>
                <a:cs typeface="Arial MT"/>
              </a:rPr>
              <a:t>events</a:t>
            </a:r>
            <a:r>
              <a:rPr sz="1600" spc="-15" dirty="0">
                <a:latin typeface="Arial MT"/>
                <a:cs typeface="Arial MT"/>
              </a:rPr>
              <a:t> </a:t>
            </a:r>
            <a:r>
              <a:rPr sz="1600" dirty="0">
                <a:latin typeface="Arial MT"/>
                <a:cs typeface="Arial MT"/>
              </a:rPr>
              <a:t>inreal</a:t>
            </a:r>
            <a:r>
              <a:rPr sz="1600" spc="470" dirty="0">
                <a:latin typeface="Arial MT"/>
                <a:cs typeface="Arial MT"/>
              </a:rPr>
              <a:t> </a:t>
            </a:r>
            <a:r>
              <a:rPr sz="1600" spc="-10" dirty="0">
                <a:latin typeface="Arial MT"/>
                <a:cs typeface="Arial MT"/>
              </a:rPr>
              <a:t>systems</a:t>
            </a:r>
            <a:endParaRPr sz="1600">
              <a:latin typeface="Arial MT"/>
              <a:cs typeface="Arial M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200" y="1737360"/>
            <a:ext cx="533400" cy="228600"/>
          </a:xfrm>
          <a:custGeom>
            <a:avLst/>
            <a:gdLst/>
            <a:ahLst/>
            <a:cxnLst/>
            <a:rect l="l" t="t" r="r" b="b"/>
            <a:pathLst>
              <a:path w="533400" h="228600">
                <a:moveTo>
                  <a:pt x="533400" y="228599"/>
                </a:moveTo>
                <a:lnTo>
                  <a:pt x="0" y="228599"/>
                </a:lnTo>
                <a:lnTo>
                  <a:pt x="0" y="0"/>
                </a:lnTo>
                <a:lnTo>
                  <a:pt x="533400" y="0"/>
                </a:lnTo>
                <a:lnTo>
                  <a:pt x="533400" y="228599"/>
                </a:lnTo>
                <a:close/>
              </a:path>
            </a:pathLst>
          </a:custGeom>
          <a:solidFill>
            <a:srgbClr val="DD8046"/>
          </a:solidFill>
        </p:spPr>
        <p:txBody>
          <a:bodyPr wrap="square" lIns="0" tIns="0" rIns="0" bIns="0" rtlCol="0"/>
          <a:lstStyle/>
          <a:p>
            <a:endParaRPr/>
          </a:p>
        </p:txBody>
      </p:sp>
      <p:sp>
        <p:nvSpPr>
          <p:cNvPr id="3" name="object 3"/>
          <p:cNvSpPr/>
          <p:nvPr/>
        </p:nvSpPr>
        <p:spPr>
          <a:xfrm>
            <a:off x="1048512" y="1737360"/>
            <a:ext cx="8552815" cy="228600"/>
          </a:xfrm>
          <a:custGeom>
            <a:avLst/>
            <a:gdLst/>
            <a:ahLst/>
            <a:cxnLst/>
            <a:rect l="l" t="t" r="r" b="b"/>
            <a:pathLst>
              <a:path w="8552815" h="228600">
                <a:moveTo>
                  <a:pt x="8552687" y="228599"/>
                </a:moveTo>
                <a:lnTo>
                  <a:pt x="0" y="228599"/>
                </a:lnTo>
                <a:lnTo>
                  <a:pt x="0" y="0"/>
                </a:lnTo>
                <a:lnTo>
                  <a:pt x="8552687" y="0"/>
                </a:lnTo>
                <a:lnTo>
                  <a:pt x="8552687" y="228599"/>
                </a:lnTo>
                <a:close/>
              </a:path>
            </a:pathLst>
          </a:custGeom>
          <a:solidFill>
            <a:srgbClr val="93B6D1"/>
          </a:solidFill>
        </p:spPr>
        <p:txBody>
          <a:bodyPr wrap="square" lIns="0" tIns="0" rIns="0" bIns="0" rtlCol="0"/>
          <a:lstStyle/>
          <a:p>
            <a:endParaRPr/>
          </a:p>
        </p:txBody>
      </p:sp>
      <p:sp>
        <p:nvSpPr>
          <p:cNvPr id="4" name="object 4"/>
          <p:cNvSpPr txBox="1">
            <a:spLocks noGrp="1"/>
          </p:cNvSpPr>
          <p:nvPr>
            <p:ph type="title"/>
          </p:nvPr>
        </p:nvSpPr>
        <p:spPr>
          <a:xfrm>
            <a:off x="2742581" y="925964"/>
            <a:ext cx="3495040" cy="635000"/>
          </a:xfrm>
          <a:prstGeom prst="rect">
            <a:avLst/>
          </a:prstGeom>
        </p:spPr>
        <p:txBody>
          <a:bodyPr vert="horz" wrap="square" lIns="0" tIns="12065" rIns="0" bIns="0" rtlCol="0">
            <a:spAutoFit/>
          </a:bodyPr>
          <a:lstStyle/>
          <a:p>
            <a:pPr marL="12700">
              <a:lnSpc>
                <a:spcPct val="100000"/>
              </a:lnSpc>
              <a:spcBef>
                <a:spcPts val="95"/>
              </a:spcBef>
            </a:pPr>
            <a:r>
              <a:rPr sz="4000" b="0" spc="-10" dirty="0">
                <a:solidFill>
                  <a:srgbClr val="775D54"/>
                </a:solidFill>
                <a:latin typeface="Arial MT"/>
                <a:cs typeface="Arial MT"/>
              </a:rPr>
              <a:t>Implementation</a:t>
            </a:r>
            <a:endParaRPr sz="4000">
              <a:latin typeface="Arial MT"/>
              <a:cs typeface="Arial MT"/>
            </a:endParaRPr>
          </a:p>
        </p:txBody>
      </p:sp>
      <p:sp>
        <p:nvSpPr>
          <p:cNvPr id="5" name="object 5"/>
          <p:cNvSpPr txBox="1"/>
          <p:nvPr/>
        </p:nvSpPr>
        <p:spPr>
          <a:xfrm>
            <a:off x="1092197" y="2297689"/>
            <a:ext cx="6446520" cy="1859280"/>
          </a:xfrm>
          <a:prstGeom prst="rect">
            <a:avLst/>
          </a:prstGeom>
        </p:spPr>
        <p:txBody>
          <a:bodyPr vert="horz" wrap="square" lIns="0" tIns="13335" rIns="0" bIns="0" rtlCol="0">
            <a:spAutoFit/>
          </a:bodyPr>
          <a:lstStyle/>
          <a:p>
            <a:pPr marL="332105" indent="-319405">
              <a:lnSpc>
                <a:spcPct val="100000"/>
              </a:lnSpc>
              <a:spcBef>
                <a:spcPts val="105"/>
              </a:spcBef>
              <a:buClr>
                <a:srgbClr val="DD8046"/>
              </a:buClr>
              <a:buSzPct val="60000"/>
              <a:buFont typeface="Times New Roman"/>
              <a:buChar char="□"/>
              <a:tabLst>
                <a:tab pos="332105" algn="l"/>
              </a:tabLst>
            </a:pPr>
            <a:r>
              <a:rPr sz="2000" dirty="0">
                <a:latin typeface="Arial MT"/>
                <a:cs typeface="Arial MT"/>
              </a:rPr>
              <a:t>Even</a:t>
            </a:r>
            <a:r>
              <a:rPr sz="2000" spc="-65" dirty="0">
                <a:latin typeface="Arial MT"/>
                <a:cs typeface="Arial MT"/>
              </a:rPr>
              <a:t> </a:t>
            </a:r>
            <a:r>
              <a:rPr sz="2000" dirty="0">
                <a:latin typeface="Arial MT"/>
                <a:cs typeface="Arial MT"/>
              </a:rPr>
              <a:t>simulations</a:t>
            </a:r>
            <a:r>
              <a:rPr sz="2000" spc="-75" dirty="0">
                <a:latin typeface="Arial MT"/>
                <a:cs typeface="Arial MT"/>
              </a:rPr>
              <a:t> </a:t>
            </a:r>
            <a:r>
              <a:rPr sz="2000" dirty="0">
                <a:latin typeface="Arial MT"/>
                <a:cs typeface="Arial MT"/>
              </a:rPr>
              <a:t>have</a:t>
            </a:r>
            <a:r>
              <a:rPr sz="2000" spc="-70" dirty="0">
                <a:latin typeface="Arial MT"/>
                <a:cs typeface="Arial MT"/>
              </a:rPr>
              <a:t> </a:t>
            </a:r>
            <a:r>
              <a:rPr sz="2000" spc="-10" dirty="0">
                <a:latin typeface="Arial MT"/>
                <a:cs typeface="Arial MT"/>
              </a:rPr>
              <a:t>limited</a:t>
            </a:r>
            <a:r>
              <a:rPr sz="2000" spc="-130" dirty="0">
                <a:latin typeface="Arial MT"/>
                <a:cs typeface="Arial MT"/>
              </a:rPr>
              <a:t> </a:t>
            </a:r>
            <a:r>
              <a:rPr sz="2000" spc="-10" dirty="0">
                <a:latin typeface="Arial MT"/>
                <a:cs typeface="Arial MT"/>
              </a:rPr>
              <a:t>accuracy</a:t>
            </a:r>
            <a:endParaRPr sz="2000">
              <a:latin typeface="Arial MT"/>
              <a:cs typeface="Arial MT"/>
            </a:endParaRPr>
          </a:p>
          <a:p>
            <a:pPr marL="332105" indent="-319405">
              <a:lnSpc>
                <a:spcPct val="100000"/>
              </a:lnSpc>
              <a:spcBef>
                <a:spcPts val="1895"/>
              </a:spcBef>
              <a:buClr>
                <a:srgbClr val="DD8046"/>
              </a:buClr>
              <a:buSzPct val="60000"/>
              <a:buFont typeface="Times New Roman"/>
              <a:buChar char="□"/>
              <a:tabLst>
                <a:tab pos="332105" algn="l"/>
              </a:tabLst>
            </a:pPr>
            <a:r>
              <a:rPr sz="2000" dirty="0">
                <a:latin typeface="Arial MT"/>
                <a:cs typeface="Arial MT"/>
              </a:rPr>
              <a:t>Just</a:t>
            </a:r>
            <a:r>
              <a:rPr sz="2000" spc="-80" dirty="0">
                <a:latin typeface="Arial MT"/>
                <a:cs typeface="Arial MT"/>
              </a:rPr>
              <a:t> </a:t>
            </a:r>
            <a:r>
              <a:rPr sz="2000" dirty="0">
                <a:latin typeface="Arial MT"/>
                <a:cs typeface="Arial MT"/>
              </a:rPr>
              <a:t>implement</a:t>
            </a:r>
            <a:r>
              <a:rPr sz="2000" spc="-85" dirty="0">
                <a:latin typeface="Arial MT"/>
                <a:cs typeface="Arial MT"/>
              </a:rPr>
              <a:t> </a:t>
            </a:r>
            <a:r>
              <a:rPr sz="2000" dirty="0">
                <a:latin typeface="Arial MT"/>
                <a:cs typeface="Arial MT"/>
              </a:rPr>
              <a:t>new</a:t>
            </a:r>
            <a:r>
              <a:rPr sz="2000" spc="-15" dirty="0">
                <a:latin typeface="Arial MT"/>
                <a:cs typeface="Arial MT"/>
              </a:rPr>
              <a:t> </a:t>
            </a:r>
            <a:r>
              <a:rPr sz="2000" dirty="0">
                <a:latin typeface="Arial MT"/>
                <a:cs typeface="Arial MT"/>
              </a:rPr>
              <a:t>scheduler</a:t>
            </a:r>
            <a:r>
              <a:rPr sz="2000" spc="-100" dirty="0">
                <a:latin typeface="Arial MT"/>
                <a:cs typeface="Arial MT"/>
              </a:rPr>
              <a:t> </a:t>
            </a:r>
            <a:r>
              <a:rPr sz="2000" dirty="0">
                <a:latin typeface="Arial MT"/>
                <a:cs typeface="Arial MT"/>
              </a:rPr>
              <a:t>and</a:t>
            </a:r>
            <a:r>
              <a:rPr sz="2000" spc="-45" dirty="0">
                <a:latin typeface="Arial MT"/>
                <a:cs typeface="Arial MT"/>
              </a:rPr>
              <a:t> </a:t>
            </a:r>
            <a:r>
              <a:rPr sz="2000" dirty="0">
                <a:latin typeface="Arial MT"/>
                <a:cs typeface="Arial MT"/>
              </a:rPr>
              <a:t>test</a:t>
            </a:r>
            <a:r>
              <a:rPr sz="2000" spc="-45" dirty="0">
                <a:latin typeface="Arial MT"/>
                <a:cs typeface="Arial MT"/>
              </a:rPr>
              <a:t> </a:t>
            </a:r>
            <a:r>
              <a:rPr sz="2000" spc="-10" dirty="0">
                <a:latin typeface="Arial MT"/>
                <a:cs typeface="Arial MT"/>
              </a:rPr>
              <a:t>in</a:t>
            </a:r>
            <a:r>
              <a:rPr sz="2000" spc="-190" dirty="0">
                <a:latin typeface="Arial MT"/>
                <a:cs typeface="Arial MT"/>
              </a:rPr>
              <a:t> </a:t>
            </a:r>
            <a:r>
              <a:rPr sz="2000" dirty="0">
                <a:latin typeface="Arial MT"/>
                <a:cs typeface="Arial MT"/>
              </a:rPr>
              <a:t>real</a:t>
            </a:r>
            <a:r>
              <a:rPr sz="2000" spc="-55" dirty="0">
                <a:latin typeface="Arial MT"/>
                <a:cs typeface="Arial MT"/>
              </a:rPr>
              <a:t> </a:t>
            </a:r>
            <a:r>
              <a:rPr sz="2000" spc="-10" dirty="0">
                <a:latin typeface="Arial MT"/>
                <a:cs typeface="Arial MT"/>
              </a:rPr>
              <a:t>systems</a:t>
            </a:r>
            <a:endParaRPr sz="2000">
              <a:latin typeface="Arial MT"/>
              <a:cs typeface="Arial MT"/>
            </a:endParaRPr>
          </a:p>
          <a:p>
            <a:pPr marL="652145" lvl="1" indent="-274320">
              <a:lnSpc>
                <a:spcPct val="100000"/>
              </a:lnSpc>
              <a:spcBef>
                <a:spcPts val="1710"/>
              </a:spcBef>
              <a:buClr>
                <a:srgbClr val="93B6D1"/>
              </a:buClr>
              <a:buSzPct val="69444"/>
              <a:buFont typeface="Times New Roman"/>
              <a:buChar char="□"/>
              <a:tabLst>
                <a:tab pos="652145" algn="l"/>
              </a:tabLst>
            </a:pPr>
            <a:r>
              <a:rPr sz="1800" dirty="0">
                <a:latin typeface="Arial MT"/>
                <a:cs typeface="Arial MT"/>
              </a:rPr>
              <a:t>High</a:t>
            </a:r>
            <a:r>
              <a:rPr sz="1800" spc="-25" dirty="0">
                <a:latin typeface="Arial MT"/>
                <a:cs typeface="Arial MT"/>
              </a:rPr>
              <a:t> </a:t>
            </a:r>
            <a:r>
              <a:rPr sz="1800" dirty="0">
                <a:latin typeface="Arial MT"/>
                <a:cs typeface="Arial MT"/>
              </a:rPr>
              <a:t>cost,</a:t>
            </a:r>
            <a:r>
              <a:rPr sz="1800" spc="-65" dirty="0">
                <a:latin typeface="Arial MT"/>
                <a:cs typeface="Arial MT"/>
              </a:rPr>
              <a:t> </a:t>
            </a:r>
            <a:r>
              <a:rPr sz="1800" dirty="0">
                <a:latin typeface="Arial MT"/>
                <a:cs typeface="Arial MT"/>
              </a:rPr>
              <a:t>high</a:t>
            </a:r>
            <a:r>
              <a:rPr sz="1800" spc="-75" dirty="0">
                <a:latin typeface="Arial MT"/>
                <a:cs typeface="Arial MT"/>
              </a:rPr>
              <a:t> </a:t>
            </a:r>
            <a:r>
              <a:rPr sz="1800" spc="-20" dirty="0">
                <a:latin typeface="Arial MT"/>
                <a:cs typeface="Arial MT"/>
              </a:rPr>
              <a:t>risk</a:t>
            </a:r>
            <a:endParaRPr sz="1800">
              <a:latin typeface="Arial MT"/>
              <a:cs typeface="Arial MT"/>
            </a:endParaRPr>
          </a:p>
          <a:p>
            <a:pPr marL="652145" lvl="1" indent="-274320">
              <a:lnSpc>
                <a:spcPct val="100000"/>
              </a:lnSpc>
              <a:spcBef>
                <a:spcPts val="1705"/>
              </a:spcBef>
              <a:buClr>
                <a:srgbClr val="93B6D1"/>
              </a:buClr>
              <a:buSzPct val="69444"/>
              <a:buFont typeface="Times New Roman"/>
              <a:buChar char="□"/>
              <a:tabLst>
                <a:tab pos="652145" algn="l"/>
              </a:tabLst>
            </a:pPr>
            <a:r>
              <a:rPr sz="1800" spc="-10" dirty="0">
                <a:latin typeface="Arial MT"/>
                <a:cs typeface="Arial MT"/>
              </a:rPr>
              <a:t>Environments</a:t>
            </a:r>
            <a:r>
              <a:rPr sz="1800" spc="-50" dirty="0">
                <a:latin typeface="Arial MT"/>
                <a:cs typeface="Arial MT"/>
              </a:rPr>
              <a:t> </a:t>
            </a:r>
            <a:r>
              <a:rPr sz="1800" spc="-20" dirty="0">
                <a:latin typeface="Arial MT"/>
                <a:cs typeface="Arial MT"/>
              </a:rPr>
              <a:t>vary</a:t>
            </a:r>
            <a:endParaRPr sz="1800">
              <a:latin typeface="Arial MT"/>
              <a:cs typeface="Arial MT"/>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200" y="1737360"/>
            <a:ext cx="533400" cy="228600"/>
          </a:xfrm>
          <a:custGeom>
            <a:avLst/>
            <a:gdLst/>
            <a:ahLst/>
            <a:cxnLst/>
            <a:rect l="l" t="t" r="r" b="b"/>
            <a:pathLst>
              <a:path w="533400" h="228600">
                <a:moveTo>
                  <a:pt x="533400" y="228599"/>
                </a:moveTo>
                <a:lnTo>
                  <a:pt x="0" y="228599"/>
                </a:lnTo>
                <a:lnTo>
                  <a:pt x="0" y="0"/>
                </a:lnTo>
                <a:lnTo>
                  <a:pt x="533400" y="0"/>
                </a:lnTo>
                <a:lnTo>
                  <a:pt x="533400" y="228599"/>
                </a:lnTo>
                <a:close/>
              </a:path>
            </a:pathLst>
          </a:custGeom>
          <a:solidFill>
            <a:srgbClr val="DD8046"/>
          </a:solidFill>
        </p:spPr>
        <p:txBody>
          <a:bodyPr wrap="square" lIns="0" tIns="0" rIns="0" bIns="0" rtlCol="0"/>
          <a:lstStyle/>
          <a:p>
            <a:endParaRPr/>
          </a:p>
        </p:txBody>
      </p:sp>
      <p:sp>
        <p:nvSpPr>
          <p:cNvPr id="3" name="object 3"/>
          <p:cNvSpPr/>
          <p:nvPr/>
        </p:nvSpPr>
        <p:spPr>
          <a:xfrm>
            <a:off x="1048512" y="1737360"/>
            <a:ext cx="8552815" cy="228600"/>
          </a:xfrm>
          <a:custGeom>
            <a:avLst/>
            <a:gdLst/>
            <a:ahLst/>
            <a:cxnLst/>
            <a:rect l="l" t="t" r="r" b="b"/>
            <a:pathLst>
              <a:path w="8552815" h="228600">
                <a:moveTo>
                  <a:pt x="8552687" y="228599"/>
                </a:moveTo>
                <a:lnTo>
                  <a:pt x="0" y="228599"/>
                </a:lnTo>
                <a:lnTo>
                  <a:pt x="0" y="0"/>
                </a:lnTo>
                <a:lnTo>
                  <a:pt x="8552687" y="0"/>
                </a:lnTo>
                <a:lnTo>
                  <a:pt x="8552687" y="228599"/>
                </a:lnTo>
                <a:close/>
              </a:path>
            </a:pathLst>
          </a:custGeom>
          <a:solidFill>
            <a:srgbClr val="93B6D1"/>
          </a:solidFill>
        </p:spPr>
        <p:txBody>
          <a:bodyPr wrap="square" lIns="0" tIns="0" rIns="0" bIns="0" rtlCol="0"/>
          <a:lstStyle/>
          <a:p>
            <a:endParaRPr/>
          </a:p>
        </p:txBody>
      </p:sp>
      <p:sp>
        <p:nvSpPr>
          <p:cNvPr id="4" name="object 4"/>
          <p:cNvSpPr txBox="1">
            <a:spLocks noGrp="1"/>
          </p:cNvSpPr>
          <p:nvPr>
            <p:ph type="title"/>
          </p:nvPr>
        </p:nvSpPr>
        <p:spPr>
          <a:xfrm>
            <a:off x="2488153" y="1054041"/>
            <a:ext cx="5166360" cy="513715"/>
          </a:xfrm>
          <a:prstGeom prst="rect">
            <a:avLst/>
          </a:prstGeom>
        </p:spPr>
        <p:txBody>
          <a:bodyPr vert="horz" wrap="square" lIns="0" tIns="12700" rIns="0" bIns="0" rtlCol="0">
            <a:spAutoFit/>
          </a:bodyPr>
          <a:lstStyle/>
          <a:p>
            <a:pPr marL="12700">
              <a:lnSpc>
                <a:spcPct val="100000"/>
              </a:lnSpc>
              <a:spcBef>
                <a:spcPts val="100"/>
              </a:spcBef>
            </a:pPr>
            <a:r>
              <a:rPr sz="3200" dirty="0"/>
              <a:t>Virtual</a:t>
            </a:r>
            <a:r>
              <a:rPr sz="3200" spc="-100" dirty="0"/>
              <a:t> </a:t>
            </a:r>
            <a:r>
              <a:rPr sz="3200" dirty="0"/>
              <a:t>Round</a:t>
            </a:r>
            <a:r>
              <a:rPr sz="3200" spc="-105" dirty="0"/>
              <a:t> </a:t>
            </a:r>
            <a:r>
              <a:rPr sz="3200" dirty="0"/>
              <a:t>Robin</a:t>
            </a:r>
            <a:r>
              <a:rPr sz="3200" spc="-135" dirty="0"/>
              <a:t> </a:t>
            </a:r>
            <a:r>
              <a:rPr sz="3200" spc="-10" dirty="0"/>
              <a:t>(VRR)</a:t>
            </a:r>
            <a:endParaRPr sz="3200"/>
          </a:p>
        </p:txBody>
      </p:sp>
      <p:sp>
        <p:nvSpPr>
          <p:cNvPr id="5" name="object 5"/>
          <p:cNvSpPr txBox="1"/>
          <p:nvPr/>
        </p:nvSpPr>
        <p:spPr>
          <a:xfrm>
            <a:off x="456669" y="2110271"/>
            <a:ext cx="9152890" cy="3459479"/>
          </a:xfrm>
          <a:prstGeom prst="rect">
            <a:avLst/>
          </a:prstGeom>
        </p:spPr>
        <p:txBody>
          <a:bodyPr vert="horz" wrap="square" lIns="0" tIns="12700" rIns="0" bIns="0" rtlCol="0">
            <a:spAutoFit/>
          </a:bodyPr>
          <a:lstStyle/>
          <a:p>
            <a:pPr marL="332105" indent="-319405" algn="just">
              <a:lnSpc>
                <a:spcPct val="100000"/>
              </a:lnSpc>
              <a:spcBef>
                <a:spcPts val="100"/>
              </a:spcBef>
              <a:buClr>
                <a:srgbClr val="DD8046"/>
              </a:buClr>
              <a:buSzPct val="61111"/>
              <a:buFont typeface="Times New Roman"/>
              <a:buChar char="□"/>
              <a:tabLst>
                <a:tab pos="332105" algn="l"/>
              </a:tabLst>
            </a:pPr>
            <a:r>
              <a:rPr sz="1800" dirty="0">
                <a:latin typeface="Arial MT"/>
                <a:cs typeface="Arial MT"/>
              </a:rPr>
              <a:t>Similar</a:t>
            </a:r>
            <a:r>
              <a:rPr sz="1800" spc="-60" dirty="0">
                <a:latin typeface="Arial MT"/>
                <a:cs typeface="Arial MT"/>
              </a:rPr>
              <a:t> </a:t>
            </a:r>
            <a:r>
              <a:rPr sz="1800" dirty="0">
                <a:latin typeface="Arial MT"/>
                <a:cs typeface="Arial MT"/>
              </a:rPr>
              <a:t>to</a:t>
            </a:r>
            <a:r>
              <a:rPr sz="1800" spc="-45" dirty="0">
                <a:latin typeface="Arial MT"/>
                <a:cs typeface="Arial MT"/>
              </a:rPr>
              <a:t> </a:t>
            </a:r>
            <a:r>
              <a:rPr sz="1800" spc="-10" dirty="0">
                <a:latin typeface="Arial MT"/>
                <a:cs typeface="Arial MT"/>
              </a:rPr>
              <a:t>Round</a:t>
            </a:r>
            <a:r>
              <a:rPr sz="1800" spc="-95" dirty="0">
                <a:latin typeface="Arial MT"/>
                <a:cs typeface="Arial MT"/>
              </a:rPr>
              <a:t> </a:t>
            </a:r>
            <a:r>
              <a:rPr sz="1800" spc="-20" dirty="0">
                <a:latin typeface="Arial MT"/>
                <a:cs typeface="Arial MT"/>
              </a:rPr>
              <a:t>Robin</a:t>
            </a:r>
            <a:endParaRPr sz="1800">
              <a:latin typeface="Arial MT"/>
              <a:cs typeface="Arial MT"/>
            </a:endParaRPr>
          </a:p>
          <a:p>
            <a:pPr marL="332105" marR="1047115" indent="-320040" algn="just">
              <a:lnSpc>
                <a:spcPct val="150000"/>
              </a:lnSpc>
              <a:spcBef>
                <a:spcPts val="395"/>
              </a:spcBef>
              <a:buClr>
                <a:srgbClr val="DD8046"/>
              </a:buClr>
              <a:buSzPct val="61111"/>
              <a:buFont typeface="Times New Roman"/>
              <a:buChar char="□"/>
              <a:tabLst>
                <a:tab pos="332105" algn="l"/>
              </a:tabLst>
            </a:pPr>
            <a:r>
              <a:rPr sz="1800" dirty="0">
                <a:latin typeface="Arial MT"/>
                <a:cs typeface="Arial MT"/>
              </a:rPr>
              <a:t>There</a:t>
            </a:r>
            <a:r>
              <a:rPr sz="1800" spc="-85" dirty="0">
                <a:latin typeface="Arial MT"/>
                <a:cs typeface="Arial MT"/>
              </a:rPr>
              <a:t> </a:t>
            </a:r>
            <a:r>
              <a:rPr sz="1800" dirty="0">
                <a:latin typeface="Arial MT"/>
                <a:cs typeface="Arial MT"/>
              </a:rPr>
              <a:t>is</a:t>
            </a:r>
            <a:r>
              <a:rPr sz="1800" spc="-40" dirty="0">
                <a:latin typeface="Arial MT"/>
                <a:cs typeface="Arial MT"/>
              </a:rPr>
              <a:t> </a:t>
            </a:r>
            <a:r>
              <a:rPr sz="1800" dirty="0">
                <a:latin typeface="Arial MT"/>
                <a:cs typeface="Arial MT"/>
              </a:rPr>
              <a:t>an</a:t>
            </a:r>
            <a:r>
              <a:rPr sz="1800" spc="-70" dirty="0">
                <a:latin typeface="Arial MT"/>
                <a:cs typeface="Arial MT"/>
              </a:rPr>
              <a:t> </a:t>
            </a:r>
            <a:r>
              <a:rPr sz="1800" dirty="0">
                <a:latin typeface="Arial MT"/>
                <a:cs typeface="Arial MT"/>
              </a:rPr>
              <a:t>FCFS</a:t>
            </a:r>
            <a:r>
              <a:rPr sz="1800" spc="-40" dirty="0">
                <a:latin typeface="Arial MT"/>
                <a:cs typeface="Arial MT"/>
              </a:rPr>
              <a:t> </a:t>
            </a:r>
            <a:r>
              <a:rPr sz="1800" b="1" dirty="0">
                <a:latin typeface="Arial"/>
                <a:cs typeface="Arial"/>
              </a:rPr>
              <a:t>auxiliary</a:t>
            </a:r>
            <a:r>
              <a:rPr sz="1800" b="1" spc="-70" dirty="0">
                <a:latin typeface="Arial"/>
                <a:cs typeface="Arial"/>
              </a:rPr>
              <a:t> </a:t>
            </a:r>
            <a:r>
              <a:rPr sz="1800" b="1" dirty="0">
                <a:latin typeface="Arial"/>
                <a:cs typeface="Arial"/>
              </a:rPr>
              <a:t>queue</a:t>
            </a:r>
            <a:r>
              <a:rPr sz="1800" b="1" spc="-55" dirty="0">
                <a:latin typeface="Arial"/>
                <a:cs typeface="Arial"/>
              </a:rPr>
              <a:t> </a:t>
            </a:r>
            <a:r>
              <a:rPr sz="1800" dirty="0">
                <a:latin typeface="Arial MT"/>
                <a:cs typeface="Arial MT"/>
              </a:rPr>
              <a:t>to</a:t>
            </a:r>
            <a:r>
              <a:rPr sz="1800" spc="-50" dirty="0">
                <a:latin typeface="Arial MT"/>
                <a:cs typeface="Arial MT"/>
              </a:rPr>
              <a:t> </a:t>
            </a:r>
            <a:r>
              <a:rPr sz="1800" dirty="0">
                <a:latin typeface="Arial MT"/>
                <a:cs typeface="Arial MT"/>
              </a:rPr>
              <a:t>which</a:t>
            </a:r>
            <a:r>
              <a:rPr sz="1800" spc="-50" dirty="0">
                <a:latin typeface="Arial MT"/>
                <a:cs typeface="Arial MT"/>
              </a:rPr>
              <a:t> </a:t>
            </a:r>
            <a:r>
              <a:rPr sz="1800" dirty="0">
                <a:latin typeface="Arial MT"/>
                <a:cs typeface="Arial MT"/>
              </a:rPr>
              <a:t>processes</a:t>
            </a:r>
            <a:r>
              <a:rPr sz="1800" spc="-75" dirty="0">
                <a:latin typeface="Arial MT"/>
                <a:cs typeface="Arial MT"/>
              </a:rPr>
              <a:t> </a:t>
            </a:r>
            <a:r>
              <a:rPr sz="1800" dirty="0">
                <a:latin typeface="Arial MT"/>
                <a:cs typeface="Arial MT"/>
              </a:rPr>
              <a:t>are</a:t>
            </a:r>
            <a:r>
              <a:rPr sz="1800" spc="-50" dirty="0">
                <a:latin typeface="Arial MT"/>
                <a:cs typeface="Arial MT"/>
              </a:rPr>
              <a:t> </a:t>
            </a:r>
            <a:r>
              <a:rPr sz="1800" dirty="0">
                <a:latin typeface="Arial MT"/>
                <a:cs typeface="Arial MT"/>
              </a:rPr>
              <a:t>moved</a:t>
            </a:r>
            <a:r>
              <a:rPr sz="1800" spc="-70" dirty="0">
                <a:latin typeface="Arial MT"/>
                <a:cs typeface="Arial MT"/>
              </a:rPr>
              <a:t> </a:t>
            </a:r>
            <a:r>
              <a:rPr sz="1800" dirty="0">
                <a:latin typeface="Arial MT"/>
                <a:cs typeface="Arial MT"/>
              </a:rPr>
              <a:t>after</a:t>
            </a:r>
            <a:r>
              <a:rPr sz="1800" spc="-45" dirty="0">
                <a:latin typeface="Arial MT"/>
                <a:cs typeface="Arial MT"/>
              </a:rPr>
              <a:t> </a:t>
            </a:r>
            <a:r>
              <a:rPr sz="1800" spc="-10" dirty="0">
                <a:latin typeface="Arial MT"/>
                <a:cs typeface="Arial MT"/>
              </a:rPr>
              <a:t>being </a:t>
            </a:r>
            <a:r>
              <a:rPr sz="1800" dirty="0">
                <a:latin typeface="Arial MT"/>
                <a:cs typeface="Arial MT"/>
              </a:rPr>
              <a:t>released</a:t>
            </a:r>
            <a:r>
              <a:rPr sz="1800" spc="-70" dirty="0">
                <a:latin typeface="Arial MT"/>
                <a:cs typeface="Arial MT"/>
              </a:rPr>
              <a:t> </a:t>
            </a:r>
            <a:r>
              <a:rPr sz="1800" dirty="0">
                <a:latin typeface="Arial MT"/>
                <a:cs typeface="Arial MT"/>
              </a:rPr>
              <a:t>from</a:t>
            </a:r>
            <a:r>
              <a:rPr sz="1800" spc="-60" dirty="0">
                <a:latin typeface="Arial MT"/>
                <a:cs typeface="Arial MT"/>
              </a:rPr>
              <a:t> </a:t>
            </a:r>
            <a:r>
              <a:rPr sz="1800" dirty="0">
                <a:latin typeface="Arial MT"/>
                <a:cs typeface="Arial MT"/>
              </a:rPr>
              <a:t>an</a:t>
            </a:r>
            <a:r>
              <a:rPr sz="1800" spc="-15" dirty="0">
                <a:latin typeface="Arial MT"/>
                <a:cs typeface="Arial MT"/>
              </a:rPr>
              <a:t> </a:t>
            </a:r>
            <a:r>
              <a:rPr sz="1800" dirty="0">
                <a:latin typeface="Arial MT"/>
                <a:cs typeface="Arial MT"/>
              </a:rPr>
              <a:t>I/O</a:t>
            </a:r>
            <a:r>
              <a:rPr sz="1800" spc="-125" dirty="0">
                <a:latin typeface="Arial MT"/>
                <a:cs typeface="Arial MT"/>
              </a:rPr>
              <a:t> </a:t>
            </a:r>
            <a:r>
              <a:rPr sz="1800" spc="-10" dirty="0">
                <a:latin typeface="Arial MT"/>
                <a:cs typeface="Arial MT"/>
              </a:rPr>
              <a:t>block.</a:t>
            </a:r>
            <a:endParaRPr sz="1800">
              <a:latin typeface="Arial MT"/>
              <a:cs typeface="Arial MT"/>
            </a:endParaRPr>
          </a:p>
          <a:p>
            <a:pPr marL="332105" marR="1010285" indent="-320040" algn="just">
              <a:lnSpc>
                <a:spcPct val="150000"/>
              </a:lnSpc>
              <a:spcBef>
                <a:spcPts val="695"/>
              </a:spcBef>
              <a:buClr>
                <a:srgbClr val="DD8046"/>
              </a:buClr>
              <a:buSzPct val="61111"/>
              <a:buFont typeface="Times New Roman"/>
              <a:buChar char="□"/>
              <a:tabLst>
                <a:tab pos="332105" algn="l"/>
              </a:tabLst>
            </a:pPr>
            <a:r>
              <a:rPr sz="1800" dirty="0">
                <a:latin typeface="Arial MT"/>
                <a:cs typeface="Arial MT"/>
              </a:rPr>
              <a:t>Processes</a:t>
            </a:r>
            <a:r>
              <a:rPr sz="1800" spc="-55" dirty="0">
                <a:latin typeface="Arial MT"/>
                <a:cs typeface="Arial MT"/>
              </a:rPr>
              <a:t> </a:t>
            </a:r>
            <a:r>
              <a:rPr sz="1800" dirty="0">
                <a:latin typeface="Arial MT"/>
                <a:cs typeface="Arial MT"/>
              </a:rPr>
              <a:t>in</a:t>
            </a:r>
            <a:r>
              <a:rPr sz="1800" spc="-70" dirty="0">
                <a:latin typeface="Arial MT"/>
                <a:cs typeface="Arial MT"/>
              </a:rPr>
              <a:t> </a:t>
            </a:r>
            <a:r>
              <a:rPr sz="1800" dirty="0">
                <a:latin typeface="Arial MT"/>
                <a:cs typeface="Arial MT"/>
              </a:rPr>
              <a:t>the</a:t>
            </a:r>
            <a:r>
              <a:rPr sz="1800" spc="-45" dirty="0">
                <a:latin typeface="Arial MT"/>
                <a:cs typeface="Arial MT"/>
              </a:rPr>
              <a:t> </a:t>
            </a:r>
            <a:r>
              <a:rPr sz="1800" dirty="0">
                <a:latin typeface="Arial MT"/>
                <a:cs typeface="Arial MT"/>
              </a:rPr>
              <a:t>auxiliary</a:t>
            </a:r>
            <a:r>
              <a:rPr sz="1800" spc="10" dirty="0">
                <a:latin typeface="Arial MT"/>
                <a:cs typeface="Arial MT"/>
              </a:rPr>
              <a:t> </a:t>
            </a:r>
            <a:r>
              <a:rPr sz="1800" dirty="0">
                <a:latin typeface="Arial MT"/>
                <a:cs typeface="Arial MT"/>
              </a:rPr>
              <a:t>queue</a:t>
            </a:r>
            <a:r>
              <a:rPr sz="1800" spc="-50" dirty="0">
                <a:latin typeface="Arial MT"/>
                <a:cs typeface="Arial MT"/>
              </a:rPr>
              <a:t> </a:t>
            </a:r>
            <a:r>
              <a:rPr sz="1800" dirty="0">
                <a:latin typeface="Arial MT"/>
                <a:cs typeface="Arial MT"/>
              </a:rPr>
              <a:t>get</a:t>
            </a:r>
            <a:r>
              <a:rPr sz="1800" spc="-30" dirty="0">
                <a:latin typeface="Arial MT"/>
                <a:cs typeface="Arial MT"/>
              </a:rPr>
              <a:t> </a:t>
            </a:r>
            <a:r>
              <a:rPr sz="1800" b="1" dirty="0">
                <a:latin typeface="Arial"/>
                <a:cs typeface="Arial"/>
              </a:rPr>
              <a:t>preference</a:t>
            </a:r>
            <a:r>
              <a:rPr sz="1800" b="1" spc="-75" dirty="0">
                <a:latin typeface="Arial"/>
                <a:cs typeface="Arial"/>
              </a:rPr>
              <a:t> </a:t>
            </a:r>
            <a:r>
              <a:rPr sz="1800" dirty="0">
                <a:latin typeface="Arial MT"/>
                <a:cs typeface="Arial MT"/>
              </a:rPr>
              <a:t>over</a:t>
            </a:r>
            <a:r>
              <a:rPr sz="1800" spc="-55" dirty="0">
                <a:latin typeface="Arial MT"/>
                <a:cs typeface="Arial MT"/>
              </a:rPr>
              <a:t> </a:t>
            </a:r>
            <a:r>
              <a:rPr sz="1800" dirty="0">
                <a:latin typeface="Arial MT"/>
                <a:cs typeface="Arial MT"/>
              </a:rPr>
              <a:t>those</a:t>
            </a:r>
            <a:r>
              <a:rPr sz="1800" spc="-30" dirty="0">
                <a:latin typeface="Arial MT"/>
                <a:cs typeface="Arial MT"/>
              </a:rPr>
              <a:t> </a:t>
            </a:r>
            <a:r>
              <a:rPr sz="1800" dirty="0">
                <a:latin typeface="Arial MT"/>
                <a:cs typeface="Arial MT"/>
              </a:rPr>
              <a:t>in</a:t>
            </a:r>
            <a:r>
              <a:rPr sz="1800" spc="-50" dirty="0">
                <a:latin typeface="Arial MT"/>
                <a:cs typeface="Arial MT"/>
              </a:rPr>
              <a:t> </a:t>
            </a:r>
            <a:r>
              <a:rPr sz="1800" dirty="0">
                <a:latin typeface="Arial MT"/>
                <a:cs typeface="Arial MT"/>
              </a:rPr>
              <a:t>the</a:t>
            </a:r>
            <a:r>
              <a:rPr sz="1800" spc="-70" dirty="0">
                <a:latin typeface="Arial MT"/>
                <a:cs typeface="Arial MT"/>
              </a:rPr>
              <a:t> </a:t>
            </a:r>
            <a:r>
              <a:rPr sz="1800" dirty="0">
                <a:latin typeface="Arial MT"/>
                <a:cs typeface="Arial MT"/>
              </a:rPr>
              <a:t>main</a:t>
            </a:r>
            <a:r>
              <a:rPr sz="1800" spc="-45" dirty="0">
                <a:latin typeface="Arial MT"/>
                <a:cs typeface="Arial MT"/>
              </a:rPr>
              <a:t> </a:t>
            </a:r>
            <a:r>
              <a:rPr sz="1800" spc="-10" dirty="0">
                <a:latin typeface="Arial MT"/>
                <a:cs typeface="Arial MT"/>
              </a:rPr>
              <a:t>ready queue.</a:t>
            </a:r>
            <a:endParaRPr sz="1800">
              <a:latin typeface="Arial MT"/>
              <a:cs typeface="Arial MT"/>
            </a:endParaRPr>
          </a:p>
          <a:p>
            <a:pPr marL="332105" marR="5080" indent="-320040" algn="just">
              <a:lnSpc>
                <a:spcPct val="150000"/>
              </a:lnSpc>
              <a:spcBef>
                <a:spcPts val="1105"/>
              </a:spcBef>
              <a:buClr>
                <a:srgbClr val="DD8046"/>
              </a:buClr>
              <a:buSzPct val="61111"/>
              <a:buFont typeface="Times New Roman"/>
              <a:buChar char="□"/>
              <a:tabLst>
                <a:tab pos="332105" algn="l"/>
              </a:tabLst>
            </a:pPr>
            <a:r>
              <a:rPr sz="1800" dirty="0">
                <a:latin typeface="Arial MT"/>
                <a:cs typeface="Arial MT"/>
              </a:rPr>
              <a:t>When</a:t>
            </a:r>
            <a:r>
              <a:rPr sz="1800" spc="145" dirty="0">
                <a:latin typeface="Arial MT"/>
                <a:cs typeface="Arial MT"/>
              </a:rPr>
              <a:t> </a:t>
            </a:r>
            <a:r>
              <a:rPr sz="1800" dirty="0">
                <a:latin typeface="Arial MT"/>
                <a:cs typeface="Arial MT"/>
              </a:rPr>
              <a:t>a</a:t>
            </a:r>
            <a:r>
              <a:rPr sz="1800" spc="130" dirty="0">
                <a:latin typeface="Arial MT"/>
                <a:cs typeface="Arial MT"/>
              </a:rPr>
              <a:t> </a:t>
            </a:r>
            <a:r>
              <a:rPr sz="1800" dirty="0">
                <a:latin typeface="Arial MT"/>
                <a:cs typeface="Arial MT"/>
              </a:rPr>
              <a:t>process</a:t>
            </a:r>
            <a:r>
              <a:rPr sz="1800" spc="140" dirty="0">
                <a:latin typeface="Arial MT"/>
                <a:cs typeface="Arial MT"/>
              </a:rPr>
              <a:t> </a:t>
            </a:r>
            <a:r>
              <a:rPr sz="1800" dirty="0">
                <a:latin typeface="Arial MT"/>
                <a:cs typeface="Arial MT"/>
              </a:rPr>
              <a:t>is</a:t>
            </a:r>
            <a:r>
              <a:rPr sz="1800" spc="140" dirty="0">
                <a:latin typeface="Arial MT"/>
                <a:cs typeface="Arial MT"/>
              </a:rPr>
              <a:t> </a:t>
            </a:r>
            <a:r>
              <a:rPr sz="1800" dirty="0">
                <a:latin typeface="Arial MT"/>
                <a:cs typeface="Arial MT"/>
              </a:rPr>
              <a:t>dispatched</a:t>
            </a:r>
            <a:r>
              <a:rPr sz="1800" spc="130" dirty="0">
                <a:latin typeface="Arial MT"/>
                <a:cs typeface="Arial MT"/>
              </a:rPr>
              <a:t> </a:t>
            </a:r>
            <a:r>
              <a:rPr sz="1800" dirty="0">
                <a:latin typeface="Arial MT"/>
                <a:cs typeface="Arial MT"/>
              </a:rPr>
              <a:t>from</a:t>
            </a:r>
            <a:r>
              <a:rPr sz="1800" spc="130" dirty="0">
                <a:latin typeface="Arial MT"/>
                <a:cs typeface="Arial MT"/>
              </a:rPr>
              <a:t> </a:t>
            </a:r>
            <a:r>
              <a:rPr sz="1800" dirty="0">
                <a:latin typeface="Arial MT"/>
                <a:cs typeface="Arial MT"/>
              </a:rPr>
              <a:t>the</a:t>
            </a:r>
            <a:r>
              <a:rPr sz="1800" spc="150" dirty="0">
                <a:latin typeface="Arial MT"/>
                <a:cs typeface="Arial MT"/>
              </a:rPr>
              <a:t> </a:t>
            </a:r>
            <a:r>
              <a:rPr sz="1800" dirty="0">
                <a:latin typeface="Arial MT"/>
                <a:cs typeface="Arial MT"/>
              </a:rPr>
              <a:t>auxiliary</a:t>
            </a:r>
            <a:r>
              <a:rPr sz="1800" spc="140" dirty="0">
                <a:latin typeface="Arial MT"/>
                <a:cs typeface="Arial MT"/>
              </a:rPr>
              <a:t> </a:t>
            </a:r>
            <a:r>
              <a:rPr sz="1800" dirty="0">
                <a:latin typeface="Arial MT"/>
                <a:cs typeface="Arial MT"/>
              </a:rPr>
              <a:t>queue,</a:t>
            </a:r>
            <a:r>
              <a:rPr sz="1800" spc="145" dirty="0">
                <a:latin typeface="Arial MT"/>
                <a:cs typeface="Arial MT"/>
              </a:rPr>
              <a:t> </a:t>
            </a:r>
            <a:r>
              <a:rPr sz="1800" dirty="0">
                <a:latin typeface="Arial MT"/>
                <a:cs typeface="Arial MT"/>
              </a:rPr>
              <a:t>it</a:t>
            </a:r>
            <a:r>
              <a:rPr sz="1800" spc="140" dirty="0">
                <a:latin typeface="Arial MT"/>
                <a:cs typeface="Arial MT"/>
              </a:rPr>
              <a:t> </a:t>
            </a:r>
            <a:r>
              <a:rPr sz="1800" dirty="0">
                <a:latin typeface="Arial MT"/>
                <a:cs typeface="Arial MT"/>
              </a:rPr>
              <a:t>runs</a:t>
            </a:r>
            <a:r>
              <a:rPr sz="1800" spc="140" dirty="0">
                <a:latin typeface="Arial MT"/>
                <a:cs typeface="Arial MT"/>
              </a:rPr>
              <a:t> </a:t>
            </a:r>
            <a:r>
              <a:rPr sz="1800" dirty="0">
                <a:latin typeface="Arial MT"/>
                <a:cs typeface="Arial MT"/>
              </a:rPr>
              <a:t>no</a:t>
            </a:r>
            <a:r>
              <a:rPr sz="1800" spc="130" dirty="0">
                <a:latin typeface="Arial MT"/>
                <a:cs typeface="Arial MT"/>
              </a:rPr>
              <a:t> </a:t>
            </a:r>
            <a:r>
              <a:rPr sz="1800" dirty="0">
                <a:latin typeface="Arial MT"/>
                <a:cs typeface="Arial MT"/>
              </a:rPr>
              <a:t>longer</a:t>
            </a:r>
            <a:r>
              <a:rPr sz="1800" spc="135" dirty="0">
                <a:latin typeface="Arial MT"/>
                <a:cs typeface="Arial MT"/>
              </a:rPr>
              <a:t> </a:t>
            </a:r>
            <a:r>
              <a:rPr sz="1800" dirty="0">
                <a:latin typeface="Arial MT"/>
                <a:cs typeface="Arial MT"/>
              </a:rPr>
              <a:t>than</a:t>
            </a:r>
            <a:r>
              <a:rPr sz="1800" spc="130" dirty="0">
                <a:latin typeface="Arial MT"/>
                <a:cs typeface="Arial MT"/>
              </a:rPr>
              <a:t> </a:t>
            </a:r>
            <a:r>
              <a:rPr sz="1800" dirty="0">
                <a:latin typeface="Arial MT"/>
                <a:cs typeface="Arial MT"/>
              </a:rPr>
              <a:t>a</a:t>
            </a:r>
            <a:r>
              <a:rPr sz="1800" spc="150" dirty="0">
                <a:latin typeface="Arial MT"/>
                <a:cs typeface="Arial MT"/>
              </a:rPr>
              <a:t> </a:t>
            </a:r>
            <a:r>
              <a:rPr sz="1800" spc="-20" dirty="0">
                <a:latin typeface="Arial MT"/>
                <a:cs typeface="Arial MT"/>
              </a:rPr>
              <a:t>time </a:t>
            </a:r>
            <a:r>
              <a:rPr sz="1800" dirty="0">
                <a:latin typeface="Arial MT"/>
                <a:cs typeface="Arial MT"/>
              </a:rPr>
              <a:t>equal</a:t>
            </a:r>
            <a:r>
              <a:rPr sz="1800" spc="475" dirty="0">
                <a:latin typeface="Arial MT"/>
                <a:cs typeface="Arial MT"/>
              </a:rPr>
              <a:t> </a:t>
            </a:r>
            <a:r>
              <a:rPr sz="1800" dirty="0">
                <a:latin typeface="Arial MT"/>
                <a:cs typeface="Arial MT"/>
              </a:rPr>
              <a:t>to</a:t>
            </a:r>
            <a:r>
              <a:rPr sz="1800" spc="490" dirty="0">
                <a:latin typeface="Arial MT"/>
                <a:cs typeface="Arial MT"/>
              </a:rPr>
              <a:t> </a:t>
            </a:r>
            <a:r>
              <a:rPr sz="1800" dirty="0">
                <a:latin typeface="Arial MT"/>
                <a:cs typeface="Arial MT"/>
              </a:rPr>
              <a:t>the</a:t>
            </a:r>
            <a:r>
              <a:rPr sz="1800" spc="470" dirty="0">
                <a:latin typeface="Arial MT"/>
                <a:cs typeface="Arial MT"/>
              </a:rPr>
              <a:t> </a:t>
            </a:r>
            <a:r>
              <a:rPr sz="1800" dirty="0">
                <a:latin typeface="Arial MT"/>
                <a:cs typeface="Arial MT"/>
              </a:rPr>
              <a:t>basic</a:t>
            </a:r>
            <a:r>
              <a:rPr sz="1800" spc="465" dirty="0">
                <a:latin typeface="Arial MT"/>
                <a:cs typeface="Arial MT"/>
              </a:rPr>
              <a:t> </a:t>
            </a:r>
            <a:r>
              <a:rPr sz="1800" dirty="0">
                <a:latin typeface="Arial MT"/>
                <a:cs typeface="Arial MT"/>
              </a:rPr>
              <a:t>time</a:t>
            </a:r>
            <a:r>
              <a:rPr sz="1800" spc="470" dirty="0">
                <a:latin typeface="Arial MT"/>
                <a:cs typeface="Arial MT"/>
              </a:rPr>
              <a:t> </a:t>
            </a:r>
            <a:r>
              <a:rPr sz="1800" dirty="0">
                <a:latin typeface="Arial MT"/>
                <a:cs typeface="Arial MT"/>
              </a:rPr>
              <a:t>quantum</a:t>
            </a:r>
            <a:r>
              <a:rPr sz="1800" spc="484" dirty="0">
                <a:latin typeface="Arial MT"/>
                <a:cs typeface="Arial MT"/>
              </a:rPr>
              <a:t> </a:t>
            </a:r>
            <a:r>
              <a:rPr sz="1800" b="1" dirty="0">
                <a:latin typeface="Arial"/>
                <a:cs typeface="Arial"/>
              </a:rPr>
              <a:t>minus</a:t>
            </a:r>
            <a:r>
              <a:rPr sz="1800" b="1" spc="465" dirty="0">
                <a:latin typeface="Arial"/>
                <a:cs typeface="Arial"/>
              </a:rPr>
              <a:t> </a:t>
            </a:r>
            <a:r>
              <a:rPr sz="1800" dirty="0">
                <a:latin typeface="Arial MT"/>
                <a:cs typeface="Arial MT"/>
              </a:rPr>
              <a:t>the</a:t>
            </a:r>
            <a:r>
              <a:rPr sz="1800" spc="470" dirty="0">
                <a:latin typeface="Arial MT"/>
                <a:cs typeface="Arial MT"/>
              </a:rPr>
              <a:t> </a:t>
            </a:r>
            <a:r>
              <a:rPr sz="1800" dirty="0">
                <a:latin typeface="Arial MT"/>
                <a:cs typeface="Arial MT"/>
              </a:rPr>
              <a:t>total</a:t>
            </a:r>
            <a:r>
              <a:rPr sz="1800" spc="480" dirty="0">
                <a:latin typeface="Arial MT"/>
                <a:cs typeface="Arial MT"/>
              </a:rPr>
              <a:t> </a:t>
            </a:r>
            <a:r>
              <a:rPr sz="1800" dirty="0">
                <a:latin typeface="Arial MT"/>
                <a:cs typeface="Arial MT"/>
              </a:rPr>
              <a:t>time</a:t>
            </a:r>
            <a:r>
              <a:rPr sz="1800" spc="484" dirty="0">
                <a:latin typeface="Arial MT"/>
                <a:cs typeface="Arial MT"/>
              </a:rPr>
              <a:t> </a:t>
            </a:r>
            <a:r>
              <a:rPr sz="1800" dirty="0">
                <a:latin typeface="Arial MT"/>
                <a:cs typeface="Arial MT"/>
              </a:rPr>
              <a:t>spent</a:t>
            </a:r>
            <a:r>
              <a:rPr sz="1800" spc="484" dirty="0">
                <a:latin typeface="Arial MT"/>
                <a:cs typeface="Arial MT"/>
              </a:rPr>
              <a:t> </a:t>
            </a:r>
            <a:r>
              <a:rPr sz="1800" dirty="0">
                <a:latin typeface="Arial MT"/>
                <a:cs typeface="Arial MT"/>
              </a:rPr>
              <a:t>running</a:t>
            </a:r>
            <a:r>
              <a:rPr sz="1800" spc="490" dirty="0">
                <a:latin typeface="Arial MT"/>
                <a:cs typeface="Arial MT"/>
              </a:rPr>
              <a:t> </a:t>
            </a:r>
            <a:r>
              <a:rPr sz="1800" dirty="0">
                <a:latin typeface="Arial MT"/>
                <a:cs typeface="Arial MT"/>
              </a:rPr>
              <a:t>(of</a:t>
            </a:r>
            <a:r>
              <a:rPr sz="1800" spc="470" dirty="0">
                <a:latin typeface="Arial MT"/>
                <a:cs typeface="Arial MT"/>
              </a:rPr>
              <a:t> </a:t>
            </a:r>
            <a:r>
              <a:rPr sz="1800" dirty="0">
                <a:latin typeface="Arial MT"/>
                <a:cs typeface="Arial MT"/>
              </a:rPr>
              <a:t>the</a:t>
            </a:r>
            <a:r>
              <a:rPr sz="1800" spc="470" dirty="0">
                <a:latin typeface="Arial MT"/>
                <a:cs typeface="Arial MT"/>
              </a:rPr>
              <a:t> </a:t>
            </a:r>
            <a:r>
              <a:rPr sz="1800" spc="-20" dirty="0">
                <a:latin typeface="Arial MT"/>
                <a:cs typeface="Arial MT"/>
              </a:rPr>
              <a:t>last </a:t>
            </a:r>
            <a:r>
              <a:rPr sz="1800" dirty="0">
                <a:latin typeface="Arial MT"/>
                <a:cs typeface="Arial MT"/>
              </a:rPr>
              <a:t>execution,</a:t>
            </a:r>
            <a:r>
              <a:rPr sz="1800" spc="-15" dirty="0">
                <a:latin typeface="Arial MT"/>
                <a:cs typeface="Arial MT"/>
              </a:rPr>
              <a:t> </a:t>
            </a:r>
            <a:r>
              <a:rPr sz="1800" dirty="0">
                <a:latin typeface="Arial MT"/>
                <a:cs typeface="Arial MT"/>
              </a:rPr>
              <a:t>CPU</a:t>
            </a:r>
            <a:r>
              <a:rPr sz="1800" spc="-35" dirty="0">
                <a:latin typeface="Arial MT"/>
                <a:cs typeface="Arial MT"/>
              </a:rPr>
              <a:t> </a:t>
            </a:r>
            <a:r>
              <a:rPr sz="1800" dirty="0">
                <a:latin typeface="Arial MT"/>
                <a:cs typeface="Arial MT"/>
              </a:rPr>
              <a:t>burst)</a:t>
            </a:r>
            <a:r>
              <a:rPr sz="1800" spc="-65" dirty="0">
                <a:latin typeface="Arial MT"/>
                <a:cs typeface="Arial MT"/>
              </a:rPr>
              <a:t> </a:t>
            </a:r>
            <a:r>
              <a:rPr sz="1800" dirty="0">
                <a:latin typeface="Arial MT"/>
                <a:cs typeface="Arial MT"/>
              </a:rPr>
              <a:t>since</a:t>
            </a:r>
            <a:r>
              <a:rPr sz="1800" spc="-40" dirty="0">
                <a:latin typeface="Arial MT"/>
                <a:cs typeface="Arial MT"/>
              </a:rPr>
              <a:t> </a:t>
            </a:r>
            <a:r>
              <a:rPr sz="1800" dirty="0">
                <a:latin typeface="Arial MT"/>
                <a:cs typeface="Arial MT"/>
              </a:rPr>
              <a:t>it</a:t>
            </a:r>
            <a:r>
              <a:rPr sz="1800" spc="-40" dirty="0">
                <a:latin typeface="Arial MT"/>
                <a:cs typeface="Arial MT"/>
              </a:rPr>
              <a:t> </a:t>
            </a:r>
            <a:r>
              <a:rPr sz="1800" dirty="0">
                <a:latin typeface="Arial MT"/>
                <a:cs typeface="Arial MT"/>
              </a:rPr>
              <a:t>was</a:t>
            </a:r>
            <a:r>
              <a:rPr sz="1800" spc="20" dirty="0">
                <a:latin typeface="Arial MT"/>
                <a:cs typeface="Arial MT"/>
              </a:rPr>
              <a:t> </a:t>
            </a:r>
            <a:r>
              <a:rPr sz="1800" dirty="0">
                <a:latin typeface="Arial MT"/>
                <a:cs typeface="Arial MT"/>
              </a:rPr>
              <a:t>last</a:t>
            </a:r>
            <a:r>
              <a:rPr sz="1800" spc="-25" dirty="0">
                <a:latin typeface="Arial MT"/>
                <a:cs typeface="Arial MT"/>
              </a:rPr>
              <a:t> </a:t>
            </a:r>
            <a:r>
              <a:rPr sz="1800" dirty="0">
                <a:latin typeface="Arial MT"/>
                <a:cs typeface="Arial MT"/>
              </a:rPr>
              <a:t>selected</a:t>
            </a:r>
            <a:r>
              <a:rPr sz="1800" spc="-70" dirty="0">
                <a:latin typeface="Arial MT"/>
                <a:cs typeface="Arial MT"/>
              </a:rPr>
              <a:t> </a:t>
            </a:r>
            <a:r>
              <a:rPr sz="1800" dirty="0">
                <a:latin typeface="Arial MT"/>
                <a:cs typeface="Arial MT"/>
              </a:rPr>
              <a:t>from</a:t>
            </a:r>
            <a:r>
              <a:rPr sz="1800" spc="-35" dirty="0">
                <a:latin typeface="Arial MT"/>
                <a:cs typeface="Arial MT"/>
              </a:rPr>
              <a:t> </a:t>
            </a:r>
            <a:r>
              <a:rPr sz="1800" dirty="0">
                <a:latin typeface="Arial MT"/>
                <a:cs typeface="Arial MT"/>
              </a:rPr>
              <a:t>the</a:t>
            </a:r>
            <a:r>
              <a:rPr sz="1800" spc="-75" dirty="0">
                <a:latin typeface="Arial MT"/>
                <a:cs typeface="Arial MT"/>
              </a:rPr>
              <a:t> </a:t>
            </a:r>
            <a:r>
              <a:rPr sz="1800" dirty="0">
                <a:latin typeface="Arial MT"/>
                <a:cs typeface="Arial MT"/>
              </a:rPr>
              <a:t>main</a:t>
            </a:r>
            <a:r>
              <a:rPr sz="1800" spc="-75" dirty="0">
                <a:latin typeface="Arial MT"/>
                <a:cs typeface="Arial MT"/>
              </a:rPr>
              <a:t> </a:t>
            </a:r>
            <a:r>
              <a:rPr sz="1800" spc="-10" dirty="0">
                <a:latin typeface="Arial MT"/>
                <a:cs typeface="Arial MT"/>
              </a:rPr>
              <a:t>ready</a:t>
            </a:r>
            <a:r>
              <a:rPr sz="1800" spc="-160" dirty="0">
                <a:latin typeface="Arial MT"/>
                <a:cs typeface="Arial MT"/>
              </a:rPr>
              <a:t> </a:t>
            </a:r>
            <a:r>
              <a:rPr sz="1800" spc="-10" dirty="0">
                <a:latin typeface="Arial MT"/>
                <a:cs typeface="Arial MT"/>
              </a:rPr>
              <a:t>queue.</a:t>
            </a:r>
            <a:endParaRPr sz="1800">
              <a:latin typeface="Arial MT"/>
              <a:cs typeface="Arial MT"/>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200" y="1737360"/>
            <a:ext cx="533400" cy="228600"/>
          </a:xfrm>
          <a:custGeom>
            <a:avLst/>
            <a:gdLst/>
            <a:ahLst/>
            <a:cxnLst/>
            <a:rect l="l" t="t" r="r" b="b"/>
            <a:pathLst>
              <a:path w="533400" h="228600">
                <a:moveTo>
                  <a:pt x="533400" y="228599"/>
                </a:moveTo>
                <a:lnTo>
                  <a:pt x="0" y="228599"/>
                </a:lnTo>
                <a:lnTo>
                  <a:pt x="0" y="0"/>
                </a:lnTo>
                <a:lnTo>
                  <a:pt x="533400" y="0"/>
                </a:lnTo>
                <a:lnTo>
                  <a:pt x="533400" y="228599"/>
                </a:lnTo>
                <a:close/>
              </a:path>
            </a:pathLst>
          </a:custGeom>
          <a:solidFill>
            <a:srgbClr val="DD8046"/>
          </a:solidFill>
        </p:spPr>
        <p:txBody>
          <a:bodyPr wrap="square" lIns="0" tIns="0" rIns="0" bIns="0" rtlCol="0"/>
          <a:lstStyle/>
          <a:p>
            <a:endParaRPr/>
          </a:p>
        </p:txBody>
      </p:sp>
      <p:sp>
        <p:nvSpPr>
          <p:cNvPr id="3" name="object 3"/>
          <p:cNvSpPr/>
          <p:nvPr/>
        </p:nvSpPr>
        <p:spPr>
          <a:xfrm>
            <a:off x="1048512" y="1737360"/>
            <a:ext cx="8552815" cy="228600"/>
          </a:xfrm>
          <a:custGeom>
            <a:avLst/>
            <a:gdLst/>
            <a:ahLst/>
            <a:cxnLst/>
            <a:rect l="l" t="t" r="r" b="b"/>
            <a:pathLst>
              <a:path w="8552815" h="228600">
                <a:moveTo>
                  <a:pt x="8552687" y="228599"/>
                </a:moveTo>
                <a:lnTo>
                  <a:pt x="0" y="228599"/>
                </a:lnTo>
                <a:lnTo>
                  <a:pt x="0" y="0"/>
                </a:lnTo>
                <a:lnTo>
                  <a:pt x="8552687" y="0"/>
                </a:lnTo>
                <a:lnTo>
                  <a:pt x="8552687" y="228599"/>
                </a:lnTo>
                <a:close/>
              </a:path>
            </a:pathLst>
          </a:custGeom>
          <a:solidFill>
            <a:srgbClr val="93B6D1"/>
          </a:solidFill>
        </p:spPr>
        <p:txBody>
          <a:bodyPr wrap="square" lIns="0" tIns="0" rIns="0" bIns="0" rtlCol="0"/>
          <a:lstStyle/>
          <a:p>
            <a:endParaRPr/>
          </a:p>
        </p:txBody>
      </p:sp>
      <p:sp>
        <p:nvSpPr>
          <p:cNvPr id="4" name="object 4"/>
          <p:cNvSpPr txBox="1">
            <a:spLocks noGrp="1"/>
          </p:cNvSpPr>
          <p:nvPr>
            <p:ph type="title"/>
          </p:nvPr>
        </p:nvSpPr>
        <p:spPr>
          <a:xfrm>
            <a:off x="2267215" y="1147026"/>
            <a:ext cx="5170170" cy="513715"/>
          </a:xfrm>
          <a:prstGeom prst="rect">
            <a:avLst/>
          </a:prstGeom>
        </p:spPr>
        <p:txBody>
          <a:bodyPr vert="horz" wrap="square" lIns="0" tIns="12700" rIns="0" bIns="0" rtlCol="0">
            <a:spAutoFit/>
          </a:bodyPr>
          <a:lstStyle/>
          <a:p>
            <a:pPr marL="12700">
              <a:lnSpc>
                <a:spcPct val="100000"/>
              </a:lnSpc>
              <a:spcBef>
                <a:spcPts val="100"/>
              </a:spcBef>
            </a:pPr>
            <a:r>
              <a:rPr sz="3200" dirty="0"/>
              <a:t>Virtual</a:t>
            </a:r>
            <a:r>
              <a:rPr sz="3200" spc="-90" dirty="0"/>
              <a:t> </a:t>
            </a:r>
            <a:r>
              <a:rPr sz="3200" dirty="0"/>
              <a:t>Round</a:t>
            </a:r>
            <a:r>
              <a:rPr sz="3200" spc="-125" dirty="0"/>
              <a:t> </a:t>
            </a:r>
            <a:r>
              <a:rPr sz="3200" dirty="0"/>
              <a:t>Robin</a:t>
            </a:r>
            <a:r>
              <a:rPr sz="3200" spc="-95" dirty="0"/>
              <a:t> </a:t>
            </a:r>
            <a:r>
              <a:rPr sz="3200" spc="-10" dirty="0"/>
              <a:t>(VRR)</a:t>
            </a:r>
            <a:endParaRPr sz="3200"/>
          </a:p>
        </p:txBody>
      </p:sp>
      <p:pic>
        <p:nvPicPr>
          <p:cNvPr id="5" name="object 5"/>
          <p:cNvPicPr/>
          <p:nvPr/>
        </p:nvPicPr>
        <p:blipFill>
          <a:blip r:embed="rId2" cstate="print"/>
          <a:stretch>
            <a:fillRect/>
          </a:stretch>
        </p:blipFill>
        <p:spPr>
          <a:xfrm>
            <a:off x="2619756" y="2039112"/>
            <a:ext cx="4454651" cy="509625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56843" y="3418332"/>
            <a:ext cx="8610600" cy="201295"/>
            <a:chOff x="656843" y="3418332"/>
            <a:chExt cx="8610600" cy="201295"/>
          </a:xfrm>
        </p:grpSpPr>
        <p:sp>
          <p:nvSpPr>
            <p:cNvPr id="3" name="object 3"/>
            <p:cNvSpPr/>
            <p:nvPr/>
          </p:nvSpPr>
          <p:spPr>
            <a:xfrm>
              <a:off x="656843" y="3418332"/>
              <a:ext cx="2870200" cy="201295"/>
            </a:xfrm>
            <a:custGeom>
              <a:avLst/>
              <a:gdLst/>
              <a:ahLst/>
              <a:cxnLst/>
              <a:rect l="l" t="t" r="r" b="b"/>
              <a:pathLst>
                <a:path w="2870200" h="201295">
                  <a:moveTo>
                    <a:pt x="2869691" y="201167"/>
                  </a:moveTo>
                  <a:lnTo>
                    <a:pt x="0" y="201167"/>
                  </a:lnTo>
                  <a:lnTo>
                    <a:pt x="0" y="0"/>
                  </a:lnTo>
                  <a:lnTo>
                    <a:pt x="2869691" y="0"/>
                  </a:lnTo>
                  <a:lnTo>
                    <a:pt x="2869691" y="201167"/>
                  </a:lnTo>
                  <a:close/>
                </a:path>
              </a:pathLst>
            </a:custGeom>
            <a:solidFill>
              <a:srgbClr val="336699"/>
            </a:solidFill>
          </p:spPr>
          <p:txBody>
            <a:bodyPr wrap="square" lIns="0" tIns="0" rIns="0" bIns="0" rtlCol="0"/>
            <a:lstStyle/>
            <a:p>
              <a:endParaRPr/>
            </a:p>
          </p:txBody>
        </p:sp>
        <p:sp>
          <p:nvSpPr>
            <p:cNvPr id="4" name="object 4"/>
            <p:cNvSpPr/>
            <p:nvPr/>
          </p:nvSpPr>
          <p:spPr>
            <a:xfrm>
              <a:off x="3526535" y="3418332"/>
              <a:ext cx="2870200" cy="201295"/>
            </a:xfrm>
            <a:custGeom>
              <a:avLst/>
              <a:gdLst/>
              <a:ahLst/>
              <a:cxnLst/>
              <a:rect l="l" t="t" r="r" b="b"/>
              <a:pathLst>
                <a:path w="2870200" h="201295">
                  <a:moveTo>
                    <a:pt x="2869692" y="201167"/>
                  </a:moveTo>
                  <a:lnTo>
                    <a:pt x="0" y="201167"/>
                  </a:lnTo>
                  <a:lnTo>
                    <a:pt x="0" y="0"/>
                  </a:lnTo>
                  <a:lnTo>
                    <a:pt x="2869692" y="0"/>
                  </a:lnTo>
                  <a:lnTo>
                    <a:pt x="2869692" y="201167"/>
                  </a:lnTo>
                  <a:close/>
                </a:path>
              </a:pathLst>
            </a:custGeom>
            <a:solidFill>
              <a:srgbClr val="99CCFF"/>
            </a:solidFill>
          </p:spPr>
          <p:txBody>
            <a:bodyPr wrap="square" lIns="0" tIns="0" rIns="0" bIns="0" rtlCol="0"/>
            <a:lstStyle/>
            <a:p>
              <a:endParaRPr/>
            </a:p>
          </p:txBody>
        </p:sp>
        <p:sp>
          <p:nvSpPr>
            <p:cNvPr id="5" name="object 5"/>
            <p:cNvSpPr/>
            <p:nvPr/>
          </p:nvSpPr>
          <p:spPr>
            <a:xfrm>
              <a:off x="6396228" y="3418332"/>
              <a:ext cx="2871470" cy="201295"/>
            </a:xfrm>
            <a:custGeom>
              <a:avLst/>
              <a:gdLst/>
              <a:ahLst/>
              <a:cxnLst/>
              <a:rect l="l" t="t" r="r" b="b"/>
              <a:pathLst>
                <a:path w="2871470" h="201295">
                  <a:moveTo>
                    <a:pt x="2871216" y="201167"/>
                  </a:moveTo>
                  <a:lnTo>
                    <a:pt x="0" y="201167"/>
                  </a:lnTo>
                  <a:lnTo>
                    <a:pt x="0" y="0"/>
                  </a:lnTo>
                  <a:lnTo>
                    <a:pt x="2871216" y="0"/>
                  </a:lnTo>
                  <a:lnTo>
                    <a:pt x="2871216" y="201167"/>
                  </a:lnTo>
                  <a:close/>
                </a:path>
              </a:pathLst>
            </a:custGeom>
            <a:solidFill>
              <a:srgbClr val="336699"/>
            </a:solidFill>
          </p:spPr>
          <p:txBody>
            <a:bodyPr wrap="square" lIns="0" tIns="0" rIns="0" bIns="0" rtlCol="0"/>
            <a:lstStyle/>
            <a:p>
              <a:endParaRPr/>
            </a:p>
          </p:txBody>
        </p:sp>
      </p:grpSp>
      <p:sp>
        <p:nvSpPr>
          <p:cNvPr id="6" name="object 6"/>
          <p:cNvSpPr txBox="1"/>
          <p:nvPr/>
        </p:nvSpPr>
        <p:spPr>
          <a:xfrm>
            <a:off x="7142444" y="7072352"/>
            <a:ext cx="2287905" cy="177800"/>
          </a:xfrm>
          <a:prstGeom prst="rect">
            <a:avLst/>
          </a:prstGeom>
        </p:spPr>
        <p:txBody>
          <a:bodyPr vert="horz" wrap="square" lIns="0" tIns="12065" rIns="0" bIns="0" rtlCol="0">
            <a:spAutoFit/>
          </a:bodyPr>
          <a:lstStyle/>
          <a:p>
            <a:pPr marL="12700">
              <a:lnSpc>
                <a:spcPct val="100000"/>
              </a:lnSpc>
              <a:spcBef>
                <a:spcPts val="95"/>
              </a:spcBef>
            </a:pPr>
            <a:r>
              <a:rPr sz="1000" b="1" spc="-10" dirty="0">
                <a:solidFill>
                  <a:srgbClr val="336699"/>
                </a:solidFill>
                <a:latin typeface="Arial"/>
                <a:cs typeface="Arial"/>
              </a:rPr>
              <a:t>Silberschatz,</a:t>
            </a:r>
            <a:r>
              <a:rPr sz="1000" b="1" spc="-75" dirty="0">
                <a:solidFill>
                  <a:srgbClr val="336699"/>
                </a:solidFill>
                <a:latin typeface="Arial"/>
                <a:cs typeface="Arial"/>
              </a:rPr>
              <a:t> </a:t>
            </a:r>
            <a:r>
              <a:rPr sz="1000" b="1" spc="-10" dirty="0">
                <a:solidFill>
                  <a:srgbClr val="336699"/>
                </a:solidFill>
                <a:latin typeface="Arial"/>
                <a:cs typeface="Arial"/>
              </a:rPr>
              <a:t>Galvin</a:t>
            </a:r>
            <a:r>
              <a:rPr sz="1000" b="1" spc="-50" dirty="0">
                <a:solidFill>
                  <a:srgbClr val="336699"/>
                </a:solidFill>
                <a:latin typeface="Arial"/>
                <a:cs typeface="Arial"/>
              </a:rPr>
              <a:t> </a:t>
            </a:r>
            <a:r>
              <a:rPr sz="1000" b="1" dirty="0">
                <a:solidFill>
                  <a:srgbClr val="336699"/>
                </a:solidFill>
                <a:latin typeface="Arial"/>
                <a:cs typeface="Arial"/>
              </a:rPr>
              <a:t>and </a:t>
            </a:r>
            <a:r>
              <a:rPr sz="1000" b="1" spc="-10" dirty="0">
                <a:solidFill>
                  <a:srgbClr val="336699"/>
                </a:solidFill>
                <a:latin typeface="Arial"/>
                <a:cs typeface="Arial"/>
              </a:rPr>
              <a:t>Gagne</a:t>
            </a:r>
            <a:r>
              <a:rPr sz="1000" b="1" spc="-35" dirty="0">
                <a:solidFill>
                  <a:srgbClr val="336699"/>
                </a:solidFill>
                <a:latin typeface="Arial"/>
                <a:cs typeface="Arial"/>
              </a:rPr>
              <a:t> </a:t>
            </a:r>
            <a:r>
              <a:rPr sz="1000" b="1" spc="-20" dirty="0">
                <a:solidFill>
                  <a:srgbClr val="336699"/>
                </a:solidFill>
                <a:latin typeface="Arial"/>
                <a:cs typeface="Arial"/>
              </a:rPr>
              <a:t>©2018</a:t>
            </a:r>
            <a:endParaRPr sz="1000">
              <a:latin typeface="Arial"/>
              <a:cs typeface="Arial"/>
            </a:endParaRPr>
          </a:p>
        </p:txBody>
      </p:sp>
      <p:sp>
        <p:nvSpPr>
          <p:cNvPr id="7" name="object 7"/>
          <p:cNvSpPr txBox="1"/>
          <p:nvPr/>
        </p:nvSpPr>
        <p:spPr>
          <a:xfrm>
            <a:off x="539508" y="7098214"/>
            <a:ext cx="2564130" cy="177800"/>
          </a:xfrm>
          <a:prstGeom prst="rect">
            <a:avLst/>
          </a:prstGeom>
        </p:spPr>
        <p:txBody>
          <a:bodyPr vert="horz" wrap="square" lIns="0" tIns="12065" rIns="0" bIns="0" rtlCol="0">
            <a:spAutoFit/>
          </a:bodyPr>
          <a:lstStyle/>
          <a:p>
            <a:pPr marL="38100">
              <a:lnSpc>
                <a:spcPct val="100000"/>
              </a:lnSpc>
              <a:spcBef>
                <a:spcPts val="95"/>
              </a:spcBef>
            </a:pPr>
            <a:r>
              <a:rPr sz="1000" b="1" spc="-10" dirty="0">
                <a:solidFill>
                  <a:srgbClr val="336699"/>
                </a:solidFill>
                <a:latin typeface="Arial"/>
                <a:cs typeface="Arial"/>
              </a:rPr>
              <a:t>Operating</a:t>
            </a:r>
            <a:r>
              <a:rPr sz="1000" b="1" spc="-55" dirty="0">
                <a:solidFill>
                  <a:srgbClr val="336699"/>
                </a:solidFill>
                <a:latin typeface="Arial"/>
                <a:cs typeface="Arial"/>
              </a:rPr>
              <a:t> </a:t>
            </a:r>
            <a:r>
              <a:rPr sz="1000" b="1" spc="-10" dirty="0">
                <a:solidFill>
                  <a:srgbClr val="336699"/>
                </a:solidFill>
                <a:latin typeface="Arial"/>
                <a:cs typeface="Arial"/>
              </a:rPr>
              <a:t>System</a:t>
            </a:r>
            <a:r>
              <a:rPr sz="1000" b="1" dirty="0">
                <a:solidFill>
                  <a:srgbClr val="336699"/>
                </a:solidFill>
                <a:latin typeface="Arial"/>
                <a:cs typeface="Arial"/>
              </a:rPr>
              <a:t> </a:t>
            </a:r>
            <a:r>
              <a:rPr sz="1000" b="1" spc="-10" dirty="0">
                <a:solidFill>
                  <a:srgbClr val="336699"/>
                </a:solidFill>
                <a:latin typeface="Arial"/>
                <a:cs typeface="Arial"/>
              </a:rPr>
              <a:t>Concepts</a:t>
            </a:r>
            <a:r>
              <a:rPr sz="1000" b="1" spc="-65" dirty="0">
                <a:solidFill>
                  <a:srgbClr val="336699"/>
                </a:solidFill>
                <a:latin typeface="Arial"/>
                <a:cs typeface="Arial"/>
              </a:rPr>
              <a:t> </a:t>
            </a:r>
            <a:r>
              <a:rPr sz="1000" b="1" dirty="0">
                <a:solidFill>
                  <a:srgbClr val="336699"/>
                </a:solidFill>
                <a:latin typeface="Arial"/>
                <a:cs typeface="Arial"/>
              </a:rPr>
              <a:t>–</a:t>
            </a:r>
            <a:r>
              <a:rPr sz="1000" b="1" spc="-15" dirty="0">
                <a:solidFill>
                  <a:srgbClr val="336699"/>
                </a:solidFill>
                <a:latin typeface="Arial"/>
                <a:cs typeface="Arial"/>
              </a:rPr>
              <a:t> </a:t>
            </a:r>
            <a:r>
              <a:rPr sz="1000" b="1" dirty="0">
                <a:solidFill>
                  <a:srgbClr val="336699"/>
                </a:solidFill>
                <a:latin typeface="Arial"/>
                <a:cs typeface="Arial"/>
              </a:rPr>
              <a:t>10</a:t>
            </a:r>
            <a:r>
              <a:rPr sz="975" b="1" baseline="21367" dirty="0">
                <a:solidFill>
                  <a:srgbClr val="336699"/>
                </a:solidFill>
                <a:latin typeface="Arial"/>
                <a:cs typeface="Arial"/>
              </a:rPr>
              <a:t>th</a:t>
            </a:r>
            <a:r>
              <a:rPr sz="975" b="1" spc="89" baseline="21367" dirty="0">
                <a:solidFill>
                  <a:srgbClr val="336699"/>
                </a:solidFill>
                <a:latin typeface="Arial"/>
                <a:cs typeface="Arial"/>
              </a:rPr>
              <a:t> </a:t>
            </a:r>
            <a:r>
              <a:rPr sz="1000" b="1" spc="-10" dirty="0">
                <a:solidFill>
                  <a:srgbClr val="336699"/>
                </a:solidFill>
                <a:latin typeface="Arial"/>
                <a:cs typeface="Arial"/>
              </a:rPr>
              <a:t>Edition</a:t>
            </a:r>
            <a:endParaRPr sz="1000">
              <a:latin typeface="Arial"/>
              <a:cs typeface="Arial"/>
            </a:endParaRPr>
          </a:p>
        </p:txBody>
      </p:sp>
      <p:grpSp>
        <p:nvGrpSpPr>
          <p:cNvPr id="8" name="object 8"/>
          <p:cNvGrpSpPr/>
          <p:nvPr/>
        </p:nvGrpSpPr>
        <p:grpSpPr>
          <a:xfrm>
            <a:off x="3653028" y="4436364"/>
            <a:ext cx="2394585" cy="1944370"/>
            <a:chOff x="3653028" y="4436364"/>
            <a:chExt cx="2394585" cy="1944370"/>
          </a:xfrm>
        </p:grpSpPr>
        <p:pic>
          <p:nvPicPr>
            <p:cNvPr id="9" name="object 9"/>
            <p:cNvPicPr/>
            <p:nvPr/>
          </p:nvPicPr>
          <p:blipFill>
            <a:blip r:embed="rId2" cstate="print"/>
            <a:stretch>
              <a:fillRect/>
            </a:stretch>
          </p:blipFill>
          <p:spPr>
            <a:xfrm>
              <a:off x="3876555" y="4742118"/>
              <a:ext cx="1888501" cy="1339623"/>
            </a:xfrm>
            <a:prstGeom prst="rect">
              <a:avLst/>
            </a:prstGeom>
          </p:spPr>
        </p:pic>
        <p:sp>
          <p:nvSpPr>
            <p:cNvPr id="10" name="object 10"/>
            <p:cNvSpPr/>
            <p:nvPr/>
          </p:nvSpPr>
          <p:spPr>
            <a:xfrm>
              <a:off x="3742944" y="4540008"/>
              <a:ext cx="2214880" cy="1744980"/>
            </a:xfrm>
            <a:custGeom>
              <a:avLst/>
              <a:gdLst/>
              <a:ahLst/>
              <a:cxnLst/>
              <a:rect l="l" t="t" r="r" b="b"/>
              <a:pathLst>
                <a:path w="2214879" h="1744979">
                  <a:moveTo>
                    <a:pt x="2214372" y="0"/>
                  </a:moveTo>
                  <a:lnTo>
                    <a:pt x="2138172" y="0"/>
                  </a:lnTo>
                  <a:lnTo>
                    <a:pt x="2138172" y="76200"/>
                  </a:lnTo>
                  <a:lnTo>
                    <a:pt x="2138172" y="1668780"/>
                  </a:lnTo>
                  <a:lnTo>
                    <a:pt x="76200" y="1668780"/>
                  </a:lnTo>
                  <a:lnTo>
                    <a:pt x="76200" y="76200"/>
                  </a:lnTo>
                  <a:lnTo>
                    <a:pt x="2138172" y="76200"/>
                  </a:lnTo>
                  <a:lnTo>
                    <a:pt x="2138172" y="0"/>
                  </a:lnTo>
                  <a:lnTo>
                    <a:pt x="0" y="0"/>
                  </a:lnTo>
                  <a:lnTo>
                    <a:pt x="0" y="1744980"/>
                  </a:lnTo>
                  <a:lnTo>
                    <a:pt x="2214372" y="1744980"/>
                  </a:lnTo>
                  <a:lnTo>
                    <a:pt x="2214372" y="1706880"/>
                  </a:lnTo>
                  <a:lnTo>
                    <a:pt x="2214372" y="1668780"/>
                  </a:lnTo>
                  <a:lnTo>
                    <a:pt x="2214372" y="76200"/>
                  </a:lnTo>
                  <a:lnTo>
                    <a:pt x="2214372" y="38100"/>
                  </a:lnTo>
                  <a:lnTo>
                    <a:pt x="2214372" y="0"/>
                  </a:lnTo>
                  <a:close/>
                </a:path>
              </a:pathLst>
            </a:custGeom>
            <a:solidFill>
              <a:srgbClr val="336699"/>
            </a:solidFill>
          </p:spPr>
          <p:txBody>
            <a:bodyPr wrap="square" lIns="0" tIns="0" rIns="0" bIns="0" rtlCol="0"/>
            <a:lstStyle/>
            <a:p>
              <a:endParaRPr/>
            </a:p>
          </p:txBody>
        </p:sp>
        <p:sp>
          <p:nvSpPr>
            <p:cNvPr id="11" name="object 11"/>
            <p:cNvSpPr/>
            <p:nvPr/>
          </p:nvSpPr>
          <p:spPr>
            <a:xfrm>
              <a:off x="3653028" y="4436376"/>
              <a:ext cx="2394585" cy="1944370"/>
            </a:xfrm>
            <a:custGeom>
              <a:avLst/>
              <a:gdLst/>
              <a:ahLst/>
              <a:cxnLst/>
              <a:rect l="l" t="t" r="r" b="b"/>
              <a:pathLst>
                <a:path w="2394585" h="1944370">
                  <a:moveTo>
                    <a:pt x="2371331" y="56375"/>
                  </a:moveTo>
                  <a:lnTo>
                    <a:pt x="2337816" y="56375"/>
                  </a:lnTo>
                  <a:lnTo>
                    <a:pt x="2337816" y="1886712"/>
                  </a:lnTo>
                  <a:lnTo>
                    <a:pt x="2371331" y="1886712"/>
                  </a:lnTo>
                  <a:lnTo>
                    <a:pt x="2371331" y="56375"/>
                  </a:lnTo>
                  <a:close/>
                </a:path>
                <a:path w="2394585" h="1944370">
                  <a:moveTo>
                    <a:pt x="2371331" y="22860"/>
                  </a:moveTo>
                  <a:lnTo>
                    <a:pt x="22847" y="22860"/>
                  </a:lnTo>
                  <a:lnTo>
                    <a:pt x="22847" y="55880"/>
                  </a:lnTo>
                  <a:lnTo>
                    <a:pt x="22847" y="1888490"/>
                  </a:lnTo>
                  <a:lnTo>
                    <a:pt x="22847" y="1921510"/>
                  </a:lnTo>
                  <a:lnTo>
                    <a:pt x="2371331" y="1921510"/>
                  </a:lnTo>
                  <a:lnTo>
                    <a:pt x="2371331" y="1888490"/>
                  </a:lnTo>
                  <a:lnTo>
                    <a:pt x="57899" y="1888490"/>
                  </a:lnTo>
                  <a:lnTo>
                    <a:pt x="57899" y="55880"/>
                  </a:lnTo>
                  <a:lnTo>
                    <a:pt x="2371331" y="55880"/>
                  </a:lnTo>
                  <a:lnTo>
                    <a:pt x="2371331" y="22860"/>
                  </a:lnTo>
                  <a:close/>
                </a:path>
                <a:path w="2394585" h="1944370">
                  <a:moveTo>
                    <a:pt x="2394204" y="10668"/>
                  </a:moveTo>
                  <a:lnTo>
                    <a:pt x="2383536" y="10668"/>
                  </a:lnTo>
                  <a:lnTo>
                    <a:pt x="2383536" y="1932432"/>
                  </a:lnTo>
                  <a:lnTo>
                    <a:pt x="2394204" y="1932432"/>
                  </a:lnTo>
                  <a:lnTo>
                    <a:pt x="2394204" y="10668"/>
                  </a:lnTo>
                  <a:close/>
                </a:path>
                <a:path w="2394585" h="1944370">
                  <a:moveTo>
                    <a:pt x="2394204" y="0"/>
                  </a:moveTo>
                  <a:lnTo>
                    <a:pt x="0" y="0"/>
                  </a:lnTo>
                  <a:lnTo>
                    <a:pt x="0" y="10160"/>
                  </a:lnTo>
                  <a:lnTo>
                    <a:pt x="0" y="1934210"/>
                  </a:lnTo>
                  <a:lnTo>
                    <a:pt x="0" y="1944370"/>
                  </a:lnTo>
                  <a:lnTo>
                    <a:pt x="2394204" y="1944370"/>
                  </a:lnTo>
                  <a:lnTo>
                    <a:pt x="2394204" y="1934210"/>
                  </a:lnTo>
                  <a:lnTo>
                    <a:pt x="12192" y="1934210"/>
                  </a:lnTo>
                  <a:lnTo>
                    <a:pt x="12192" y="10160"/>
                  </a:lnTo>
                  <a:lnTo>
                    <a:pt x="2394204" y="10160"/>
                  </a:lnTo>
                  <a:lnTo>
                    <a:pt x="2394204" y="0"/>
                  </a:lnTo>
                  <a:close/>
                </a:path>
              </a:pathLst>
            </a:custGeom>
            <a:solidFill>
              <a:srgbClr val="66CCFF"/>
            </a:solidFill>
          </p:spPr>
          <p:txBody>
            <a:bodyPr wrap="square" lIns="0" tIns="0" rIns="0" bIns="0" rtlCol="0"/>
            <a:lstStyle/>
            <a:p>
              <a:endParaRPr/>
            </a:p>
          </p:txBody>
        </p:sp>
      </p:grpSp>
      <p:sp>
        <p:nvSpPr>
          <p:cNvPr id="12" name="object 12"/>
          <p:cNvSpPr txBox="1">
            <a:spLocks noGrp="1"/>
          </p:cNvSpPr>
          <p:nvPr>
            <p:ph type="title"/>
          </p:nvPr>
        </p:nvSpPr>
        <p:spPr>
          <a:xfrm>
            <a:off x="2832482" y="2527717"/>
            <a:ext cx="4377690" cy="680720"/>
          </a:xfrm>
          <a:prstGeom prst="rect">
            <a:avLst/>
          </a:prstGeom>
        </p:spPr>
        <p:txBody>
          <a:bodyPr vert="horz" wrap="square" lIns="0" tIns="12065" rIns="0" bIns="0" rtlCol="0">
            <a:spAutoFit/>
          </a:bodyPr>
          <a:lstStyle/>
          <a:p>
            <a:pPr marL="12700">
              <a:lnSpc>
                <a:spcPct val="100000"/>
              </a:lnSpc>
              <a:spcBef>
                <a:spcPts val="95"/>
              </a:spcBef>
            </a:pPr>
            <a:r>
              <a:rPr sz="4300" dirty="0"/>
              <a:t>End</a:t>
            </a:r>
            <a:r>
              <a:rPr sz="4300" spc="-90" dirty="0"/>
              <a:t> </a:t>
            </a:r>
            <a:r>
              <a:rPr sz="4300" dirty="0"/>
              <a:t>of</a:t>
            </a:r>
            <a:r>
              <a:rPr sz="4300" spc="-100" dirty="0"/>
              <a:t> </a:t>
            </a:r>
            <a:r>
              <a:rPr sz="4300" dirty="0"/>
              <a:t>Chapter</a:t>
            </a:r>
            <a:r>
              <a:rPr sz="4300" spc="-120" dirty="0"/>
              <a:t> </a:t>
            </a:r>
            <a:r>
              <a:rPr sz="4300" spc="-50" dirty="0"/>
              <a:t>5</a:t>
            </a:r>
            <a:endParaRPr sz="43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113435" y="1235554"/>
            <a:ext cx="6096635" cy="817880"/>
          </a:xfrm>
          <a:prstGeom prst="rect">
            <a:avLst/>
          </a:prstGeom>
        </p:spPr>
        <p:txBody>
          <a:bodyPr vert="horz" wrap="square" lIns="0" tIns="12065" rIns="0" bIns="0" rtlCol="0">
            <a:spAutoFit/>
          </a:bodyPr>
          <a:lstStyle/>
          <a:p>
            <a:pPr marL="12700">
              <a:lnSpc>
                <a:spcPct val="100000"/>
              </a:lnSpc>
              <a:spcBef>
                <a:spcPts val="95"/>
              </a:spcBef>
            </a:pPr>
            <a:r>
              <a:rPr sz="5200" b="0" spc="-175" dirty="0">
                <a:solidFill>
                  <a:srgbClr val="1A416B"/>
                </a:solidFill>
                <a:latin typeface="Georgia"/>
                <a:cs typeface="Georgia"/>
              </a:rPr>
              <a:t>Long-</a:t>
            </a:r>
            <a:r>
              <a:rPr sz="5200" b="0" spc="-105" dirty="0">
                <a:solidFill>
                  <a:srgbClr val="1A416B"/>
                </a:solidFill>
                <a:latin typeface="Georgia"/>
                <a:cs typeface="Georgia"/>
              </a:rPr>
              <a:t>Term</a:t>
            </a:r>
            <a:r>
              <a:rPr sz="5200" b="0" spc="-165" dirty="0">
                <a:solidFill>
                  <a:srgbClr val="1A416B"/>
                </a:solidFill>
                <a:latin typeface="Georgia"/>
                <a:cs typeface="Georgia"/>
              </a:rPr>
              <a:t> </a:t>
            </a:r>
            <a:r>
              <a:rPr sz="5200" b="0" spc="-105" dirty="0">
                <a:solidFill>
                  <a:srgbClr val="1A416B"/>
                </a:solidFill>
                <a:latin typeface="Georgia"/>
                <a:cs typeface="Georgia"/>
              </a:rPr>
              <a:t>Scheduler</a:t>
            </a:r>
            <a:endParaRPr sz="5200">
              <a:latin typeface="Georgia"/>
              <a:cs typeface="Georgia"/>
            </a:endParaRPr>
          </a:p>
        </p:txBody>
      </p:sp>
      <p:sp>
        <p:nvSpPr>
          <p:cNvPr id="8" name="object 8"/>
          <p:cNvSpPr txBox="1"/>
          <p:nvPr/>
        </p:nvSpPr>
        <p:spPr>
          <a:xfrm>
            <a:off x="856015" y="2732060"/>
            <a:ext cx="3385820" cy="782955"/>
          </a:xfrm>
          <a:prstGeom prst="rect">
            <a:avLst/>
          </a:prstGeom>
        </p:spPr>
        <p:txBody>
          <a:bodyPr vert="horz" wrap="square" lIns="0" tIns="45085" rIns="0" bIns="0" rtlCol="0">
            <a:spAutoFit/>
          </a:bodyPr>
          <a:lstStyle/>
          <a:p>
            <a:pPr marL="294005" marR="5080" indent="-281940">
              <a:lnSpc>
                <a:spcPct val="88100"/>
              </a:lnSpc>
              <a:spcBef>
                <a:spcPts val="355"/>
              </a:spcBef>
              <a:buClr>
                <a:srgbClr val="990000"/>
              </a:buClr>
              <a:buSzPct val="75000"/>
              <a:buFont typeface="Times New Roman"/>
              <a:buChar char="■"/>
              <a:tabLst>
                <a:tab pos="294005" algn="l"/>
              </a:tabLst>
            </a:pPr>
            <a:r>
              <a:rPr sz="1800" spc="-45" dirty="0">
                <a:solidFill>
                  <a:srgbClr val="262626"/>
                </a:solidFill>
                <a:latin typeface="Arial MT"/>
                <a:cs typeface="Arial MT"/>
              </a:rPr>
              <a:t>Determines</a:t>
            </a:r>
            <a:r>
              <a:rPr sz="1800" spc="-80" dirty="0">
                <a:solidFill>
                  <a:srgbClr val="262626"/>
                </a:solidFill>
                <a:latin typeface="Arial MT"/>
                <a:cs typeface="Arial MT"/>
              </a:rPr>
              <a:t> </a:t>
            </a:r>
            <a:r>
              <a:rPr sz="1800" spc="-10" dirty="0">
                <a:solidFill>
                  <a:srgbClr val="262626"/>
                </a:solidFill>
                <a:latin typeface="Arial MT"/>
                <a:cs typeface="Arial MT"/>
              </a:rPr>
              <a:t>which</a:t>
            </a:r>
            <a:r>
              <a:rPr sz="1800" spc="-60" dirty="0">
                <a:solidFill>
                  <a:srgbClr val="262626"/>
                </a:solidFill>
                <a:latin typeface="Arial MT"/>
                <a:cs typeface="Arial MT"/>
              </a:rPr>
              <a:t> </a:t>
            </a:r>
            <a:r>
              <a:rPr sz="1800" spc="-65" dirty="0">
                <a:solidFill>
                  <a:srgbClr val="262626"/>
                </a:solidFill>
                <a:latin typeface="Arial MT"/>
                <a:cs typeface="Arial MT"/>
              </a:rPr>
              <a:t>programs</a:t>
            </a:r>
            <a:r>
              <a:rPr sz="1800" spc="-105" dirty="0">
                <a:solidFill>
                  <a:srgbClr val="262626"/>
                </a:solidFill>
                <a:latin typeface="Arial MT"/>
                <a:cs typeface="Arial MT"/>
              </a:rPr>
              <a:t> </a:t>
            </a:r>
            <a:r>
              <a:rPr sz="1800" spc="-25" dirty="0">
                <a:solidFill>
                  <a:srgbClr val="262626"/>
                </a:solidFill>
                <a:latin typeface="Arial MT"/>
                <a:cs typeface="Arial MT"/>
              </a:rPr>
              <a:t>are </a:t>
            </a:r>
            <a:r>
              <a:rPr sz="1800" spc="-65" dirty="0">
                <a:solidFill>
                  <a:srgbClr val="262626"/>
                </a:solidFill>
                <a:latin typeface="Arial MT"/>
                <a:cs typeface="Arial MT"/>
              </a:rPr>
              <a:t>admitted</a:t>
            </a:r>
            <a:r>
              <a:rPr sz="1800" spc="-50" dirty="0">
                <a:solidFill>
                  <a:srgbClr val="262626"/>
                </a:solidFill>
                <a:latin typeface="Arial MT"/>
                <a:cs typeface="Arial MT"/>
              </a:rPr>
              <a:t> </a:t>
            </a:r>
            <a:r>
              <a:rPr sz="1800" dirty="0">
                <a:solidFill>
                  <a:srgbClr val="262626"/>
                </a:solidFill>
                <a:latin typeface="Arial MT"/>
                <a:cs typeface="Arial MT"/>
              </a:rPr>
              <a:t>to</a:t>
            </a:r>
            <a:r>
              <a:rPr sz="1800" spc="-30" dirty="0">
                <a:solidFill>
                  <a:srgbClr val="262626"/>
                </a:solidFill>
                <a:latin typeface="Arial MT"/>
                <a:cs typeface="Arial MT"/>
              </a:rPr>
              <a:t> </a:t>
            </a:r>
            <a:r>
              <a:rPr sz="1800" spc="-45" dirty="0">
                <a:solidFill>
                  <a:srgbClr val="262626"/>
                </a:solidFill>
                <a:latin typeface="Arial MT"/>
                <a:cs typeface="Arial MT"/>
              </a:rPr>
              <a:t>the</a:t>
            </a:r>
            <a:r>
              <a:rPr sz="1800" spc="-65" dirty="0">
                <a:solidFill>
                  <a:srgbClr val="262626"/>
                </a:solidFill>
                <a:latin typeface="Arial MT"/>
                <a:cs typeface="Arial MT"/>
              </a:rPr>
              <a:t> </a:t>
            </a:r>
            <a:r>
              <a:rPr sz="1800" spc="-55" dirty="0">
                <a:solidFill>
                  <a:srgbClr val="262626"/>
                </a:solidFill>
                <a:latin typeface="Arial MT"/>
                <a:cs typeface="Arial MT"/>
              </a:rPr>
              <a:t>system</a:t>
            </a:r>
            <a:r>
              <a:rPr sz="1800" spc="-20" dirty="0">
                <a:solidFill>
                  <a:srgbClr val="262626"/>
                </a:solidFill>
                <a:latin typeface="Arial MT"/>
                <a:cs typeface="Arial MT"/>
              </a:rPr>
              <a:t> </a:t>
            </a:r>
            <a:r>
              <a:rPr sz="1800" spc="-25" dirty="0">
                <a:solidFill>
                  <a:srgbClr val="262626"/>
                </a:solidFill>
                <a:latin typeface="Arial MT"/>
                <a:cs typeface="Arial MT"/>
              </a:rPr>
              <a:t>for </a:t>
            </a:r>
            <a:r>
              <a:rPr sz="1800" spc="-10" dirty="0">
                <a:solidFill>
                  <a:srgbClr val="262626"/>
                </a:solidFill>
                <a:latin typeface="Arial MT"/>
                <a:cs typeface="Arial MT"/>
              </a:rPr>
              <a:t>processing</a:t>
            </a:r>
            <a:endParaRPr sz="1800">
              <a:latin typeface="Arial MT"/>
              <a:cs typeface="Arial MT"/>
            </a:endParaRPr>
          </a:p>
        </p:txBody>
      </p:sp>
      <p:sp>
        <p:nvSpPr>
          <p:cNvPr id="9" name="object 9"/>
          <p:cNvSpPr txBox="1"/>
          <p:nvPr/>
        </p:nvSpPr>
        <p:spPr>
          <a:xfrm>
            <a:off x="856015" y="3684527"/>
            <a:ext cx="3503295" cy="2623820"/>
          </a:xfrm>
          <a:prstGeom prst="rect">
            <a:avLst/>
          </a:prstGeom>
        </p:spPr>
        <p:txBody>
          <a:bodyPr vert="horz" wrap="square" lIns="0" tIns="46990" rIns="0" bIns="0" rtlCol="0">
            <a:spAutoFit/>
          </a:bodyPr>
          <a:lstStyle/>
          <a:p>
            <a:pPr marL="294005" marR="1040765" indent="-281940">
              <a:lnSpc>
                <a:spcPts val="1910"/>
              </a:lnSpc>
              <a:spcBef>
                <a:spcPts val="370"/>
              </a:spcBef>
              <a:buClr>
                <a:srgbClr val="990000"/>
              </a:buClr>
              <a:buSzPct val="75000"/>
              <a:buFont typeface="Times New Roman"/>
              <a:buChar char="■"/>
              <a:tabLst>
                <a:tab pos="294005" algn="l"/>
              </a:tabLst>
            </a:pPr>
            <a:r>
              <a:rPr sz="1800" spc="-25" dirty="0">
                <a:solidFill>
                  <a:srgbClr val="262626"/>
                </a:solidFill>
                <a:latin typeface="Arial MT"/>
                <a:cs typeface="Arial MT"/>
              </a:rPr>
              <a:t>Controls </a:t>
            </a:r>
            <a:r>
              <a:rPr sz="1800" spc="-40" dirty="0">
                <a:solidFill>
                  <a:srgbClr val="262626"/>
                </a:solidFill>
                <a:latin typeface="Arial MT"/>
                <a:cs typeface="Arial MT"/>
              </a:rPr>
              <a:t>the</a:t>
            </a:r>
            <a:r>
              <a:rPr sz="1800" spc="-85" dirty="0">
                <a:solidFill>
                  <a:srgbClr val="262626"/>
                </a:solidFill>
                <a:latin typeface="Arial MT"/>
                <a:cs typeface="Arial MT"/>
              </a:rPr>
              <a:t> </a:t>
            </a:r>
            <a:r>
              <a:rPr sz="1800" spc="-60" dirty="0">
                <a:solidFill>
                  <a:srgbClr val="262626"/>
                </a:solidFill>
                <a:latin typeface="Arial MT"/>
                <a:cs typeface="Arial MT"/>
              </a:rPr>
              <a:t>degree </a:t>
            </a:r>
            <a:r>
              <a:rPr sz="1800" spc="-25" dirty="0">
                <a:solidFill>
                  <a:srgbClr val="262626"/>
                </a:solidFill>
                <a:latin typeface="Arial MT"/>
                <a:cs typeface="Arial MT"/>
              </a:rPr>
              <a:t>of </a:t>
            </a:r>
            <a:r>
              <a:rPr sz="1800" spc="-10" dirty="0">
                <a:solidFill>
                  <a:srgbClr val="262626"/>
                </a:solidFill>
                <a:latin typeface="Arial MT"/>
                <a:cs typeface="Arial MT"/>
              </a:rPr>
              <a:t>multiprogramming</a:t>
            </a:r>
            <a:endParaRPr sz="1800">
              <a:latin typeface="Arial MT"/>
              <a:cs typeface="Arial MT"/>
            </a:endParaRPr>
          </a:p>
          <a:p>
            <a:pPr marL="873760" marR="5080" lvl="1" indent="-283845">
              <a:lnSpc>
                <a:spcPct val="87900"/>
              </a:lnSpc>
              <a:spcBef>
                <a:spcPts val="575"/>
              </a:spcBef>
              <a:buClr>
                <a:srgbClr val="990000"/>
              </a:buClr>
              <a:buSzPct val="75000"/>
              <a:buFont typeface="Times New Roman"/>
              <a:buChar char="■"/>
              <a:tabLst>
                <a:tab pos="873760" algn="l"/>
              </a:tabLst>
            </a:pPr>
            <a:r>
              <a:rPr sz="1800" dirty="0">
                <a:solidFill>
                  <a:srgbClr val="262626"/>
                </a:solidFill>
                <a:latin typeface="Arial MT"/>
                <a:cs typeface="Arial MT"/>
              </a:rPr>
              <a:t>The</a:t>
            </a:r>
            <a:r>
              <a:rPr sz="1800" spc="-90" dirty="0">
                <a:solidFill>
                  <a:srgbClr val="262626"/>
                </a:solidFill>
                <a:latin typeface="Arial MT"/>
                <a:cs typeface="Arial MT"/>
              </a:rPr>
              <a:t> </a:t>
            </a:r>
            <a:r>
              <a:rPr sz="1800" spc="-45" dirty="0">
                <a:solidFill>
                  <a:srgbClr val="262626"/>
                </a:solidFill>
                <a:latin typeface="Arial MT"/>
                <a:cs typeface="Arial MT"/>
              </a:rPr>
              <a:t>more</a:t>
            </a:r>
            <a:r>
              <a:rPr sz="1800" spc="-50" dirty="0">
                <a:solidFill>
                  <a:srgbClr val="262626"/>
                </a:solidFill>
                <a:latin typeface="Arial MT"/>
                <a:cs typeface="Arial MT"/>
              </a:rPr>
              <a:t> </a:t>
            </a:r>
            <a:r>
              <a:rPr sz="1800" spc="-60" dirty="0">
                <a:solidFill>
                  <a:srgbClr val="262626"/>
                </a:solidFill>
                <a:latin typeface="Arial MT"/>
                <a:cs typeface="Arial MT"/>
              </a:rPr>
              <a:t>processes</a:t>
            </a:r>
            <a:r>
              <a:rPr sz="1800" spc="-65" dirty="0">
                <a:solidFill>
                  <a:srgbClr val="262626"/>
                </a:solidFill>
                <a:latin typeface="Arial MT"/>
                <a:cs typeface="Arial MT"/>
              </a:rPr>
              <a:t> </a:t>
            </a:r>
            <a:r>
              <a:rPr sz="1800" spc="-20" dirty="0">
                <a:solidFill>
                  <a:srgbClr val="262626"/>
                </a:solidFill>
                <a:latin typeface="Arial MT"/>
                <a:cs typeface="Arial MT"/>
              </a:rPr>
              <a:t>that </a:t>
            </a:r>
            <a:r>
              <a:rPr sz="1800" spc="-35" dirty="0">
                <a:solidFill>
                  <a:srgbClr val="262626"/>
                </a:solidFill>
                <a:latin typeface="Arial MT"/>
                <a:cs typeface="Arial MT"/>
              </a:rPr>
              <a:t>are</a:t>
            </a:r>
            <a:r>
              <a:rPr sz="1800" spc="-75" dirty="0">
                <a:solidFill>
                  <a:srgbClr val="262626"/>
                </a:solidFill>
                <a:latin typeface="Arial MT"/>
                <a:cs typeface="Arial MT"/>
              </a:rPr>
              <a:t> </a:t>
            </a:r>
            <a:r>
              <a:rPr sz="1800" spc="-45" dirty="0">
                <a:solidFill>
                  <a:srgbClr val="262626"/>
                </a:solidFill>
                <a:latin typeface="Arial MT"/>
                <a:cs typeface="Arial MT"/>
              </a:rPr>
              <a:t>created, the</a:t>
            </a:r>
            <a:r>
              <a:rPr sz="1800" spc="-80" dirty="0">
                <a:solidFill>
                  <a:srgbClr val="262626"/>
                </a:solidFill>
                <a:latin typeface="Arial MT"/>
                <a:cs typeface="Arial MT"/>
              </a:rPr>
              <a:t> </a:t>
            </a:r>
            <a:r>
              <a:rPr sz="1800" spc="-60" dirty="0">
                <a:solidFill>
                  <a:srgbClr val="262626"/>
                </a:solidFill>
                <a:latin typeface="Arial MT"/>
                <a:cs typeface="Arial MT"/>
              </a:rPr>
              <a:t>smaller</a:t>
            </a:r>
            <a:r>
              <a:rPr sz="1800" spc="-65" dirty="0">
                <a:solidFill>
                  <a:srgbClr val="262626"/>
                </a:solidFill>
                <a:latin typeface="Arial MT"/>
                <a:cs typeface="Arial MT"/>
              </a:rPr>
              <a:t> </a:t>
            </a:r>
            <a:r>
              <a:rPr sz="1800" spc="-25" dirty="0">
                <a:solidFill>
                  <a:srgbClr val="262626"/>
                </a:solidFill>
                <a:latin typeface="Arial MT"/>
                <a:cs typeface="Arial MT"/>
              </a:rPr>
              <a:t>the </a:t>
            </a:r>
            <a:r>
              <a:rPr sz="1800" spc="-65" dirty="0">
                <a:solidFill>
                  <a:srgbClr val="262626"/>
                </a:solidFill>
                <a:latin typeface="Arial MT"/>
                <a:cs typeface="Arial MT"/>
              </a:rPr>
              <a:t>percentage</a:t>
            </a:r>
            <a:r>
              <a:rPr sz="1800" spc="-90" dirty="0">
                <a:solidFill>
                  <a:srgbClr val="262626"/>
                </a:solidFill>
                <a:latin typeface="Arial MT"/>
                <a:cs typeface="Arial MT"/>
              </a:rPr>
              <a:t> </a:t>
            </a:r>
            <a:r>
              <a:rPr sz="1800" dirty="0">
                <a:solidFill>
                  <a:srgbClr val="262626"/>
                </a:solidFill>
                <a:latin typeface="Arial MT"/>
                <a:cs typeface="Arial MT"/>
              </a:rPr>
              <a:t>of</a:t>
            </a:r>
            <a:r>
              <a:rPr sz="1800" spc="-40" dirty="0">
                <a:solidFill>
                  <a:srgbClr val="262626"/>
                </a:solidFill>
                <a:latin typeface="Arial MT"/>
                <a:cs typeface="Arial MT"/>
              </a:rPr>
              <a:t> </a:t>
            </a:r>
            <a:r>
              <a:rPr sz="1800" spc="-60" dirty="0">
                <a:solidFill>
                  <a:srgbClr val="262626"/>
                </a:solidFill>
                <a:latin typeface="Arial MT"/>
                <a:cs typeface="Arial MT"/>
              </a:rPr>
              <a:t>time</a:t>
            </a:r>
            <a:r>
              <a:rPr sz="1800" spc="-65" dirty="0">
                <a:solidFill>
                  <a:srgbClr val="262626"/>
                </a:solidFill>
                <a:latin typeface="Arial MT"/>
                <a:cs typeface="Arial MT"/>
              </a:rPr>
              <a:t> </a:t>
            </a:r>
            <a:r>
              <a:rPr sz="1800" spc="-20" dirty="0">
                <a:solidFill>
                  <a:srgbClr val="262626"/>
                </a:solidFill>
                <a:latin typeface="Arial MT"/>
                <a:cs typeface="Arial MT"/>
              </a:rPr>
              <a:t>that </a:t>
            </a:r>
            <a:r>
              <a:rPr sz="1800" spc="-10" dirty="0">
                <a:solidFill>
                  <a:srgbClr val="262626"/>
                </a:solidFill>
                <a:latin typeface="Arial MT"/>
                <a:cs typeface="Arial MT"/>
              </a:rPr>
              <a:t>each</a:t>
            </a:r>
            <a:r>
              <a:rPr sz="1800" spc="-90" dirty="0">
                <a:solidFill>
                  <a:srgbClr val="262626"/>
                </a:solidFill>
                <a:latin typeface="Arial MT"/>
                <a:cs typeface="Arial MT"/>
              </a:rPr>
              <a:t> </a:t>
            </a:r>
            <a:r>
              <a:rPr sz="1800" spc="-65" dirty="0">
                <a:solidFill>
                  <a:srgbClr val="262626"/>
                </a:solidFill>
                <a:latin typeface="Arial MT"/>
                <a:cs typeface="Arial MT"/>
              </a:rPr>
              <a:t>process</a:t>
            </a:r>
            <a:r>
              <a:rPr sz="1800" spc="-60" dirty="0">
                <a:solidFill>
                  <a:srgbClr val="262626"/>
                </a:solidFill>
                <a:latin typeface="Arial MT"/>
                <a:cs typeface="Arial MT"/>
              </a:rPr>
              <a:t> </a:t>
            </a:r>
            <a:r>
              <a:rPr sz="1800" dirty="0">
                <a:solidFill>
                  <a:srgbClr val="262626"/>
                </a:solidFill>
                <a:latin typeface="Arial MT"/>
                <a:cs typeface="Arial MT"/>
              </a:rPr>
              <a:t>can</a:t>
            </a:r>
            <a:r>
              <a:rPr sz="1800" spc="-70" dirty="0">
                <a:solidFill>
                  <a:srgbClr val="262626"/>
                </a:solidFill>
                <a:latin typeface="Arial MT"/>
                <a:cs typeface="Arial MT"/>
              </a:rPr>
              <a:t> </a:t>
            </a:r>
            <a:r>
              <a:rPr sz="1800" spc="-25" dirty="0">
                <a:solidFill>
                  <a:srgbClr val="262626"/>
                </a:solidFill>
                <a:latin typeface="Arial MT"/>
                <a:cs typeface="Arial MT"/>
              </a:rPr>
              <a:t>be </a:t>
            </a:r>
            <a:r>
              <a:rPr sz="1800" spc="-10" dirty="0">
                <a:solidFill>
                  <a:srgbClr val="262626"/>
                </a:solidFill>
                <a:latin typeface="Arial MT"/>
                <a:cs typeface="Arial MT"/>
              </a:rPr>
              <a:t>executed</a:t>
            </a:r>
            <a:endParaRPr sz="1800">
              <a:latin typeface="Arial MT"/>
              <a:cs typeface="Arial MT"/>
            </a:endParaRPr>
          </a:p>
          <a:p>
            <a:pPr marL="873760" marR="178435" lvl="1" indent="-283845">
              <a:lnSpc>
                <a:spcPts val="1900"/>
              </a:lnSpc>
              <a:spcBef>
                <a:spcPts val="630"/>
              </a:spcBef>
              <a:buClr>
                <a:srgbClr val="990000"/>
              </a:buClr>
              <a:buSzPct val="75000"/>
              <a:buFont typeface="Times New Roman"/>
              <a:buChar char="■"/>
              <a:tabLst>
                <a:tab pos="873760" algn="l"/>
              </a:tabLst>
            </a:pPr>
            <a:r>
              <a:rPr sz="1800" dirty="0">
                <a:solidFill>
                  <a:srgbClr val="262626"/>
                </a:solidFill>
                <a:latin typeface="Arial MT"/>
                <a:cs typeface="Arial MT"/>
              </a:rPr>
              <a:t>May</a:t>
            </a:r>
            <a:r>
              <a:rPr sz="1800" spc="5" dirty="0">
                <a:solidFill>
                  <a:srgbClr val="262626"/>
                </a:solidFill>
                <a:latin typeface="Arial MT"/>
                <a:cs typeface="Arial MT"/>
              </a:rPr>
              <a:t> </a:t>
            </a:r>
            <a:r>
              <a:rPr sz="1800" spc="-45" dirty="0">
                <a:solidFill>
                  <a:srgbClr val="262626"/>
                </a:solidFill>
                <a:latin typeface="Arial MT"/>
                <a:cs typeface="Arial MT"/>
              </a:rPr>
              <a:t>limit </a:t>
            </a:r>
            <a:r>
              <a:rPr sz="1800" dirty="0">
                <a:solidFill>
                  <a:srgbClr val="262626"/>
                </a:solidFill>
                <a:latin typeface="Arial MT"/>
                <a:cs typeface="Arial MT"/>
              </a:rPr>
              <a:t>to</a:t>
            </a:r>
            <a:r>
              <a:rPr sz="1800" spc="-55" dirty="0">
                <a:solidFill>
                  <a:srgbClr val="262626"/>
                </a:solidFill>
                <a:latin typeface="Arial MT"/>
                <a:cs typeface="Arial MT"/>
              </a:rPr>
              <a:t> </a:t>
            </a:r>
            <a:r>
              <a:rPr sz="1800" spc="-10" dirty="0">
                <a:solidFill>
                  <a:srgbClr val="262626"/>
                </a:solidFill>
                <a:latin typeface="Arial MT"/>
                <a:cs typeface="Arial MT"/>
              </a:rPr>
              <a:t>provide </a:t>
            </a:r>
            <a:r>
              <a:rPr sz="1800" spc="-50" dirty="0">
                <a:solidFill>
                  <a:srgbClr val="262626"/>
                </a:solidFill>
                <a:latin typeface="Arial MT"/>
                <a:cs typeface="Arial MT"/>
              </a:rPr>
              <a:t>satisfactory</a:t>
            </a:r>
            <a:r>
              <a:rPr sz="1800" spc="-45" dirty="0">
                <a:solidFill>
                  <a:srgbClr val="262626"/>
                </a:solidFill>
                <a:latin typeface="Arial MT"/>
                <a:cs typeface="Arial MT"/>
              </a:rPr>
              <a:t> </a:t>
            </a:r>
            <a:r>
              <a:rPr sz="1800" spc="-30" dirty="0">
                <a:solidFill>
                  <a:srgbClr val="262626"/>
                </a:solidFill>
                <a:latin typeface="Arial MT"/>
                <a:cs typeface="Arial MT"/>
              </a:rPr>
              <a:t>service</a:t>
            </a:r>
            <a:r>
              <a:rPr sz="1800" spc="-40" dirty="0">
                <a:solidFill>
                  <a:srgbClr val="262626"/>
                </a:solidFill>
                <a:latin typeface="Arial MT"/>
                <a:cs typeface="Arial MT"/>
              </a:rPr>
              <a:t> </a:t>
            </a:r>
            <a:r>
              <a:rPr sz="1800" spc="-10" dirty="0">
                <a:solidFill>
                  <a:srgbClr val="262626"/>
                </a:solidFill>
                <a:latin typeface="Arial MT"/>
                <a:cs typeface="Arial MT"/>
              </a:rPr>
              <a:t>to</a:t>
            </a:r>
            <a:r>
              <a:rPr sz="1800" spc="-105" dirty="0">
                <a:solidFill>
                  <a:srgbClr val="262626"/>
                </a:solidFill>
                <a:latin typeface="Arial MT"/>
                <a:cs typeface="Arial MT"/>
              </a:rPr>
              <a:t> </a:t>
            </a:r>
            <a:r>
              <a:rPr sz="1800" spc="-35" dirty="0">
                <a:solidFill>
                  <a:srgbClr val="262626"/>
                </a:solidFill>
                <a:latin typeface="Arial MT"/>
                <a:cs typeface="Arial MT"/>
              </a:rPr>
              <a:t>the </a:t>
            </a:r>
            <a:r>
              <a:rPr sz="1800" spc="-65" dirty="0">
                <a:solidFill>
                  <a:srgbClr val="262626"/>
                </a:solidFill>
                <a:latin typeface="Arial MT"/>
                <a:cs typeface="Arial MT"/>
              </a:rPr>
              <a:t>current</a:t>
            </a:r>
            <a:r>
              <a:rPr sz="1800" spc="-50" dirty="0">
                <a:solidFill>
                  <a:srgbClr val="262626"/>
                </a:solidFill>
                <a:latin typeface="Arial MT"/>
                <a:cs typeface="Arial MT"/>
              </a:rPr>
              <a:t> </a:t>
            </a:r>
            <a:r>
              <a:rPr sz="1800" spc="-60" dirty="0">
                <a:solidFill>
                  <a:srgbClr val="262626"/>
                </a:solidFill>
                <a:latin typeface="Arial MT"/>
                <a:cs typeface="Arial MT"/>
              </a:rPr>
              <a:t>set</a:t>
            </a:r>
            <a:r>
              <a:rPr sz="1800" spc="-70" dirty="0">
                <a:solidFill>
                  <a:srgbClr val="262626"/>
                </a:solidFill>
                <a:latin typeface="Arial MT"/>
                <a:cs typeface="Arial MT"/>
              </a:rPr>
              <a:t> </a:t>
            </a:r>
            <a:r>
              <a:rPr sz="1800" dirty="0">
                <a:solidFill>
                  <a:srgbClr val="262626"/>
                </a:solidFill>
                <a:latin typeface="Arial MT"/>
                <a:cs typeface="Arial MT"/>
              </a:rPr>
              <a:t>of</a:t>
            </a:r>
            <a:r>
              <a:rPr sz="1800" spc="-15" dirty="0">
                <a:solidFill>
                  <a:srgbClr val="262626"/>
                </a:solidFill>
                <a:latin typeface="Arial MT"/>
                <a:cs typeface="Arial MT"/>
              </a:rPr>
              <a:t> </a:t>
            </a:r>
            <a:r>
              <a:rPr sz="1800" spc="-10" dirty="0">
                <a:solidFill>
                  <a:srgbClr val="262626"/>
                </a:solidFill>
                <a:latin typeface="Arial MT"/>
                <a:cs typeface="Arial MT"/>
              </a:rPr>
              <a:t>processes</a:t>
            </a:r>
            <a:endParaRPr sz="1800">
              <a:latin typeface="Arial MT"/>
              <a:cs typeface="Arial MT"/>
            </a:endParaRPr>
          </a:p>
        </p:txBody>
      </p:sp>
      <p:grpSp>
        <p:nvGrpSpPr>
          <p:cNvPr id="10" name="object 10"/>
          <p:cNvGrpSpPr/>
          <p:nvPr/>
        </p:nvGrpSpPr>
        <p:grpSpPr>
          <a:xfrm>
            <a:off x="5399531" y="2510027"/>
            <a:ext cx="3153410" cy="3173095"/>
            <a:chOff x="5399531" y="2510027"/>
            <a:chExt cx="3153410" cy="3173095"/>
          </a:xfrm>
        </p:grpSpPr>
        <p:sp>
          <p:nvSpPr>
            <p:cNvPr id="11" name="object 11"/>
            <p:cNvSpPr/>
            <p:nvPr/>
          </p:nvSpPr>
          <p:spPr>
            <a:xfrm>
              <a:off x="5399519" y="3602735"/>
              <a:ext cx="3153410" cy="2080895"/>
            </a:xfrm>
            <a:custGeom>
              <a:avLst/>
              <a:gdLst/>
              <a:ahLst/>
              <a:cxnLst/>
              <a:rect l="l" t="t" r="r" b="b"/>
              <a:pathLst>
                <a:path w="3153409" h="2080895">
                  <a:moveTo>
                    <a:pt x="2107692" y="333756"/>
                  </a:moveTo>
                  <a:lnTo>
                    <a:pt x="2103120" y="330708"/>
                  </a:lnTo>
                  <a:lnTo>
                    <a:pt x="1062228" y="330708"/>
                  </a:lnTo>
                  <a:lnTo>
                    <a:pt x="1062228" y="0"/>
                  </a:lnTo>
                  <a:lnTo>
                    <a:pt x="1045464" y="0"/>
                  </a:lnTo>
                  <a:lnTo>
                    <a:pt x="1045464" y="330708"/>
                  </a:lnTo>
                  <a:lnTo>
                    <a:pt x="4572" y="330708"/>
                  </a:lnTo>
                  <a:lnTo>
                    <a:pt x="0" y="333756"/>
                  </a:lnTo>
                  <a:lnTo>
                    <a:pt x="0" y="496824"/>
                  </a:lnTo>
                  <a:lnTo>
                    <a:pt x="16764" y="496824"/>
                  </a:lnTo>
                  <a:lnTo>
                    <a:pt x="16764" y="345948"/>
                  </a:lnTo>
                  <a:lnTo>
                    <a:pt x="2090928" y="345948"/>
                  </a:lnTo>
                  <a:lnTo>
                    <a:pt x="2090928" y="496824"/>
                  </a:lnTo>
                  <a:lnTo>
                    <a:pt x="2107692" y="496824"/>
                  </a:lnTo>
                  <a:lnTo>
                    <a:pt x="2107692" y="333756"/>
                  </a:lnTo>
                  <a:close/>
                </a:path>
                <a:path w="3153409" h="2080895">
                  <a:moveTo>
                    <a:pt x="3153156" y="1917204"/>
                  </a:moveTo>
                  <a:lnTo>
                    <a:pt x="3148584" y="1914156"/>
                  </a:lnTo>
                  <a:lnTo>
                    <a:pt x="2107692" y="1914156"/>
                  </a:lnTo>
                  <a:lnTo>
                    <a:pt x="2107692" y="1583448"/>
                  </a:lnTo>
                  <a:lnTo>
                    <a:pt x="2090928" y="1583448"/>
                  </a:lnTo>
                  <a:lnTo>
                    <a:pt x="2090928" y="1914156"/>
                  </a:lnTo>
                  <a:lnTo>
                    <a:pt x="1050036" y="1914156"/>
                  </a:lnTo>
                  <a:lnTo>
                    <a:pt x="1045464" y="1917204"/>
                  </a:lnTo>
                  <a:lnTo>
                    <a:pt x="1045464" y="2080272"/>
                  </a:lnTo>
                  <a:lnTo>
                    <a:pt x="1062228" y="2080272"/>
                  </a:lnTo>
                  <a:lnTo>
                    <a:pt x="1062228" y="1929396"/>
                  </a:lnTo>
                  <a:lnTo>
                    <a:pt x="3136392" y="1929396"/>
                  </a:lnTo>
                  <a:lnTo>
                    <a:pt x="3136392" y="2080272"/>
                  </a:lnTo>
                  <a:lnTo>
                    <a:pt x="3153156" y="2080272"/>
                  </a:lnTo>
                  <a:lnTo>
                    <a:pt x="3153156" y="1917204"/>
                  </a:lnTo>
                  <a:close/>
                </a:path>
              </a:pathLst>
            </a:custGeom>
            <a:solidFill>
              <a:srgbClr val="0C335D"/>
            </a:solidFill>
          </p:spPr>
          <p:txBody>
            <a:bodyPr wrap="square" lIns="0" tIns="0" rIns="0" bIns="0" rtlCol="0"/>
            <a:lstStyle/>
            <a:p>
              <a:endParaRPr/>
            </a:p>
          </p:txBody>
        </p:sp>
        <p:pic>
          <p:nvPicPr>
            <p:cNvPr id="12" name="object 12"/>
            <p:cNvPicPr/>
            <p:nvPr/>
          </p:nvPicPr>
          <p:blipFill>
            <a:blip r:embed="rId2" cstate="print"/>
            <a:stretch>
              <a:fillRect/>
            </a:stretch>
          </p:blipFill>
          <p:spPr>
            <a:xfrm>
              <a:off x="5590031" y="2510027"/>
              <a:ext cx="1912619" cy="1277111"/>
            </a:xfrm>
            <a:prstGeom prst="rect">
              <a:avLst/>
            </a:prstGeom>
          </p:spPr>
        </p:pic>
        <p:sp>
          <p:nvSpPr>
            <p:cNvPr id="13" name="object 13"/>
            <p:cNvSpPr/>
            <p:nvPr/>
          </p:nvSpPr>
          <p:spPr>
            <a:xfrm>
              <a:off x="5780519" y="2688348"/>
              <a:ext cx="1727200" cy="1102360"/>
            </a:xfrm>
            <a:custGeom>
              <a:avLst/>
              <a:gdLst/>
              <a:ahLst/>
              <a:cxnLst/>
              <a:rect l="l" t="t" r="r" b="b"/>
              <a:pathLst>
                <a:path w="1727200" h="1102360">
                  <a:moveTo>
                    <a:pt x="1726704" y="115824"/>
                  </a:moveTo>
                  <a:lnTo>
                    <a:pt x="1725180" y="105156"/>
                  </a:lnTo>
                  <a:lnTo>
                    <a:pt x="1720608" y="82296"/>
                  </a:lnTo>
                  <a:lnTo>
                    <a:pt x="1709940" y="62484"/>
                  </a:lnTo>
                  <a:lnTo>
                    <a:pt x="1709940" y="106680"/>
                  </a:lnTo>
                  <a:lnTo>
                    <a:pt x="1709940" y="996696"/>
                  </a:lnTo>
                  <a:lnTo>
                    <a:pt x="1708416" y="1005840"/>
                  </a:lnTo>
                  <a:lnTo>
                    <a:pt x="1693176" y="1042416"/>
                  </a:lnTo>
                  <a:lnTo>
                    <a:pt x="1665744" y="1069848"/>
                  </a:lnTo>
                  <a:lnTo>
                    <a:pt x="1656600" y="1074420"/>
                  </a:lnTo>
                  <a:lnTo>
                    <a:pt x="1648980" y="1078992"/>
                  </a:lnTo>
                  <a:lnTo>
                    <a:pt x="1639836" y="1082040"/>
                  </a:lnTo>
                  <a:lnTo>
                    <a:pt x="1629168" y="1085088"/>
                  </a:lnTo>
                  <a:lnTo>
                    <a:pt x="1620024" y="1086612"/>
                  </a:lnTo>
                  <a:lnTo>
                    <a:pt x="105156" y="1086612"/>
                  </a:lnTo>
                  <a:lnTo>
                    <a:pt x="67056" y="1074420"/>
                  </a:lnTo>
                  <a:lnTo>
                    <a:pt x="32004" y="1042416"/>
                  </a:lnTo>
                  <a:lnTo>
                    <a:pt x="15240" y="995172"/>
                  </a:lnTo>
                  <a:lnTo>
                    <a:pt x="15240" y="106680"/>
                  </a:lnTo>
                  <a:lnTo>
                    <a:pt x="16764" y="96012"/>
                  </a:lnTo>
                  <a:lnTo>
                    <a:pt x="22860" y="77724"/>
                  </a:lnTo>
                  <a:lnTo>
                    <a:pt x="27432" y="68580"/>
                  </a:lnTo>
                  <a:lnTo>
                    <a:pt x="33528" y="59436"/>
                  </a:lnTo>
                  <a:lnTo>
                    <a:pt x="38100" y="51816"/>
                  </a:lnTo>
                  <a:lnTo>
                    <a:pt x="45720" y="45720"/>
                  </a:lnTo>
                  <a:lnTo>
                    <a:pt x="51816" y="38100"/>
                  </a:lnTo>
                  <a:lnTo>
                    <a:pt x="59436" y="33528"/>
                  </a:lnTo>
                  <a:lnTo>
                    <a:pt x="68592" y="27432"/>
                  </a:lnTo>
                  <a:lnTo>
                    <a:pt x="77724" y="24384"/>
                  </a:lnTo>
                  <a:lnTo>
                    <a:pt x="86880" y="19812"/>
                  </a:lnTo>
                  <a:lnTo>
                    <a:pt x="96012" y="18288"/>
                  </a:lnTo>
                  <a:lnTo>
                    <a:pt x="106692" y="16764"/>
                  </a:lnTo>
                  <a:lnTo>
                    <a:pt x="1620024" y="16764"/>
                  </a:lnTo>
                  <a:lnTo>
                    <a:pt x="1630692" y="18288"/>
                  </a:lnTo>
                  <a:lnTo>
                    <a:pt x="1665744" y="33528"/>
                  </a:lnTo>
                  <a:lnTo>
                    <a:pt x="1697748" y="68580"/>
                  </a:lnTo>
                  <a:lnTo>
                    <a:pt x="1709940" y="106680"/>
                  </a:lnTo>
                  <a:lnTo>
                    <a:pt x="1709940" y="62484"/>
                  </a:lnTo>
                  <a:lnTo>
                    <a:pt x="1699272" y="42672"/>
                  </a:lnTo>
                  <a:lnTo>
                    <a:pt x="1670316" y="16764"/>
                  </a:lnTo>
                  <a:lnTo>
                    <a:pt x="1655064" y="9144"/>
                  </a:lnTo>
                  <a:lnTo>
                    <a:pt x="1644396" y="4572"/>
                  </a:lnTo>
                  <a:lnTo>
                    <a:pt x="1632204" y="3048"/>
                  </a:lnTo>
                  <a:lnTo>
                    <a:pt x="1621536" y="0"/>
                  </a:lnTo>
                  <a:lnTo>
                    <a:pt x="115824" y="0"/>
                  </a:lnTo>
                  <a:lnTo>
                    <a:pt x="80784" y="6096"/>
                  </a:lnTo>
                  <a:lnTo>
                    <a:pt x="41148" y="27432"/>
                  </a:lnTo>
                  <a:lnTo>
                    <a:pt x="13716" y="60960"/>
                  </a:lnTo>
                  <a:lnTo>
                    <a:pt x="0" y="105156"/>
                  </a:lnTo>
                  <a:lnTo>
                    <a:pt x="0" y="998220"/>
                  </a:lnTo>
                  <a:lnTo>
                    <a:pt x="13716" y="1042416"/>
                  </a:lnTo>
                  <a:lnTo>
                    <a:pt x="42684" y="1075944"/>
                  </a:lnTo>
                  <a:lnTo>
                    <a:pt x="92964" y="1100328"/>
                  </a:lnTo>
                  <a:lnTo>
                    <a:pt x="105156" y="1101852"/>
                  </a:lnTo>
                  <a:lnTo>
                    <a:pt x="1621536" y="1101852"/>
                  </a:lnTo>
                  <a:lnTo>
                    <a:pt x="1633728" y="1100328"/>
                  </a:lnTo>
                  <a:lnTo>
                    <a:pt x="1644396" y="1097280"/>
                  </a:lnTo>
                  <a:lnTo>
                    <a:pt x="1665732" y="1088136"/>
                  </a:lnTo>
                  <a:lnTo>
                    <a:pt x="1668780" y="1086612"/>
                  </a:lnTo>
                  <a:lnTo>
                    <a:pt x="1684032" y="1075944"/>
                  </a:lnTo>
                  <a:lnTo>
                    <a:pt x="1691652" y="1068324"/>
                  </a:lnTo>
                  <a:lnTo>
                    <a:pt x="1706892" y="1050036"/>
                  </a:lnTo>
                  <a:lnTo>
                    <a:pt x="1711464" y="1040892"/>
                  </a:lnTo>
                  <a:lnTo>
                    <a:pt x="1717560" y="1030224"/>
                  </a:lnTo>
                  <a:lnTo>
                    <a:pt x="1723656" y="1008888"/>
                  </a:lnTo>
                  <a:lnTo>
                    <a:pt x="1725180" y="996696"/>
                  </a:lnTo>
                  <a:lnTo>
                    <a:pt x="1726704" y="986028"/>
                  </a:lnTo>
                  <a:lnTo>
                    <a:pt x="1726704" y="115824"/>
                  </a:lnTo>
                  <a:close/>
                </a:path>
              </a:pathLst>
            </a:custGeom>
            <a:solidFill>
              <a:srgbClr val="990000"/>
            </a:solidFill>
          </p:spPr>
          <p:txBody>
            <a:bodyPr wrap="square" lIns="0" tIns="0" rIns="0" bIns="0" rtlCol="0"/>
            <a:lstStyle/>
            <a:p>
              <a:endParaRPr/>
            </a:p>
          </p:txBody>
        </p:sp>
      </p:grpSp>
      <p:sp>
        <p:nvSpPr>
          <p:cNvPr id="14" name="object 14"/>
          <p:cNvSpPr txBox="1"/>
          <p:nvPr/>
        </p:nvSpPr>
        <p:spPr>
          <a:xfrm>
            <a:off x="5987247" y="2818901"/>
            <a:ext cx="1329690" cy="795655"/>
          </a:xfrm>
          <a:prstGeom prst="rect">
            <a:avLst/>
          </a:prstGeom>
        </p:spPr>
        <p:txBody>
          <a:bodyPr vert="horz" wrap="square" lIns="0" tIns="41275" rIns="0" bIns="0" rtlCol="0">
            <a:spAutoFit/>
          </a:bodyPr>
          <a:lstStyle/>
          <a:p>
            <a:pPr marL="12700" marR="5080" algn="ctr">
              <a:lnSpc>
                <a:spcPct val="86900"/>
              </a:lnSpc>
              <a:spcBef>
                <a:spcPts val="325"/>
              </a:spcBef>
            </a:pPr>
            <a:r>
              <a:rPr sz="1400" spc="-35" dirty="0">
                <a:latin typeface="Georgia"/>
                <a:cs typeface="Georgia"/>
              </a:rPr>
              <a:t>Creates </a:t>
            </a:r>
            <a:r>
              <a:rPr sz="1400" spc="-45" dirty="0">
                <a:latin typeface="Georgia"/>
                <a:cs typeface="Georgia"/>
              </a:rPr>
              <a:t>processes from</a:t>
            </a:r>
            <a:r>
              <a:rPr sz="1400" spc="-35" dirty="0">
                <a:latin typeface="Georgia"/>
                <a:cs typeface="Georgia"/>
              </a:rPr>
              <a:t> the</a:t>
            </a:r>
            <a:r>
              <a:rPr sz="1400" spc="-50" dirty="0">
                <a:latin typeface="Georgia"/>
                <a:cs typeface="Georgia"/>
              </a:rPr>
              <a:t> </a:t>
            </a:r>
            <a:r>
              <a:rPr sz="1400" spc="-20" dirty="0">
                <a:latin typeface="Georgia"/>
                <a:cs typeface="Georgia"/>
              </a:rPr>
              <a:t>queue when</a:t>
            </a:r>
            <a:r>
              <a:rPr sz="1400" spc="-65" dirty="0">
                <a:latin typeface="Georgia"/>
                <a:cs typeface="Georgia"/>
              </a:rPr>
              <a:t> </a:t>
            </a:r>
            <a:r>
              <a:rPr sz="1400" spc="-30" dirty="0">
                <a:latin typeface="Georgia"/>
                <a:cs typeface="Georgia"/>
              </a:rPr>
              <a:t>it</a:t>
            </a:r>
            <a:r>
              <a:rPr sz="1400" spc="-55" dirty="0">
                <a:latin typeface="Georgia"/>
                <a:cs typeface="Georgia"/>
              </a:rPr>
              <a:t> </a:t>
            </a:r>
            <a:r>
              <a:rPr sz="1400" dirty="0">
                <a:latin typeface="Georgia"/>
                <a:cs typeface="Georgia"/>
              </a:rPr>
              <a:t>can,</a:t>
            </a:r>
            <a:r>
              <a:rPr sz="1400" spc="-75" dirty="0">
                <a:latin typeface="Georgia"/>
                <a:cs typeface="Georgia"/>
              </a:rPr>
              <a:t> </a:t>
            </a:r>
            <a:r>
              <a:rPr sz="1400" spc="-25" dirty="0">
                <a:latin typeface="Georgia"/>
                <a:cs typeface="Georgia"/>
              </a:rPr>
              <a:t>but </a:t>
            </a:r>
            <a:r>
              <a:rPr sz="1400" spc="-50" dirty="0">
                <a:latin typeface="Georgia"/>
                <a:cs typeface="Georgia"/>
              </a:rPr>
              <a:t>must</a:t>
            </a:r>
            <a:r>
              <a:rPr sz="1400" spc="-65" dirty="0">
                <a:latin typeface="Georgia"/>
                <a:cs typeface="Georgia"/>
              </a:rPr>
              <a:t> </a:t>
            </a:r>
            <a:r>
              <a:rPr sz="1400" spc="-10" dirty="0">
                <a:latin typeface="Georgia"/>
                <a:cs typeface="Georgia"/>
              </a:rPr>
              <a:t>decide:</a:t>
            </a:r>
            <a:endParaRPr sz="1400">
              <a:latin typeface="Georgia"/>
              <a:cs typeface="Georgia"/>
            </a:endParaRPr>
          </a:p>
        </p:txBody>
      </p:sp>
      <p:grpSp>
        <p:nvGrpSpPr>
          <p:cNvPr id="15" name="object 15"/>
          <p:cNvGrpSpPr/>
          <p:nvPr/>
        </p:nvGrpSpPr>
        <p:grpSpPr>
          <a:xfrm>
            <a:off x="4546091" y="4093464"/>
            <a:ext cx="1915795" cy="1282065"/>
            <a:chOff x="4546091" y="4093464"/>
            <a:chExt cx="1915795" cy="1282065"/>
          </a:xfrm>
        </p:grpSpPr>
        <p:pic>
          <p:nvPicPr>
            <p:cNvPr id="16" name="object 16"/>
            <p:cNvPicPr/>
            <p:nvPr/>
          </p:nvPicPr>
          <p:blipFill>
            <a:blip r:embed="rId3" cstate="print"/>
            <a:stretch>
              <a:fillRect/>
            </a:stretch>
          </p:blipFill>
          <p:spPr>
            <a:xfrm>
              <a:off x="4546091" y="4093464"/>
              <a:ext cx="1909571" cy="1277112"/>
            </a:xfrm>
            <a:prstGeom prst="rect">
              <a:avLst/>
            </a:prstGeom>
          </p:spPr>
        </p:pic>
        <p:sp>
          <p:nvSpPr>
            <p:cNvPr id="17" name="object 17"/>
            <p:cNvSpPr/>
            <p:nvPr/>
          </p:nvSpPr>
          <p:spPr>
            <a:xfrm>
              <a:off x="4735068" y="4271784"/>
              <a:ext cx="1727200" cy="1103630"/>
            </a:xfrm>
            <a:custGeom>
              <a:avLst/>
              <a:gdLst/>
              <a:ahLst/>
              <a:cxnLst/>
              <a:rect l="l" t="t" r="r" b="b"/>
              <a:pathLst>
                <a:path w="1727200" h="1103629">
                  <a:moveTo>
                    <a:pt x="1726692" y="117335"/>
                  </a:moveTo>
                  <a:lnTo>
                    <a:pt x="1723644" y="92951"/>
                  </a:lnTo>
                  <a:lnTo>
                    <a:pt x="1699260" y="42659"/>
                  </a:lnTo>
                  <a:lnTo>
                    <a:pt x="1670304" y="16764"/>
                  </a:lnTo>
                  <a:lnTo>
                    <a:pt x="1655064" y="9144"/>
                  </a:lnTo>
                  <a:lnTo>
                    <a:pt x="1609344" y="0"/>
                  </a:lnTo>
                  <a:lnTo>
                    <a:pt x="115824" y="0"/>
                  </a:lnTo>
                  <a:lnTo>
                    <a:pt x="103632" y="1524"/>
                  </a:lnTo>
                  <a:lnTo>
                    <a:pt x="92964" y="3048"/>
                  </a:lnTo>
                  <a:lnTo>
                    <a:pt x="80772" y="6096"/>
                  </a:lnTo>
                  <a:lnTo>
                    <a:pt x="70104" y="9144"/>
                  </a:lnTo>
                  <a:lnTo>
                    <a:pt x="60960" y="15240"/>
                  </a:lnTo>
                  <a:lnTo>
                    <a:pt x="41148" y="27432"/>
                  </a:lnTo>
                  <a:lnTo>
                    <a:pt x="13716" y="62484"/>
                  </a:lnTo>
                  <a:lnTo>
                    <a:pt x="0" y="105156"/>
                  </a:lnTo>
                  <a:lnTo>
                    <a:pt x="0" y="998220"/>
                  </a:lnTo>
                  <a:lnTo>
                    <a:pt x="13716" y="1042416"/>
                  </a:lnTo>
                  <a:lnTo>
                    <a:pt x="51816" y="1083564"/>
                  </a:lnTo>
                  <a:lnTo>
                    <a:pt x="60960" y="1088136"/>
                  </a:lnTo>
                  <a:lnTo>
                    <a:pt x="71628" y="1094232"/>
                  </a:lnTo>
                  <a:lnTo>
                    <a:pt x="92964" y="1100328"/>
                  </a:lnTo>
                  <a:lnTo>
                    <a:pt x="105156" y="1101852"/>
                  </a:lnTo>
                  <a:lnTo>
                    <a:pt x="115824" y="1103376"/>
                  </a:lnTo>
                  <a:lnTo>
                    <a:pt x="1609344" y="1103376"/>
                  </a:lnTo>
                  <a:lnTo>
                    <a:pt x="1633728" y="1100328"/>
                  </a:lnTo>
                  <a:lnTo>
                    <a:pt x="1644396" y="1097280"/>
                  </a:lnTo>
                  <a:lnTo>
                    <a:pt x="1665732" y="1088136"/>
                  </a:lnTo>
                  <a:lnTo>
                    <a:pt x="1668780" y="1086612"/>
                  </a:lnTo>
                  <a:lnTo>
                    <a:pt x="105156" y="1086612"/>
                  </a:lnTo>
                  <a:lnTo>
                    <a:pt x="96012" y="1085088"/>
                  </a:lnTo>
                  <a:lnTo>
                    <a:pt x="85344" y="1082040"/>
                  </a:lnTo>
                  <a:lnTo>
                    <a:pt x="76200" y="1078992"/>
                  </a:lnTo>
                  <a:lnTo>
                    <a:pt x="68580" y="1074420"/>
                  </a:lnTo>
                  <a:lnTo>
                    <a:pt x="59436" y="1069848"/>
                  </a:lnTo>
                  <a:lnTo>
                    <a:pt x="44196" y="1057656"/>
                  </a:lnTo>
                  <a:lnTo>
                    <a:pt x="32004" y="1042416"/>
                  </a:lnTo>
                  <a:lnTo>
                    <a:pt x="27432" y="1033272"/>
                  </a:lnTo>
                  <a:lnTo>
                    <a:pt x="22860" y="1025652"/>
                  </a:lnTo>
                  <a:lnTo>
                    <a:pt x="19812" y="1014984"/>
                  </a:lnTo>
                  <a:lnTo>
                    <a:pt x="16764" y="1005840"/>
                  </a:lnTo>
                  <a:lnTo>
                    <a:pt x="15240" y="996696"/>
                  </a:lnTo>
                  <a:lnTo>
                    <a:pt x="15240" y="117348"/>
                  </a:lnTo>
                  <a:lnTo>
                    <a:pt x="18288" y="96012"/>
                  </a:lnTo>
                  <a:lnTo>
                    <a:pt x="33528" y="60960"/>
                  </a:lnTo>
                  <a:lnTo>
                    <a:pt x="60960" y="33528"/>
                  </a:lnTo>
                  <a:lnTo>
                    <a:pt x="96012" y="18288"/>
                  </a:lnTo>
                  <a:lnTo>
                    <a:pt x="106680" y="16764"/>
                  </a:lnTo>
                  <a:lnTo>
                    <a:pt x="1620100" y="16764"/>
                  </a:lnTo>
                  <a:lnTo>
                    <a:pt x="1630680" y="18275"/>
                  </a:lnTo>
                  <a:lnTo>
                    <a:pt x="1665732" y="33515"/>
                  </a:lnTo>
                  <a:lnTo>
                    <a:pt x="1693164" y="60947"/>
                  </a:lnTo>
                  <a:lnTo>
                    <a:pt x="1697736" y="70091"/>
                  </a:lnTo>
                  <a:lnTo>
                    <a:pt x="1702308" y="77711"/>
                  </a:lnTo>
                  <a:lnTo>
                    <a:pt x="1705356" y="86855"/>
                  </a:lnTo>
                  <a:lnTo>
                    <a:pt x="1708404" y="97536"/>
                  </a:lnTo>
                  <a:lnTo>
                    <a:pt x="1709928" y="106680"/>
                  </a:lnTo>
                  <a:lnTo>
                    <a:pt x="1709928" y="996683"/>
                  </a:lnTo>
                  <a:lnTo>
                    <a:pt x="1708404" y="1007351"/>
                  </a:lnTo>
                  <a:lnTo>
                    <a:pt x="1693164" y="1042403"/>
                  </a:lnTo>
                  <a:lnTo>
                    <a:pt x="1665732" y="1069835"/>
                  </a:lnTo>
                  <a:lnTo>
                    <a:pt x="1656588" y="1074407"/>
                  </a:lnTo>
                  <a:lnTo>
                    <a:pt x="1648968" y="1078979"/>
                  </a:lnTo>
                  <a:lnTo>
                    <a:pt x="1639824" y="1082027"/>
                  </a:lnTo>
                  <a:lnTo>
                    <a:pt x="1629156" y="1085075"/>
                  </a:lnTo>
                  <a:lnTo>
                    <a:pt x="1620012" y="1086599"/>
                  </a:lnTo>
                  <a:lnTo>
                    <a:pt x="1668780" y="1086599"/>
                  </a:lnTo>
                  <a:lnTo>
                    <a:pt x="1684020" y="1075931"/>
                  </a:lnTo>
                  <a:lnTo>
                    <a:pt x="1717548" y="1031735"/>
                  </a:lnTo>
                  <a:lnTo>
                    <a:pt x="1726692" y="986015"/>
                  </a:lnTo>
                  <a:lnTo>
                    <a:pt x="1726692" y="117335"/>
                  </a:lnTo>
                  <a:close/>
                </a:path>
              </a:pathLst>
            </a:custGeom>
            <a:solidFill>
              <a:srgbClr val="990000"/>
            </a:solidFill>
          </p:spPr>
          <p:txBody>
            <a:bodyPr wrap="square" lIns="0" tIns="0" rIns="0" bIns="0" rtlCol="0"/>
            <a:lstStyle/>
            <a:p>
              <a:endParaRPr/>
            </a:p>
          </p:txBody>
        </p:sp>
      </p:grpSp>
      <p:sp>
        <p:nvSpPr>
          <p:cNvPr id="18" name="object 18"/>
          <p:cNvSpPr txBox="1"/>
          <p:nvPr/>
        </p:nvSpPr>
        <p:spPr>
          <a:xfrm>
            <a:off x="4844285" y="4402346"/>
            <a:ext cx="1524000" cy="795655"/>
          </a:xfrm>
          <a:prstGeom prst="rect">
            <a:avLst/>
          </a:prstGeom>
        </p:spPr>
        <p:txBody>
          <a:bodyPr vert="horz" wrap="square" lIns="0" tIns="41275" rIns="0" bIns="0" rtlCol="0">
            <a:spAutoFit/>
          </a:bodyPr>
          <a:lstStyle/>
          <a:p>
            <a:pPr marL="12700" marR="5080" algn="ctr">
              <a:lnSpc>
                <a:spcPct val="86900"/>
              </a:lnSpc>
              <a:spcBef>
                <a:spcPts val="325"/>
              </a:spcBef>
            </a:pPr>
            <a:r>
              <a:rPr sz="1400" spc="-10" dirty="0">
                <a:latin typeface="Georgia"/>
                <a:cs typeface="Georgia"/>
              </a:rPr>
              <a:t>When</a:t>
            </a:r>
            <a:r>
              <a:rPr sz="1400" spc="-55" dirty="0">
                <a:latin typeface="Georgia"/>
                <a:cs typeface="Georgia"/>
              </a:rPr>
              <a:t> </a:t>
            </a:r>
            <a:r>
              <a:rPr sz="1400" spc="-35" dirty="0">
                <a:latin typeface="Georgia"/>
                <a:cs typeface="Georgia"/>
              </a:rPr>
              <a:t>the</a:t>
            </a:r>
            <a:r>
              <a:rPr sz="1400" spc="-60" dirty="0">
                <a:latin typeface="Georgia"/>
                <a:cs typeface="Georgia"/>
              </a:rPr>
              <a:t> </a:t>
            </a:r>
            <a:r>
              <a:rPr sz="1400" spc="-35" dirty="0">
                <a:latin typeface="Georgia"/>
                <a:cs typeface="Georgia"/>
              </a:rPr>
              <a:t>operating </a:t>
            </a:r>
            <a:r>
              <a:rPr sz="1400" spc="-50" dirty="0">
                <a:latin typeface="Georgia"/>
                <a:cs typeface="Georgia"/>
              </a:rPr>
              <a:t>system</a:t>
            </a:r>
            <a:r>
              <a:rPr sz="1400" spc="-75" dirty="0">
                <a:latin typeface="Georgia"/>
                <a:cs typeface="Georgia"/>
              </a:rPr>
              <a:t> </a:t>
            </a:r>
            <a:r>
              <a:rPr sz="1400" spc="-20" dirty="0">
                <a:latin typeface="Georgia"/>
                <a:cs typeface="Georgia"/>
              </a:rPr>
              <a:t>can </a:t>
            </a:r>
            <a:r>
              <a:rPr sz="1400" spc="-30" dirty="0">
                <a:latin typeface="Georgia"/>
                <a:cs typeface="Georgia"/>
              </a:rPr>
              <a:t>take</a:t>
            </a:r>
            <a:r>
              <a:rPr sz="1400" spc="-45" dirty="0">
                <a:latin typeface="Georgia"/>
                <a:cs typeface="Georgia"/>
              </a:rPr>
              <a:t> </a:t>
            </a:r>
            <a:r>
              <a:rPr sz="1400" spc="-25" dirty="0">
                <a:latin typeface="Georgia"/>
                <a:cs typeface="Georgia"/>
              </a:rPr>
              <a:t>on </a:t>
            </a:r>
            <a:r>
              <a:rPr sz="1400" spc="-10" dirty="0">
                <a:latin typeface="Georgia"/>
                <a:cs typeface="Georgia"/>
              </a:rPr>
              <a:t>one</a:t>
            </a:r>
            <a:r>
              <a:rPr sz="1400" spc="-75" dirty="0">
                <a:latin typeface="Georgia"/>
                <a:cs typeface="Georgia"/>
              </a:rPr>
              <a:t> </a:t>
            </a:r>
            <a:r>
              <a:rPr sz="1400" spc="-10" dirty="0">
                <a:latin typeface="Georgia"/>
                <a:cs typeface="Georgia"/>
              </a:rPr>
              <a:t>or</a:t>
            </a:r>
            <a:r>
              <a:rPr sz="1400" spc="-70" dirty="0">
                <a:latin typeface="Georgia"/>
                <a:cs typeface="Georgia"/>
              </a:rPr>
              <a:t> </a:t>
            </a:r>
            <a:r>
              <a:rPr sz="1400" spc="-20" dirty="0">
                <a:latin typeface="Georgia"/>
                <a:cs typeface="Georgia"/>
              </a:rPr>
              <a:t>more </a:t>
            </a:r>
            <a:r>
              <a:rPr sz="1400" spc="-45" dirty="0">
                <a:latin typeface="Georgia"/>
                <a:cs typeface="Georgia"/>
              </a:rPr>
              <a:t>additional</a:t>
            </a:r>
            <a:r>
              <a:rPr sz="1400" spc="15" dirty="0">
                <a:latin typeface="Georgia"/>
                <a:cs typeface="Georgia"/>
              </a:rPr>
              <a:t> </a:t>
            </a:r>
            <a:r>
              <a:rPr sz="1400" spc="-45" dirty="0">
                <a:latin typeface="Georgia"/>
                <a:cs typeface="Georgia"/>
              </a:rPr>
              <a:t>processes</a:t>
            </a:r>
            <a:endParaRPr sz="1400">
              <a:latin typeface="Georgia"/>
              <a:cs typeface="Georgia"/>
            </a:endParaRPr>
          </a:p>
        </p:txBody>
      </p:sp>
      <p:grpSp>
        <p:nvGrpSpPr>
          <p:cNvPr id="19" name="object 19"/>
          <p:cNvGrpSpPr/>
          <p:nvPr/>
        </p:nvGrpSpPr>
        <p:grpSpPr>
          <a:xfrm>
            <a:off x="6637019" y="4093464"/>
            <a:ext cx="1915795" cy="1282065"/>
            <a:chOff x="6637019" y="4093464"/>
            <a:chExt cx="1915795" cy="1282065"/>
          </a:xfrm>
        </p:grpSpPr>
        <p:pic>
          <p:nvPicPr>
            <p:cNvPr id="20" name="object 20"/>
            <p:cNvPicPr/>
            <p:nvPr/>
          </p:nvPicPr>
          <p:blipFill>
            <a:blip r:embed="rId4" cstate="print"/>
            <a:stretch>
              <a:fillRect/>
            </a:stretch>
          </p:blipFill>
          <p:spPr>
            <a:xfrm>
              <a:off x="6637019" y="4093464"/>
              <a:ext cx="1914144" cy="1277112"/>
            </a:xfrm>
            <a:prstGeom prst="rect">
              <a:avLst/>
            </a:prstGeom>
          </p:spPr>
        </p:pic>
        <p:sp>
          <p:nvSpPr>
            <p:cNvPr id="21" name="object 21"/>
            <p:cNvSpPr/>
            <p:nvPr/>
          </p:nvSpPr>
          <p:spPr>
            <a:xfrm>
              <a:off x="6825983" y="4271784"/>
              <a:ext cx="1727200" cy="1103630"/>
            </a:xfrm>
            <a:custGeom>
              <a:avLst/>
              <a:gdLst/>
              <a:ahLst/>
              <a:cxnLst/>
              <a:rect l="l" t="t" r="r" b="b"/>
              <a:pathLst>
                <a:path w="1727200" h="1103629">
                  <a:moveTo>
                    <a:pt x="1726704" y="117335"/>
                  </a:moveTo>
                  <a:lnTo>
                    <a:pt x="1720608" y="82283"/>
                  </a:lnTo>
                  <a:lnTo>
                    <a:pt x="1699272" y="42659"/>
                  </a:lnTo>
                  <a:lnTo>
                    <a:pt x="1670316" y="16751"/>
                  </a:lnTo>
                  <a:lnTo>
                    <a:pt x="1655064" y="9144"/>
                  </a:lnTo>
                  <a:lnTo>
                    <a:pt x="1609344" y="0"/>
                  </a:lnTo>
                  <a:lnTo>
                    <a:pt x="115824" y="0"/>
                  </a:lnTo>
                  <a:lnTo>
                    <a:pt x="91440" y="3048"/>
                  </a:lnTo>
                  <a:lnTo>
                    <a:pt x="41148" y="27432"/>
                  </a:lnTo>
                  <a:lnTo>
                    <a:pt x="13716" y="62484"/>
                  </a:lnTo>
                  <a:lnTo>
                    <a:pt x="0" y="105156"/>
                  </a:lnTo>
                  <a:lnTo>
                    <a:pt x="0" y="998220"/>
                  </a:lnTo>
                  <a:lnTo>
                    <a:pt x="13716" y="1042416"/>
                  </a:lnTo>
                  <a:lnTo>
                    <a:pt x="51816" y="1083564"/>
                  </a:lnTo>
                  <a:lnTo>
                    <a:pt x="60960" y="1088136"/>
                  </a:lnTo>
                  <a:lnTo>
                    <a:pt x="71628" y="1094232"/>
                  </a:lnTo>
                  <a:lnTo>
                    <a:pt x="92964" y="1100328"/>
                  </a:lnTo>
                  <a:lnTo>
                    <a:pt x="105156" y="1101852"/>
                  </a:lnTo>
                  <a:lnTo>
                    <a:pt x="115824" y="1103376"/>
                  </a:lnTo>
                  <a:lnTo>
                    <a:pt x="1609344" y="1103376"/>
                  </a:lnTo>
                  <a:lnTo>
                    <a:pt x="1633728" y="1100328"/>
                  </a:lnTo>
                  <a:lnTo>
                    <a:pt x="1644396" y="1097280"/>
                  </a:lnTo>
                  <a:lnTo>
                    <a:pt x="1665732" y="1088136"/>
                  </a:lnTo>
                  <a:lnTo>
                    <a:pt x="1668780" y="1086612"/>
                  </a:lnTo>
                  <a:lnTo>
                    <a:pt x="105156" y="1086612"/>
                  </a:lnTo>
                  <a:lnTo>
                    <a:pt x="76200" y="1078992"/>
                  </a:lnTo>
                  <a:lnTo>
                    <a:pt x="44196" y="1057656"/>
                  </a:lnTo>
                  <a:lnTo>
                    <a:pt x="32004" y="1042416"/>
                  </a:lnTo>
                  <a:lnTo>
                    <a:pt x="27432" y="1033272"/>
                  </a:lnTo>
                  <a:lnTo>
                    <a:pt x="22860" y="1025652"/>
                  </a:lnTo>
                  <a:lnTo>
                    <a:pt x="19812" y="1014984"/>
                  </a:lnTo>
                  <a:lnTo>
                    <a:pt x="16764" y="1005840"/>
                  </a:lnTo>
                  <a:lnTo>
                    <a:pt x="15240" y="996696"/>
                  </a:lnTo>
                  <a:lnTo>
                    <a:pt x="15240" y="106680"/>
                  </a:lnTo>
                  <a:lnTo>
                    <a:pt x="16764" y="96012"/>
                  </a:lnTo>
                  <a:lnTo>
                    <a:pt x="32004" y="60960"/>
                  </a:lnTo>
                  <a:lnTo>
                    <a:pt x="59436" y="33528"/>
                  </a:lnTo>
                  <a:lnTo>
                    <a:pt x="96012" y="18288"/>
                  </a:lnTo>
                  <a:lnTo>
                    <a:pt x="106680" y="16764"/>
                  </a:lnTo>
                  <a:lnTo>
                    <a:pt x="1620113" y="16764"/>
                  </a:lnTo>
                  <a:lnTo>
                    <a:pt x="1630692" y="18275"/>
                  </a:lnTo>
                  <a:lnTo>
                    <a:pt x="1665744" y="33515"/>
                  </a:lnTo>
                  <a:lnTo>
                    <a:pt x="1693176" y="60947"/>
                  </a:lnTo>
                  <a:lnTo>
                    <a:pt x="1697748" y="70091"/>
                  </a:lnTo>
                  <a:lnTo>
                    <a:pt x="1702320" y="77711"/>
                  </a:lnTo>
                  <a:lnTo>
                    <a:pt x="1705368" y="86855"/>
                  </a:lnTo>
                  <a:lnTo>
                    <a:pt x="1708416" y="97536"/>
                  </a:lnTo>
                  <a:lnTo>
                    <a:pt x="1709940" y="106680"/>
                  </a:lnTo>
                  <a:lnTo>
                    <a:pt x="1709940" y="996683"/>
                  </a:lnTo>
                  <a:lnTo>
                    <a:pt x="1708416" y="1007351"/>
                  </a:lnTo>
                  <a:lnTo>
                    <a:pt x="1693176" y="1042403"/>
                  </a:lnTo>
                  <a:lnTo>
                    <a:pt x="1665744" y="1069835"/>
                  </a:lnTo>
                  <a:lnTo>
                    <a:pt x="1656600" y="1074407"/>
                  </a:lnTo>
                  <a:lnTo>
                    <a:pt x="1648980" y="1078979"/>
                  </a:lnTo>
                  <a:lnTo>
                    <a:pt x="1638312" y="1082027"/>
                  </a:lnTo>
                  <a:lnTo>
                    <a:pt x="1629168" y="1085075"/>
                  </a:lnTo>
                  <a:lnTo>
                    <a:pt x="1620024" y="1086599"/>
                  </a:lnTo>
                  <a:lnTo>
                    <a:pt x="1668792" y="1086599"/>
                  </a:lnTo>
                  <a:lnTo>
                    <a:pt x="1684032" y="1075931"/>
                  </a:lnTo>
                  <a:lnTo>
                    <a:pt x="1699272" y="1060691"/>
                  </a:lnTo>
                  <a:lnTo>
                    <a:pt x="1706892" y="1051547"/>
                  </a:lnTo>
                  <a:lnTo>
                    <a:pt x="1711464" y="1040879"/>
                  </a:lnTo>
                  <a:lnTo>
                    <a:pt x="1717560" y="1031735"/>
                  </a:lnTo>
                  <a:lnTo>
                    <a:pt x="1726704" y="986015"/>
                  </a:lnTo>
                  <a:lnTo>
                    <a:pt x="1726704" y="117335"/>
                  </a:lnTo>
                  <a:close/>
                </a:path>
              </a:pathLst>
            </a:custGeom>
            <a:solidFill>
              <a:srgbClr val="990000"/>
            </a:solidFill>
          </p:spPr>
          <p:txBody>
            <a:bodyPr wrap="square" lIns="0" tIns="0" rIns="0" bIns="0" rtlCol="0"/>
            <a:lstStyle/>
            <a:p>
              <a:endParaRPr/>
            </a:p>
          </p:txBody>
        </p:sp>
      </p:grpSp>
      <p:sp>
        <p:nvSpPr>
          <p:cNvPr id="22" name="object 22"/>
          <p:cNvSpPr txBox="1"/>
          <p:nvPr/>
        </p:nvSpPr>
        <p:spPr>
          <a:xfrm>
            <a:off x="6935217" y="4495330"/>
            <a:ext cx="1523365" cy="610235"/>
          </a:xfrm>
          <a:prstGeom prst="rect">
            <a:avLst/>
          </a:prstGeom>
        </p:spPr>
        <p:txBody>
          <a:bodyPr vert="horz" wrap="square" lIns="0" tIns="41275" rIns="0" bIns="0" rtlCol="0">
            <a:spAutoFit/>
          </a:bodyPr>
          <a:lstStyle/>
          <a:p>
            <a:pPr marL="12700" marR="5080" indent="1270" algn="ctr">
              <a:lnSpc>
                <a:spcPct val="86800"/>
              </a:lnSpc>
              <a:spcBef>
                <a:spcPts val="325"/>
              </a:spcBef>
            </a:pPr>
            <a:r>
              <a:rPr sz="1400" dirty="0">
                <a:latin typeface="Georgia"/>
                <a:cs typeface="Georgia"/>
              </a:rPr>
              <a:t>Which</a:t>
            </a:r>
            <a:r>
              <a:rPr sz="1400" spc="-70" dirty="0">
                <a:latin typeface="Georgia"/>
                <a:cs typeface="Georgia"/>
              </a:rPr>
              <a:t> </a:t>
            </a:r>
            <a:r>
              <a:rPr sz="1400" spc="-35" dirty="0">
                <a:latin typeface="Georgia"/>
                <a:cs typeface="Georgia"/>
              </a:rPr>
              <a:t>jobs</a:t>
            </a:r>
            <a:r>
              <a:rPr sz="1400" spc="-50" dirty="0">
                <a:latin typeface="Georgia"/>
                <a:cs typeface="Georgia"/>
              </a:rPr>
              <a:t> </a:t>
            </a:r>
            <a:r>
              <a:rPr sz="1400" spc="-25" dirty="0">
                <a:latin typeface="Georgia"/>
                <a:cs typeface="Georgia"/>
              </a:rPr>
              <a:t>to </a:t>
            </a:r>
            <a:r>
              <a:rPr sz="1400" spc="-30" dirty="0">
                <a:latin typeface="Georgia"/>
                <a:cs typeface="Georgia"/>
              </a:rPr>
              <a:t>accept</a:t>
            </a:r>
            <a:r>
              <a:rPr sz="1400" spc="-40" dirty="0">
                <a:latin typeface="Georgia"/>
                <a:cs typeface="Georgia"/>
              </a:rPr>
              <a:t> </a:t>
            </a:r>
            <a:r>
              <a:rPr sz="1400" spc="-35" dirty="0">
                <a:latin typeface="Georgia"/>
                <a:cs typeface="Georgia"/>
              </a:rPr>
              <a:t>and</a:t>
            </a:r>
            <a:r>
              <a:rPr sz="1400" spc="-60" dirty="0">
                <a:latin typeface="Georgia"/>
                <a:cs typeface="Georgia"/>
              </a:rPr>
              <a:t> </a:t>
            </a:r>
            <a:r>
              <a:rPr sz="1400" spc="-45" dirty="0">
                <a:latin typeface="Georgia"/>
                <a:cs typeface="Georgia"/>
              </a:rPr>
              <a:t>turn</a:t>
            </a:r>
            <a:r>
              <a:rPr sz="1400" spc="-25" dirty="0">
                <a:latin typeface="Georgia"/>
                <a:cs typeface="Georgia"/>
              </a:rPr>
              <a:t> </a:t>
            </a:r>
            <a:r>
              <a:rPr sz="1400" spc="-30" dirty="0">
                <a:latin typeface="Georgia"/>
                <a:cs typeface="Georgia"/>
              </a:rPr>
              <a:t>into </a:t>
            </a:r>
            <a:r>
              <a:rPr sz="1400" spc="-10" dirty="0">
                <a:latin typeface="Georgia"/>
                <a:cs typeface="Georgia"/>
              </a:rPr>
              <a:t>processes</a:t>
            </a:r>
            <a:endParaRPr sz="1400">
              <a:latin typeface="Georgia"/>
              <a:cs typeface="Georgia"/>
            </a:endParaRPr>
          </a:p>
        </p:txBody>
      </p:sp>
      <p:grpSp>
        <p:nvGrpSpPr>
          <p:cNvPr id="23" name="object 23"/>
          <p:cNvGrpSpPr/>
          <p:nvPr/>
        </p:nvGrpSpPr>
        <p:grpSpPr>
          <a:xfrm>
            <a:off x="5590032" y="5676900"/>
            <a:ext cx="1917700" cy="1282065"/>
            <a:chOff x="5590032" y="5676900"/>
            <a:chExt cx="1917700" cy="1282065"/>
          </a:xfrm>
        </p:grpSpPr>
        <p:pic>
          <p:nvPicPr>
            <p:cNvPr id="24" name="object 24"/>
            <p:cNvPicPr/>
            <p:nvPr/>
          </p:nvPicPr>
          <p:blipFill>
            <a:blip r:embed="rId5" cstate="print"/>
            <a:stretch>
              <a:fillRect/>
            </a:stretch>
          </p:blipFill>
          <p:spPr>
            <a:xfrm>
              <a:off x="5590032" y="5676900"/>
              <a:ext cx="1912619" cy="1277112"/>
            </a:xfrm>
            <a:prstGeom prst="rect">
              <a:avLst/>
            </a:prstGeom>
          </p:spPr>
        </p:pic>
        <p:sp>
          <p:nvSpPr>
            <p:cNvPr id="25" name="object 25"/>
            <p:cNvSpPr/>
            <p:nvPr/>
          </p:nvSpPr>
          <p:spPr>
            <a:xfrm>
              <a:off x="5780532" y="5856731"/>
              <a:ext cx="1727200" cy="1102360"/>
            </a:xfrm>
            <a:custGeom>
              <a:avLst/>
              <a:gdLst/>
              <a:ahLst/>
              <a:cxnLst/>
              <a:rect l="l" t="t" r="r" b="b"/>
              <a:pathLst>
                <a:path w="1727200" h="1102359">
                  <a:moveTo>
                    <a:pt x="1726692" y="115824"/>
                  </a:moveTo>
                  <a:lnTo>
                    <a:pt x="1720596" y="80772"/>
                  </a:lnTo>
                  <a:lnTo>
                    <a:pt x="1709928" y="60960"/>
                  </a:lnTo>
                  <a:lnTo>
                    <a:pt x="1709928" y="106680"/>
                  </a:lnTo>
                  <a:lnTo>
                    <a:pt x="1709928" y="995172"/>
                  </a:lnTo>
                  <a:lnTo>
                    <a:pt x="1702308" y="1024128"/>
                  </a:lnTo>
                  <a:lnTo>
                    <a:pt x="1680972" y="1056132"/>
                  </a:lnTo>
                  <a:lnTo>
                    <a:pt x="1665732" y="1068324"/>
                  </a:lnTo>
                  <a:lnTo>
                    <a:pt x="1656588" y="1072896"/>
                  </a:lnTo>
                  <a:lnTo>
                    <a:pt x="1648968" y="1077468"/>
                  </a:lnTo>
                  <a:lnTo>
                    <a:pt x="1639824" y="1082040"/>
                  </a:lnTo>
                  <a:lnTo>
                    <a:pt x="1629156" y="1083564"/>
                  </a:lnTo>
                  <a:lnTo>
                    <a:pt x="1620012" y="1085088"/>
                  </a:lnTo>
                  <a:lnTo>
                    <a:pt x="105156" y="1085088"/>
                  </a:lnTo>
                  <a:lnTo>
                    <a:pt x="96012" y="1083564"/>
                  </a:lnTo>
                  <a:lnTo>
                    <a:pt x="59436" y="1068324"/>
                  </a:lnTo>
                  <a:lnTo>
                    <a:pt x="27432" y="1033272"/>
                  </a:lnTo>
                  <a:lnTo>
                    <a:pt x="15240" y="995172"/>
                  </a:lnTo>
                  <a:lnTo>
                    <a:pt x="15240" y="105156"/>
                  </a:lnTo>
                  <a:lnTo>
                    <a:pt x="27432" y="67056"/>
                  </a:lnTo>
                  <a:lnTo>
                    <a:pt x="59436" y="32004"/>
                  </a:lnTo>
                  <a:lnTo>
                    <a:pt x="96012" y="16764"/>
                  </a:lnTo>
                  <a:lnTo>
                    <a:pt x="106680" y="15240"/>
                  </a:lnTo>
                  <a:lnTo>
                    <a:pt x="1620012" y="15240"/>
                  </a:lnTo>
                  <a:lnTo>
                    <a:pt x="1630680" y="16764"/>
                  </a:lnTo>
                  <a:lnTo>
                    <a:pt x="1665732" y="32004"/>
                  </a:lnTo>
                  <a:lnTo>
                    <a:pt x="1693164" y="59436"/>
                  </a:lnTo>
                  <a:lnTo>
                    <a:pt x="1709928" y="106680"/>
                  </a:lnTo>
                  <a:lnTo>
                    <a:pt x="1709928" y="60960"/>
                  </a:lnTo>
                  <a:lnTo>
                    <a:pt x="1699260" y="41148"/>
                  </a:lnTo>
                  <a:lnTo>
                    <a:pt x="1668780" y="15240"/>
                  </a:lnTo>
                  <a:lnTo>
                    <a:pt x="1664208" y="13716"/>
                  </a:lnTo>
                  <a:lnTo>
                    <a:pt x="1655064" y="9144"/>
                  </a:lnTo>
                  <a:lnTo>
                    <a:pt x="1644396" y="4584"/>
                  </a:lnTo>
                  <a:lnTo>
                    <a:pt x="1632204" y="1536"/>
                  </a:lnTo>
                  <a:lnTo>
                    <a:pt x="1621536" y="0"/>
                  </a:lnTo>
                  <a:lnTo>
                    <a:pt x="103632" y="0"/>
                  </a:lnTo>
                  <a:lnTo>
                    <a:pt x="80772" y="4584"/>
                  </a:lnTo>
                  <a:lnTo>
                    <a:pt x="41148" y="25908"/>
                  </a:lnTo>
                  <a:lnTo>
                    <a:pt x="13716" y="60960"/>
                  </a:lnTo>
                  <a:lnTo>
                    <a:pt x="0" y="103632"/>
                  </a:lnTo>
                  <a:lnTo>
                    <a:pt x="0" y="996696"/>
                  </a:lnTo>
                  <a:lnTo>
                    <a:pt x="4572" y="1019556"/>
                  </a:lnTo>
                  <a:lnTo>
                    <a:pt x="33528" y="1068324"/>
                  </a:lnTo>
                  <a:lnTo>
                    <a:pt x="42672" y="1074420"/>
                  </a:lnTo>
                  <a:lnTo>
                    <a:pt x="51816" y="1082040"/>
                  </a:lnTo>
                  <a:lnTo>
                    <a:pt x="60960" y="1088136"/>
                  </a:lnTo>
                  <a:lnTo>
                    <a:pt x="71628" y="1092708"/>
                  </a:lnTo>
                  <a:lnTo>
                    <a:pt x="92964" y="1098804"/>
                  </a:lnTo>
                  <a:lnTo>
                    <a:pt x="105156" y="1100328"/>
                  </a:lnTo>
                  <a:lnTo>
                    <a:pt x="115824" y="1101852"/>
                  </a:lnTo>
                  <a:lnTo>
                    <a:pt x="1609344" y="1101852"/>
                  </a:lnTo>
                  <a:lnTo>
                    <a:pt x="1633728" y="1098804"/>
                  </a:lnTo>
                  <a:lnTo>
                    <a:pt x="1655064" y="1092708"/>
                  </a:lnTo>
                  <a:lnTo>
                    <a:pt x="1665732" y="1086612"/>
                  </a:lnTo>
                  <a:lnTo>
                    <a:pt x="1668780" y="1085088"/>
                  </a:lnTo>
                  <a:lnTo>
                    <a:pt x="1699260" y="1059180"/>
                  </a:lnTo>
                  <a:lnTo>
                    <a:pt x="1711452" y="1040892"/>
                  </a:lnTo>
                  <a:lnTo>
                    <a:pt x="1717548" y="1030224"/>
                  </a:lnTo>
                  <a:lnTo>
                    <a:pt x="1726692" y="984504"/>
                  </a:lnTo>
                  <a:lnTo>
                    <a:pt x="1726692" y="115824"/>
                  </a:lnTo>
                  <a:close/>
                </a:path>
              </a:pathLst>
            </a:custGeom>
            <a:solidFill>
              <a:srgbClr val="990000"/>
            </a:solidFill>
          </p:spPr>
          <p:txBody>
            <a:bodyPr wrap="square" lIns="0" tIns="0" rIns="0" bIns="0" rtlCol="0"/>
            <a:lstStyle/>
            <a:p>
              <a:endParaRPr/>
            </a:p>
          </p:txBody>
        </p:sp>
      </p:grpSp>
      <p:sp>
        <p:nvSpPr>
          <p:cNvPr id="26" name="object 26"/>
          <p:cNvSpPr txBox="1"/>
          <p:nvPr/>
        </p:nvSpPr>
        <p:spPr>
          <a:xfrm>
            <a:off x="6045145" y="6176297"/>
            <a:ext cx="1191260" cy="429895"/>
          </a:xfrm>
          <a:prstGeom prst="rect">
            <a:avLst/>
          </a:prstGeom>
        </p:spPr>
        <p:txBody>
          <a:bodyPr vert="horz" wrap="square" lIns="0" tIns="38735" rIns="0" bIns="0" rtlCol="0">
            <a:spAutoFit/>
          </a:bodyPr>
          <a:lstStyle/>
          <a:p>
            <a:pPr marL="358140" marR="5080" indent="-346075">
              <a:lnSpc>
                <a:spcPts val="1500"/>
              </a:lnSpc>
              <a:spcBef>
                <a:spcPts val="305"/>
              </a:spcBef>
            </a:pPr>
            <a:r>
              <a:rPr sz="1400" spc="-40" dirty="0">
                <a:latin typeface="Georgia"/>
                <a:cs typeface="Georgia"/>
              </a:rPr>
              <a:t>First</a:t>
            </a:r>
            <a:r>
              <a:rPr sz="1400" spc="-85" dirty="0">
                <a:latin typeface="Georgia"/>
                <a:cs typeface="Georgia"/>
              </a:rPr>
              <a:t> </a:t>
            </a:r>
            <a:r>
              <a:rPr sz="1400" spc="-30" dirty="0">
                <a:latin typeface="Georgia"/>
                <a:cs typeface="Georgia"/>
              </a:rPr>
              <a:t>come,</a:t>
            </a:r>
            <a:r>
              <a:rPr sz="1400" spc="-15" dirty="0">
                <a:latin typeface="Georgia"/>
                <a:cs typeface="Georgia"/>
              </a:rPr>
              <a:t> </a:t>
            </a:r>
            <a:r>
              <a:rPr sz="1400" spc="-45" dirty="0">
                <a:latin typeface="Georgia"/>
                <a:cs typeface="Georgia"/>
              </a:rPr>
              <a:t>first </a:t>
            </a:r>
            <a:r>
              <a:rPr sz="1400" spc="-10" dirty="0">
                <a:latin typeface="Georgia"/>
                <a:cs typeface="Georgia"/>
              </a:rPr>
              <a:t>served</a:t>
            </a:r>
            <a:endParaRPr sz="1400">
              <a:latin typeface="Georgia"/>
              <a:cs typeface="Georgia"/>
            </a:endParaRPr>
          </a:p>
        </p:txBody>
      </p:sp>
      <p:grpSp>
        <p:nvGrpSpPr>
          <p:cNvPr id="27" name="object 27"/>
          <p:cNvGrpSpPr/>
          <p:nvPr/>
        </p:nvGrpSpPr>
        <p:grpSpPr>
          <a:xfrm>
            <a:off x="7680959" y="5676900"/>
            <a:ext cx="1917700" cy="1282065"/>
            <a:chOff x="7680959" y="5676900"/>
            <a:chExt cx="1917700" cy="1282065"/>
          </a:xfrm>
        </p:grpSpPr>
        <p:pic>
          <p:nvPicPr>
            <p:cNvPr id="28" name="object 28"/>
            <p:cNvPicPr/>
            <p:nvPr/>
          </p:nvPicPr>
          <p:blipFill>
            <a:blip r:embed="rId6" cstate="print"/>
            <a:stretch>
              <a:fillRect/>
            </a:stretch>
          </p:blipFill>
          <p:spPr>
            <a:xfrm>
              <a:off x="7680959" y="5676900"/>
              <a:ext cx="1912619" cy="1277112"/>
            </a:xfrm>
            <a:prstGeom prst="rect">
              <a:avLst/>
            </a:prstGeom>
          </p:spPr>
        </p:pic>
        <p:sp>
          <p:nvSpPr>
            <p:cNvPr id="29" name="object 29"/>
            <p:cNvSpPr/>
            <p:nvPr/>
          </p:nvSpPr>
          <p:spPr>
            <a:xfrm>
              <a:off x="7871447" y="5856731"/>
              <a:ext cx="1727200" cy="1102360"/>
            </a:xfrm>
            <a:custGeom>
              <a:avLst/>
              <a:gdLst/>
              <a:ahLst/>
              <a:cxnLst/>
              <a:rect l="l" t="t" r="r" b="b"/>
              <a:pathLst>
                <a:path w="1727200" h="1102359">
                  <a:moveTo>
                    <a:pt x="1726692" y="115824"/>
                  </a:moveTo>
                  <a:lnTo>
                    <a:pt x="1720596" y="80772"/>
                  </a:lnTo>
                  <a:lnTo>
                    <a:pt x="1709928" y="63373"/>
                  </a:lnTo>
                  <a:lnTo>
                    <a:pt x="1709928" y="106680"/>
                  </a:lnTo>
                  <a:lnTo>
                    <a:pt x="1709928" y="995172"/>
                  </a:lnTo>
                  <a:lnTo>
                    <a:pt x="1693164" y="1040892"/>
                  </a:lnTo>
                  <a:lnTo>
                    <a:pt x="1665732" y="1068324"/>
                  </a:lnTo>
                  <a:lnTo>
                    <a:pt x="1620012" y="1085088"/>
                  </a:lnTo>
                  <a:lnTo>
                    <a:pt x="105156" y="1085088"/>
                  </a:lnTo>
                  <a:lnTo>
                    <a:pt x="96012" y="1083564"/>
                  </a:lnTo>
                  <a:lnTo>
                    <a:pt x="59436" y="1068324"/>
                  </a:lnTo>
                  <a:lnTo>
                    <a:pt x="27432" y="1033272"/>
                  </a:lnTo>
                  <a:lnTo>
                    <a:pt x="15240" y="995172"/>
                  </a:lnTo>
                  <a:lnTo>
                    <a:pt x="15240" y="105156"/>
                  </a:lnTo>
                  <a:lnTo>
                    <a:pt x="32004" y="59436"/>
                  </a:lnTo>
                  <a:lnTo>
                    <a:pt x="59436" y="32004"/>
                  </a:lnTo>
                  <a:lnTo>
                    <a:pt x="96012" y="16764"/>
                  </a:lnTo>
                  <a:lnTo>
                    <a:pt x="106680" y="15240"/>
                  </a:lnTo>
                  <a:lnTo>
                    <a:pt x="1620012" y="15240"/>
                  </a:lnTo>
                  <a:lnTo>
                    <a:pt x="1630680" y="16764"/>
                  </a:lnTo>
                  <a:lnTo>
                    <a:pt x="1665732" y="32004"/>
                  </a:lnTo>
                  <a:lnTo>
                    <a:pt x="1693164" y="59436"/>
                  </a:lnTo>
                  <a:lnTo>
                    <a:pt x="1709928" y="106680"/>
                  </a:lnTo>
                  <a:lnTo>
                    <a:pt x="1709928" y="63373"/>
                  </a:lnTo>
                  <a:lnTo>
                    <a:pt x="1691640" y="33528"/>
                  </a:lnTo>
                  <a:lnTo>
                    <a:pt x="1682496" y="25908"/>
                  </a:lnTo>
                  <a:lnTo>
                    <a:pt x="1674876" y="18288"/>
                  </a:lnTo>
                  <a:lnTo>
                    <a:pt x="1668780" y="15240"/>
                  </a:lnTo>
                  <a:lnTo>
                    <a:pt x="1664208" y="13716"/>
                  </a:lnTo>
                  <a:lnTo>
                    <a:pt x="1655064" y="9144"/>
                  </a:lnTo>
                  <a:lnTo>
                    <a:pt x="1644396" y="4584"/>
                  </a:lnTo>
                  <a:lnTo>
                    <a:pt x="1632204" y="1536"/>
                  </a:lnTo>
                  <a:lnTo>
                    <a:pt x="1621536" y="0"/>
                  </a:lnTo>
                  <a:lnTo>
                    <a:pt x="103632" y="0"/>
                  </a:lnTo>
                  <a:lnTo>
                    <a:pt x="80772" y="4584"/>
                  </a:lnTo>
                  <a:lnTo>
                    <a:pt x="41148" y="25908"/>
                  </a:lnTo>
                  <a:lnTo>
                    <a:pt x="13716" y="60960"/>
                  </a:lnTo>
                  <a:lnTo>
                    <a:pt x="0" y="103632"/>
                  </a:lnTo>
                  <a:lnTo>
                    <a:pt x="0" y="996696"/>
                  </a:lnTo>
                  <a:lnTo>
                    <a:pt x="4572" y="1019556"/>
                  </a:lnTo>
                  <a:lnTo>
                    <a:pt x="33528" y="1068324"/>
                  </a:lnTo>
                  <a:lnTo>
                    <a:pt x="42672" y="1074420"/>
                  </a:lnTo>
                  <a:lnTo>
                    <a:pt x="51816" y="1082040"/>
                  </a:lnTo>
                  <a:lnTo>
                    <a:pt x="60960" y="1088136"/>
                  </a:lnTo>
                  <a:lnTo>
                    <a:pt x="71628" y="1092708"/>
                  </a:lnTo>
                  <a:lnTo>
                    <a:pt x="92964" y="1098804"/>
                  </a:lnTo>
                  <a:lnTo>
                    <a:pt x="105156" y="1100328"/>
                  </a:lnTo>
                  <a:lnTo>
                    <a:pt x="115824" y="1101852"/>
                  </a:lnTo>
                  <a:lnTo>
                    <a:pt x="1609344" y="1101852"/>
                  </a:lnTo>
                  <a:lnTo>
                    <a:pt x="1633728" y="1098804"/>
                  </a:lnTo>
                  <a:lnTo>
                    <a:pt x="1655064" y="1092708"/>
                  </a:lnTo>
                  <a:lnTo>
                    <a:pt x="1665732" y="1086612"/>
                  </a:lnTo>
                  <a:lnTo>
                    <a:pt x="1668780" y="1085088"/>
                  </a:lnTo>
                  <a:lnTo>
                    <a:pt x="1699260" y="1059180"/>
                  </a:lnTo>
                  <a:lnTo>
                    <a:pt x="1711452" y="1040892"/>
                  </a:lnTo>
                  <a:lnTo>
                    <a:pt x="1717548" y="1030224"/>
                  </a:lnTo>
                  <a:lnTo>
                    <a:pt x="1726692" y="984504"/>
                  </a:lnTo>
                  <a:lnTo>
                    <a:pt x="1726692" y="115824"/>
                  </a:lnTo>
                  <a:close/>
                </a:path>
              </a:pathLst>
            </a:custGeom>
            <a:solidFill>
              <a:srgbClr val="990000"/>
            </a:solidFill>
          </p:spPr>
          <p:txBody>
            <a:bodyPr wrap="square" lIns="0" tIns="0" rIns="0" bIns="0" rtlCol="0"/>
            <a:lstStyle/>
            <a:p>
              <a:endParaRPr/>
            </a:p>
          </p:txBody>
        </p:sp>
      </p:grpSp>
      <p:sp>
        <p:nvSpPr>
          <p:cNvPr id="30" name="object 30"/>
          <p:cNvSpPr txBox="1"/>
          <p:nvPr/>
        </p:nvSpPr>
        <p:spPr>
          <a:xfrm>
            <a:off x="8075166" y="6078785"/>
            <a:ext cx="1333500" cy="239395"/>
          </a:xfrm>
          <a:prstGeom prst="rect">
            <a:avLst/>
          </a:prstGeom>
        </p:spPr>
        <p:txBody>
          <a:bodyPr vert="horz" wrap="square" lIns="0" tIns="13335" rIns="0" bIns="0" rtlCol="0">
            <a:spAutoFit/>
          </a:bodyPr>
          <a:lstStyle/>
          <a:p>
            <a:pPr marL="12700">
              <a:lnSpc>
                <a:spcPct val="100000"/>
              </a:lnSpc>
              <a:spcBef>
                <a:spcPts val="105"/>
              </a:spcBef>
            </a:pPr>
            <a:r>
              <a:rPr sz="1400" spc="-45" dirty="0">
                <a:latin typeface="Georgia"/>
                <a:cs typeface="Georgia"/>
              </a:rPr>
              <a:t>Priority,</a:t>
            </a:r>
            <a:r>
              <a:rPr sz="1400" spc="-35" dirty="0">
                <a:latin typeface="Georgia"/>
                <a:cs typeface="Georgia"/>
              </a:rPr>
              <a:t> </a:t>
            </a:r>
            <a:r>
              <a:rPr sz="1400" spc="-25" dirty="0">
                <a:latin typeface="Georgia"/>
                <a:cs typeface="Georgia"/>
              </a:rPr>
              <a:t>expected</a:t>
            </a:r>
            <a:endParaRPr sz="1400">
              <a:latin typeface="Georgia"/>
              <a:cs typeface="Georgia"/>
            </a:endParaRPr>
          </a:p>
        </p:txBody>
      </p:sp>
      <p:sp>
        <p:nvSpPr>
          <p:cNvPr id="33" name="object 33"/>
          <p:cNvSpPr txBox="1"/>
          <p:nvPr/>
        </p:nvSpPr>
        <p:spPr>
          <a:xfrm>
            <a:off x="856003" y="7061748"/>
            <a:ext cx="3780154" cy="165735"/>
          </a:xfrm>
          <a:prstGeom prst="rect">
            <a:avLst/>
          </a:prstGeom>
        </p:spPr>
        <p:txBody>
          <a:bodyPr vert="horz" wrap="square" lIns="0" tIns="0" rIns="0" bIns="0" rtlCol="0">
            <a:spAutoFit/>
          </a:bodyPr>
          <a:lstStyle/>
          <a:p>
            <a:pPr marL="12700">
              <a:lnSpc>
                <a:spcPts val="1150"/>
              </a:lnSpc>
            </a:pPr>
            <a:r>
              <a:rPr sz="1100" b="1" dirty="0">
                <a:solidFill>
                  <a:srgbClr val="A5A5A5"/>
                </a:solidFill>
                <a:latin typeface="Calibri"/>
                <a:cs typeface="Calibri"/>
              </a:rPr>
              <a:t>©</a:t>
            </a:r>
            <a:r>
              <a:rPr sz="1100" b="1" spc="-20" dirty="0">
                <a:solidFill>
                  <a:srgbClr val="A5A5A5"/>
                </a:solidFill>
                <a:latin typeface="Calibri"/>
                <a:cs typeface="Calibri"/>
              </a:rPr>
              <a:t> </a:t>
            </a:r>
            <a:r>
              <a:rPr sz="1100" b="1" dirty="0">
                <a:solidFill>
                  <a:srgbClr val="A5A5A5"/>
                </a:solidFill>
                <a:latin typeface="Calibri"/>
                <a:cs typeface="Calibri"/>
              </a:rPr>
              <a:t>2017</a:t>
            </a:r>
            <a:r>
              <a:rPr sz="1100" b="1" spc="-5" dirty="0">
                <a:solidFill>
                  <a:srgbClr val="A5A5A5"/>
                </a:solidFill>
                <a:latin typeface="Calibri"/>
                <a:cs typeface="Calibri"/>
              </a:rPr>
              <a:t> </a:t>
            </a:r>
            <a:r>
              <a:rPr sz="1100" b="1" spc="-10" dirty="0">
                <a:solidFill>
                  <a:srgbClr val="A5A5A5"/>
                </a:solidFill>
                <a:latin typeface="Calibri"/>
                <a:cs typeface="Calibri"/>
              </a:rPr>
              <a:t>Pearson</a:t>
            </a:r>
            <a:r>
              <a:rPr sz="1100" b="1" spc="-65" dirty="0">
                <a:solidFill>
                  <a:srgbClr val="A5A5A5"/>
                </a:solidFill>
                <a:latin typeface="Calibri"/>
                <a:cs typeface="Calibri"/>
              </a:rPr>
              <a:t> </a:t>
            </a:r>
            <a:r>
              <a:rPr sz="1100" b="1" spc="-10" dirty="0">
                <a:solidFill>
                  <a:srgbClr val="A5A5A5"/>
                </a:solidFill>
                <a:latin typeface="Calibri"/>
                <a:cs typeface="Calibri"/>
              </a:rPr>
              <a:t>Education,</a:t>
            </a:r>
            <a:r>
              <a:rPr sz="1100" b="1" spc="-30" dirty="0">
                <a:solidFill>
                  <a:srgbClr val="A5A5A5"/>
                </a:solidFill>
                <a:latin typeface="Calibri"/>
                <a:cs typeface="Calibri"/>
              </a:rPr>
              <a:t> </a:t>
            </a:r>
            <a:r>
              <a:rPr sz="1100" b="1" dirty="0">
                <a:solidFill>
                  <a:srgbClr val="A5A5A5"/>
                </a:solidFill>
                <a:latin typeface="Calibri"/>
                <a:cs typeface="Calibri"/>
              </a:rPr>
              <a:t>Inc.,</a:t>
            </a:r>
            <a:r>
              <a:rPr sz="1100" b="1" spc="-10" dirty="0">
                <a:solidFill>
                  <a:srgbClr val="A5A5A5"/>
                </a:solidFill>
                <a:latin typeface="Calibri"/>
                <a:cs typeface="Calibri"/>
              </a:rPr>
              <a:t> Hoboken,</a:t>
            </a:r>
            <a:r>
              <a:rPr sz="1100" b="1" spc="-40" dirty="0">
                <a:solidFill>
                  <a:srgbClr val="A5A5A5"/>
                </a:solidFill>
                <a:latin typeface="Calibri"/>
                <a:cs typeface="Calibri"/>
              </a:rPr>
              <a:t> </a:t>
            </a:r>
            <a:r>
              <a:rPr sz="1100" b="1" dirty="0">
                <a:solidFill>
                  <a:srgbClr val="A5A5A5"/>
                </a:solidFill>
                <a:latin typeface="Calibri"/>
                <a:cs typeface="Calibri"/>
              </a:rPr>
              <a:t>NJ.</a:t>
            </a:r>
            <a:r>
              <a:rPr sz="1100" b="1" spc="25" dirty="0">
                <a:solidFill>
                  <a:srgbClr val="A5A5A5"/>
                </a:solidFill>
                <a:latin typeface="Calibri"/>
                <a:cs typeface="Calibri"/>
              </a:rPr>
              <a:t> </a:t>
            </a:r>
            <a:r>
              <a:rPr sz="1100" b="1" dirty="0">
                <a:solidFill>
                  <a:srgbClr val="A5A5A5"/>
                </a:solidFill>
                <a:latin typeface="Calibri"/>
                <a:cs typeface="Calibri"/>
              </a:rPr>
              <a:t>All</a:t>
            </a:r>
            <a:r>
              <a:rPr sz="1100" b="1" spc="-30" dirty="0">
                <a:solidFill>
                  <a:srgbClr val="A5A5A5"/>
                </a:solidFill>
                <a:latin typeface="Calibri"/>
                <a:cs typeface="Calibri"/>
              </a:rPr>
              <a:t> </a:t>
            </a:r>
            <a:r>
              <a:rPr sz="1100" b="1" dirty="0">
                <a:solidFill>
                  <a:srgbClr val="A5A5A5"/>
                </a:solidFill>
                <a:latin typeface="Calibri"/>
                <a:cs typeface="Calibri"/>
              </a:rPr>
              <a:t>rights</a:t>
            </a:r>
            <a:r>
              <a:rPr sz="1100" b="1" spc="-10" dirty="0">
                <a:solidFill>
                  <a:srgbClr val="A5A5A5"/>
                </a:solidFill>
                <a:latin typeface="Calibri"/>
                <a:cs typeface="Calibri"/>
              </a:rPr>
              <a:t> reserved.</a:t>
            </a:r>
            <a:endParaRPr sz="1100">
              <a:latin typeface="Calibri"/>
              <a:cs typeface="Calibri"/>
            </a:endParaRPr>
          </a:p>
        </p:txBody>
      </p:sp>
      <p:sp>
        <p:nvSpPr>
          <p:cNvPr id="31" name="object 31"/>
          <p:cNvSpPr txBox="1"/>
          <p:nvPr/>
        </p:nvSpPr>
        <p:spPr>
          <a:xfrm>
            <a:off x="7988264" y="6264668"/>
            <a:ext cx="1497330" cy="239395"/>
          </a:xfrm>
          <a:prstGeom prst="rect">
            <a:avLst/>
          </a:prstGeom>
        </p:spPr>
        <p:txBody>
          <a:bodyPr vert="horz" wrap="square" lIns="0" tIns="13335" rIns="0" bIns="0" rtlCol="0">
            <a:spAutoFit/>
          </a:bodyPr>
          <a:lstStyle/>
          <a:p>
            <a:pPr marL="12700">
              <a:lnSpc>
                <a:spcPct val="100000"/>
              </a:lnSpc>
              <a:spcBef>
                <a:spcPts val="105"/>
              </a:spcBef>
            </a:pPr>
            <a:r>
              <a:rPr sz="1400" spc="-40" dirty="0">
                <a:latin typeface="Georgia"/>
                <a:cs typeface="Georgia"/>
              </a:rPr>
              <a:t>execution</a:t>
            </a:r>
            <a:r>
              <a:rPr sz="1400" spc="-25" dirty="0">
                <a:latin typeface="Georgia"/>
                <a:cs typeface="Georgia"/>
              </a:rPr>
              <a:t> </a:t>
            </a:r>
            <a:r>
              <a:rPr sz="1400" spc="-55" dirty="0">
                <a:latin typeface="Georgia"/>
                <a:cs typeface="Georgia"/>
              </a:rPr>
              <a:t>time,</a:t>
            </a:r>
            <a:r>
              <a:rPr sz="1400" spc="-5" dirty="0">
                <a:latin typeface="Georgia"/>
                <a:cs typeface="Georgia"/>
              </a:rPr>
              <a:t> </a:t>
            </a:r>
            <a:r>
              <a:rPr sz="1400" spc="-25" dirty="0">
                <a:latin typeface="Georgia"/>
                <a:cs typeface="Georgia"/>
              </a:rPr>
              <a:t>I/O</a:t>
            </a:r>
            <a:endParaRPr sz="1400">
              <a:latin typeface="Georgia"/>
              <a:cs typeface="Georgia"/>
            </a:endParaRPr>
          </a:p>
        </p:txBody>
      </p:sp>
      <p:sp>
        <p:nvSpPr>
          <p:cNvPr id="32" name="object 32"/>
          <p:cNvSpPr txBox="1"/>
          <p:nvPr/>
        </p:nvSpPr>
        <p:spPr>
          <a:xfrm>
            <a:off x="8233731" y="6449081"/>
            <a:ext cx="1017269" cy="239395"/>
          </a:xfrm>
          <a:prstGeom prst="rect">
            <a:avLst/>
          </a:prstGeom>
        </p:spPr>
        <p:txBody>
          <a:bodyPr vert="horz" wrap="square" lIns="0" tIns="13335" rIns="0" bIns="0" rtlCol="0">
            <a:spAutoFit/>
          </a:bodyPr>
          <a:lstStyle/>
          <a:p>
            <a:pPr marL="12700">
              <a:lnSpc>
                <a:spcPct val="100000"/>
              </a:lnSpc>
              <a:spcBef>
                <a:spcPts val="105"/>
              </a:spcBef>
            </a:pPr>
            <a:r>
              <a:rPr sz="1400" spc="-45" dirty="0">
                <a:latin typeface="Georgia"/>
                <a:cs typeface="Georgia"/>
              </a:rPr>
              <a:t>requirements</a:t>
            </a:r>
            <a:endParaRPr sz="1400">
              <a:latin typeface="Georgia"/>
              <a:cs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994538" y="1313207"/>
            <a:ext cx="7369809" cy="817880"/>
          </a:xfrm>
          <a:prstGeom prst="rect">
            <a:avLst/>
          </a:prstGeom>
        </p:spPr>
        <p:txBody>
          <a:bodyPr vert="horz" wrap="square" lIns="0" tIns="12065" rIns="0" bIns="0" rtlCol="0">
            <a:spAutoFit/>
          </a:bodyPr>
          <a:lstStyle/>
          <a:p>
            <a:pPr marL="12700">
              <a:lnSpc>
                <a:spcPct val="100000"/>
              </a:lnSpc>
              <a:spcBef>
                <a:spcPts val="95"/>
              </a:spcBef>
            </a:pPr>
            <a:r>
              <a:rPr sz="5200" b="0" spc="-185" dirty="0">
                <a:solidFill>
                  <a:srgbClr val="1A416B"/>
                </a:solidFill>
                <a:latin typeface="Georgia"/>
                <a:cs typeface="Georgia"/>
              </a:rPr>
              <a:t>Medium-</a:t>
            </a:r>
            <a:r>
              <a:rPr sz="5200" b="0" spc="-130" dirty="0">
                <a:solidFill>
                  <a:srgbClr val="1A416B"/>
                </a:solidFill>
                <a:latin typeface="Georgia"/>
                <a:cs typeface="Georgia"/>
              </a:rPr>
              <a:t>Term</a:t>
            </a:r>
            <a:r>
              <a:rPr sz="5200" b="0" spc="-95" dirty="0">
                <a:solidFill>
                  <a:srgbClr val="1A416B"/>
                </a:solidFill>
                <a:latin typeface="Georgia"/>
                <a:cs typeface="Georgia"/>
              </a:rPr>
              <a:t> </a:t>
            </a:r>
            <a:r>
              <a:rPr sz="5200" b="0" spc="-85" dirty="0">
                <a:solidFill>
                  <a:srgbClr val="1A416B"/>
                </a:solidFill>
                <a:latin typeface="Georgia"/>
                <a:cs typeface="Georgia"/>
              </a:rPr>
              <a:t>Scheduling</a:t>
            </a:r>
            <a:endParaRPr sz="5200">
              <a:latin typeface="Georgia"/>
              <a:cs typeface="Georgia"/>
            </a:endParaRPr>
          </a:p>
        </p:txBody>
      </p:sp>
      <p:sp>
        <p:nvSpPr>
          <p:cNvPr id="9" name="object 9"/>
          <p:cNvSpPr txBox="1"/>
          <p:nvPr/>
        </p:nvSpPr>
        <p:spPr>
          <a:xfrm>
            <a:off x="856003" y="7061748"/>
            <a:ext cx="3780154" cy="165735"/>
          </a:xfrm>
          <a:prstGeom prst="rect">
            <a:avLst/>
          </a:prstGeom>
        </p:spPr>
        <p:txBody>
          <a:bodyPr vert="horz" wrap="square" lIns="0" tIns="0" rIns="0" bIns="0" rtlCol="0">
            <a:spAutoFit/>
          </a:bodyPr>
          <a:lstStyle/>
          <a:p>
            <a:pPr marL="12700">
              <a:lnSpc>
                <a:spcPts val="1150"/>
              </a:lnSpc>
            </a:pPr>
            <a:r>
              <a:rPr sz="1100" b="1" dirty="0">
                <a:solidFill>
                  <a:srgbClr val="A5A5A5"/>
                </a:solidFill>
                <a:latin typeface="Calibri"/>
                <a:cs typeface="Calibri"/>
              </a:rPr>
              <a:t>©</a:t>
            </a:r>
            <a:r>
              <a:rPr sz="1100" b="1" spc="-20" dirty="0">
                <a:solidFill>
                  <a:srgbClr val="A5A5A5"/>
                </a:solidFill>
                <a:latin typeface="Calibri"/>
                <a:cs typeface="Calibri"/>
              </a:rPr>
              <a:t> </a:t>
            </a:r>
            <a:r>
              <a:rPr sz="1100" b="1" dirty="0">
                <a:solidFill>
                  <a:srgbClr val="A5A5A5"/>
                </a:solidFill>
                <a:latin typeface="Calibri"/>
                <a:cs typeface="Calibri"/>
              </a:rPr>
              <a:t>2017</a:t>
            </a:r>
            <a:r>
              <a:rPr sz="1100" b="1" spc="-5" dirty="0">
                <a:solidFill>
                  <a:srgbClr val="A5A5A5"/>
                </a:solidFill>
                <a:latin typeface="Calibri"/>
                <a:cs typeface="Calibri"/>
              </a:rPr>
              <a:t> </a:t>
            </a:r>
            <a:r>
              <a:rPr sz="1100" b="1" spc="-10" dirty="0">
                <a:solidFill>
                  <a:srgbClr val="A5A5A5"/>
                </a:solidFill>
                <a:latin typeface="Calibri"/>
                <a:cs typeface="Calibri"/>
              </a:rPr>
              <a:t>Pearson</a:t>
            </a:r>
            <a:r>
              <a:rPr sz="1100" b="1" spc="-65" dirty="0">
                <a:solidFill>
                  <a:srgbClr val="A5A5A5"/>
                </a:solidFill>
                <a:latin typeface="Calibri"/>
                <a:cs typeface="Calibri"/>
              </a:rPr>
              <a:t> </a:t>
            </a:r>
            <a:r>
              <a:rPr sz="1100" b="1" spc="-10" dirty="0">
                <a:solidFill>
                  <a:srgbClr val="A5A5A5"/>
                </a:solidFill>
                <a:latin typeface="Calibri"/>
                <a:cs typeface="Calibri"/>
              </a:rPr>
              <a:t>Education,</a:t>
            </a:r>
            <a:r>
              <a:rPr sz="1100" b="1" spc="-30" dirty="0">
                <a:solidFill>
                  <a:srgbClr val="A5A5A5"/>
                </a:solidFill>
                <a:latin typeface="Calibri"/>
                <a:cs typeface="Calibri"/>
              </a:rPr>
              <a:t> </a:t>
            </a:r>
            <a:r>
              <a:rPr sz="1100" b="1" dirty="0">
                <a:solidFill>
                  <a:srgbClr val="A5A5A5"/>
                </a:solidFill>
                <a:latin typeface="Calibri"/>
                <a:cs typeface="Calibri"/>
              </a:rPr>
              <a:t>Inc.,</a:t>
            </a:r>
            <a:r>
              <a:rPr sz="1100" b="1" spc="-10" dirty="0">
                <a:solidFill>
                  <a:srgbClr val="A5A5A5"/>
                </a:solidFill>
                <a:latin typeface="Calibri"/>
                <a:cs typeface="Calibri"/>
              </a:rPr>
              <a:t> Hoboken,</a:t>
            </a:r>
            <a:r>
              <a:rPr sz="1100" b="1" spc="-40" dirty="0">
                <a:solidFill>
                  <a:srgbClr val="A5A5A5"/>
                </a:solidFill>
                <a:latin typeface="Calibri"/>
                <a:cs typeface="Calibri"/>
              </a:rPr>
              <a:t> </a:t>
            </a:r>
            <a:r>
              <a:rPr sz="1100" b="1" dirty="0">
                <a:solidFill>
                  <a:srgbClr val="A5A5A5"/>
                </a:solidFill>
                <a:latin typeface="Calibri"/>
                <a:cs typeface="Calibri"/>
              </a:rPr>
              <a:t>NJ.</a:t>
            </a:r>
            <a:r>
              <a:rPr sz="1100" b="1" spc="25" dirty="0">
                <a:solidFill>
                  <a:srgbClr val="A5A5A5"/>
                </a:solidFill>
                <a:latin typeface="Calibri"/>
                <a:cs typeface="Calibri"/>
              </a:rPr>
              <a:t> </a:t>
            </a:r>
            <a:r>
              <a:rPr sz="1100" b="1" dirty="0">
                <a:solidFill>
                  <a:srgbClr val="A5A5A5"/>
                </a:solidFill>
                <a:latin typeface="Calibri"/>
                <a:cs typeface="Calibri"/>
              </a:rPr>
              <a:t>All</a:t>
            </a:r>
            <a:r>
              <a:rPr sz="1100" b="1" spc="-30" dirty="0">
                <a:solidFill>
                  <a:srgbClr val="A5A5A5"/>
                </a:solidFill>
                <a:latin typeface="Calibri"/>
                <a:cs typeface="Calibri"/>
              </a:rPr>
              <a:t> </a:t>
            </a:r>
            <a:r>
              <a:rPr sz="1100" b="1" dirty="0">
                <a:solidFill>
                  <a:srgbClr val="A5A5A5"/>
                </a:solidFill>
                <a:latin typeface="Calibri"/>
                <a:cs typeface="Calibri"/>
              </a:rPr>
              <a:t>rights</a:t>
            </a:r>
            <a:r>
              <a:rPr sz="1100" b="1" spc="-10" dirty="0">
                <a:solidFill>
                  <a:srgbClr val="A5A5A5"/>
                </a:solidFill>
                <a:latin typeface="Calibri"/>
                <a:cs typeface="Calibri"/>
              </a:rPr>
              <a:t> reserved.</a:t>
            </a:r>
            <a:endParaRPr sz="1100">
              <a:latin typeface="Calibri"/>
              <a:cs typeface="Calibri"/>
            </a:endParaRPr>
          </a:p>
        </p:txBody>
      </p:sp>
      <p:sp>
        <p:nvSpPr>
          <p:cNvPr id="8" name="object 8"/>
          <p:cNvSpPr txBox="1"/>
          <p:nvPr/>
        </p:nvSpPr>
        <p:spPr>
          <a:xfrm>
            <a:off x="1084532" y="2706085"/>
            <a:ext cx="7904480" cy="2099310"/>
          </a:xfrm>
          <a:prstGeom prst="rect">
            <a:avLst/>
          </a:prstGeom>
        </p:spPr>
        <p:txBody>
          <a:bodyPr vert="horz" wrap="square" lIns="0" tIns="12700" rIns="0" bIns="0" rtlCol="0">
            <a:spAutoFit/>
          </a:bodyPr>
          <a:lstStyle/>
          <a:p>
            <a:pPr marL="294005" indent="-281305">
              <a:lnSpc>
                <a:spcPct val="100000"/>
              </a:lnSpc>
              <a:spcBef>
                <a:spcPts val="100"/>
              </a:spcBef>
              <a:buClr>
                <a:srgbClr val="990000"/>
              </a:buClr>
              <a:buSzPct val="75000"/>
              <a:buFont typeface="Times New Roman"/>
              <a:buChar char="■"/>
              <a:tabLst>
                <a:tab pos="294005" algn="l"/>
              </a:tabLst>
            </a:pPr>
            <a:r>
              <a:rPr sz="2400" spc="-55" dirty="0">
                <a:solidFill>
                  <a:srgbClr val="262626"/>
                </a:solidFill>
                <a:latin typeface="Georgia"/>
                <a:cs typeface="Georgia"/>
              </a:rPr>
              <a:t>Part</a:t>
            </a:r>
            <a:r>
              <a:rPr sz="2400" spc="-80" dirty="0">
                <a:solidFill>
                  <a:srgbClr val="262626"/>
                </a:solidFill>
                <a:latin typeface="Georgia"/>
                <a:cs typeface="Georgia"/>
              </a:rPr>
              <a:t> </a:t>
            </a:r>
            <a:r>
              <a:rPr sz="2400" dirty="0">
                <a:solidFill>
                  <a:srgbClr val="262626"/>
                </a:solidFill>
                <a:latin typeface="Georgia"/>
                <a:cs typeface="Georgia"/>
              </a:rPr>
              <a:t>of</a:t>
            </a:r>
            <a:r>
              <a:rPr sz="2400" spc="245" dirty="0">
                <a:solidFill>
                  <a:srgbClr val="262626"/>
                </a:solidFill>
                <a:latin typeface="Georgia"/>
                <a:cs typeface="Georgia"/>
              </a:rPr>
              <a:t> </a:t>
            </a:r>
            <a:r>
              <a:rPr sz="2400" spc="-65" dirty="0">
                <a:solidFill>
                  <a:srgbClr val="262626"/>
                </a:solidFill>
                <a:latin typeface="Georgia"/>
                <a:cs typeface="Georgia"/>
              </a:rPr>
              <a:t>the</a:t>
            </a:r>
            <a:r>
              <a:rPr sz="2400" spc="-55" dirty="0">
                <a:solidFill>
                  <a:srgbClr val="262626"/>
                </a:solidFill>
                <a:latin typeface="Georgia"/>
                <a:cs typeface="Georgia"/>
              </a:rPr>
              <a:t> </a:t>
            </a:r>
            <a:r>
              <a:rPr sz="2400" spc="-80" dirty="0">
                <a:solidFill>
                  <a:srgbClr val="262626"/>
                </a:solidFill>
                <a:latin typeface="Georgia"/>
                <a:cs typeface="Georgia"/>
              </a:rPr>
              <a:t>swapping</a:t>
            </a:r>
            <a:r>
              <a:rPr sz="2400" spc="-65" dirty="0">
                <a:solidFill>
                  <a:srgbClr val="262626"/>
                </a:solidFill>
                <a:latin typeface="Georgia"/>
                <a:cs typeface="Georgia"/>
              </a:rPr>
              <a:t> </a:t>
            </a:r>
            <a:r>
              <a:rPr sz="2400" spc="-10" dirty="0">
                <a:solidFill>
                  <a:srgbClr val="262626"/>
                </a:solidFill>
                <a:latin typeface="Georgia"/>
                <a:cs typeface="Georgia"/>
              </a:rPr>
              <a:t>function</a:t>
            </a:r>
            <a:endParaRPr sz="2400">
              <a:latin typeface="Georgia"/>
              <a:cs typeface="Georgia"/>
            </a:endParaRPr>
          </a:p>
          <a:p>
            <a:pPr marL="294640" marR="5080" indent="-282575">
              <a:lnSpc>
                <a:spcPct val="100000"/>
              </a:lnSpc>
              <a:spcBef>
                <a:spcPts val="1800"/>
              </a:spcBef>
              <a:buClr>
                <a:srgbClr val="990000"/>
              </a:buClr>
              <a:buSzPct val="75000"/>
              <a:buFont typeface="Times New Roman"/>
              <a:buChar char="■"/>
              <a:tabLst>
                <a:tab pos="294640" algn="l"/>
              </a:tabLst>
            </a:pPr>
            <a:r>
              <a:rPr sz="2400" spc="-95" dirty="0">
                <a:solidFill>
                  <a:srgbClr val="262626"/>
                </a:solidFill>
                <a:latin typeface="Georgia"/>
                <a:cs typeface="Georgia"/>
              </a:rPr>
              <a:t>Swapping-</a:t>
            </a:r>
            <a:r>
              <a:rPr sz="2400" dirty="0">
                <a:solidFill>
                  <a:srgbClr val="262626"/>
                </a:solidFill>
                <a:latin typeface="Georgia"/>
                <a:cs typeface="Georgia"/>
              </a:rPr>
              <a:t>in</a:t>
            </a:r>
            <a:r>
              <a:rPr sz="2400" spc="-145" dirty="0">
                <a:solidFill>
                  <a:srgbClr val="262626"/>
                </a:solidFill>
                <a:latin typeface="Georgia"/>
                <a:cs typeface="Georgia"/>
              </a:rPr>
              <a:t> </a:t>
            </a:r>
            <a:r>
              <a:rPr sz="2400" spc="-55" dirty="0">
                <a:solidFill>
                  <a:srgbClr val="262626"/>
                </a:solidFill>
                <a:latin typeface="Georgia"/>
                <a:cs typeface="Georgia"/>
              </a:rPr>
              <a:t>decisions</a:t>
            </a:r>
            <a:r>
              <a:rPr sz="2400" spc="-80" dirty="0">
                <a:solidFill>
                  <a:srgbClr val="262626"/>
                </a:solidFill>
                <a:latin typeface="Georgia"/>
                <a:cs typeface="Georgia"/>
              </a:rPr>
              <a:t> </a:t>
            </a:r>
            <a:r>
              <a:rPr sz="2400" spc="-50" dirty="0">
                <a:solidFill>
                  <a:srgbClr val="262626"/>
                </a:solidFill>
                <a:latin typeface="Georgia"/>
                <a:cs typeface="Georgia"/>
              </a:rPr>
              <a:t>are</a:t>
            </a:r>
            <a:r>
              <a:rPr sz="2400" spc="-65" dirty="0">
                <a:solidFill>
                  <a:srgbClr val="262626"/>
                </a:solidFill>
                <a:latin typeface="Georgia"/>
                <a:cs typeface="Georgia"/>
              </a:rPr>
              <a:t> </a:t>
            </a:r>
            <a:r>
              <a:rPr sz="2400" spc="-75" dirty="0">
                <a:solidFill>
                  <a:srgbClr val="262626"/>
                </a:solidFill>
                <a:latin typeface="Georgia"/>
                <a:cs typeface="Georgia"/>
              </a:rPr>
              <a:t>based</a:t>
            </a:r>
            <a:r>
              <a:rPr sz="2400" spc="-40" dirty="0">
                <a:solidFill>
                  <a:srgbClr val="262626"/>
                </a:solidFill>
                <a:latin typeface="Georgia"/>
                <a:cs typeface="Georgia"/>
              </a:rPr>
              <a:t> </a:t>
            </a:r>
            <a:r>
              <a:rPr sz="2400" dirty="0">
                <a:solidFill>
                  <a:srgbClr val="262626"/>
                </a:solidFill>
                <a:latin typeface="Georgia"/>
                <a:cs typeface="Georgia"/>
              </a:rPr>
              <a:t>on</a:t>
            </a:r>
            <a:r>
              <a:rPr sz="2400" spc="-55" dirty="0">
                <a:solidFill>
                  <a:srgbClr val="262626"/>
                </a:solidFill>
                <a:latin typeface="Georgia"/>
                <a:cs typeface="Georgia"/>
              </a:rPr>
              <a:t> </a:t>
            </a:r>
            <a:r>
              <a:rPr sz="2400" spc="-75" dirty="0">
                <a:solidFill>
                  <a:srgbClr val="262626"/>
                </a:solidFill>
                <a:latin typeface="Georgia"/>
                <a:cs typeface="Georgia"/>
              </a:rPr>
              <a:t>the</a:t>
            </a:r>
            <a:r>
              <a:rPr sz="2400" spc="-70" dirty="0">
                <a:solidFill>
                  <a:srgbClr val="262626"/>
                </a:solidFill>
                <a:latin typeface="Georgia"/>
                <a:cs typeface="Georgia"/>
              </a:rPr>
              <a:t> </a:t>
            </a:r>
            <a:r>
              <a:rPr sz="2400" spc="-60" dirty="0">
                <a:solidFill>
                  <a:srgbClr val="262626"/>
                </a:solidFill>
                <a:latin typeface="Georgia"/>
                <a:cs typeface="Georgia"/>
              </a:rPr>
              <a:t>need</a:t>
            </a:r>
            <a:r>
              <a:rPr sz="2400" spc="-85" dirty="0">
                <a:solidFill>
                  <a:srgbClr val="262626"/>
                </a:solidFill>
                <a:latin typeface="Georgia"/>
                <a:cs typeface="Georgia"/>
              </a:rPr>
              <a:t> </a:t>
            </a:r>
            <a:r>
              <a:rPr sz="2400" dirty="0">
                <a:solidFill>
                  <a:srgbClr val="262626"/>
                </a:solidFill>
                <a:latin typeface="Georgia"/>
                <a:cs typeface="Georgia"/>
              </a:rPr>
              <a:t>to</a:t>
            </a:r>
            <a:r>
              <a:rPr sz="2400" spc="-30" dirty="0">
                <a:solidFill>
                  <a:srgbClr val="262626"/>
                </a:solidFill>
                <a:latin typeface="Georgia"/>
                <a:cs typeface="Georgia"/>
              </a:rPr>
              <a:t> </a:t>
            </a:r>
            <a:r>
              <a:rPr sz="2400" spc="-75" dirty="0">
                <a:solidFill>
                  <a:srgbClr val="262626"/>
                </a:solidFill>
                <a:latin typeface="Georgia"/>
                <a:cs typeface="Georgia"/>
              </a:rPr>
              <a:t>manage</a:t>
            </a:r>
            <a:r>
              <a:rPr sz="2400" spc="-135" dirty="0">
                <a:solidFill>
                  <a:srgbClr val="262626"/>
                </a:solidFill>
                <a:latin typeface="Georgia"/>
                <a:cs typeface="Georgia"/>
              </a:rPr>
              <a:t> </a:t>
            </a:r>
            <a:r>
              <a:rPr sz="2400" spc="-25" dirty="0">
                <a:solidFill>
                  <a:srgbClr val="262626"/>
                </a:solidFill>
                <a:latin typeface="Georgia"/>
                <a:cs typeface="Georgia"/>
              </a:rPr>
              <a:t>the </a:t>
            </a:r>
            <a:r>
              <a:rPr sz="2400" spc="-75" dirty="0">
                <a:solidFill>
                  <a:srgbClr val="262626"/>
                </a:solidFill>
                <a:latin typeface="Georgia"/>
                <a:cs typeface="Georgia"/>
              </a:rPr>
              <a:t>degree</a:t>
            </a:r>
            <a:r>
              <a:rPr sz="2400" spc="-70" dirty="0">
                <a:solidFill>
                  <a:srgbClr val="262626"/>
                </a:solidFill>
                <a:latin typeface="Georgia"/>
                <a:cs typeface="Georgia"/>
              </a:rPr>
              <a:t> </a:t>
            </a:r>
            <a:r>
              <a:rPr sz="2400" dirty="0">
                <a:solidFill>
                  <a:srgbClr val="262626"/>
                </a:solidFill>
                <a:latin typeface="Georgia"/>
                <a:cs typeface="Georgia"/>
              </a:rPr>
              <a:t>of</a:t>
            </a:r>
            <a:r>
              <a:rPr sz="2400" spc="254" dirty="0">
                <a:solidFill>
                  <a:srgbClr val="262626"/>
                </a:solidFill>
                <a:latin typeface="Georgia"/>
                <a:cs typeface="Georgia"/>
              </a:rPr>
              <a:t> </a:t>
            </a:r>
            <a:r>
              <a:rPr sz="2400" spc="-10" dirty="0">
                <a:solidFill>
                  <a:srgbClr val="262626"/>
                </a:solidFill>
                <a:latin typeface="Georgia"/>
                <a:cs typeface="Georgia"/>
              </a:rPr>
              <a:t>multiprogramming</a:t>
            </a:r>
            <a:endParaRPr sz="2400">
              <a:latin typeface="Georgia"/>
              <a:cs typeface="Georgia"/>
            </a:endParaRPr>
          </a:p>
          <a:p>
            <a:pPr marL="706120" marR="598170" lvl="1" indent="-300355">
              <a:lnSpc>
                <a:spcPct val="100000"/>
              </a:lnSpc>
              <a:spcBef>
                <a:spcPts val="605"/>
              </a:spcBef>
              <a:buClr>
                <a:srgbClr val="990000"/>
              </a:buClr>
              <a:buSzPct val="75000"/>
              <a:buFont typeface="Times New Roman"/>
              <a:buChar char="■"/>
              <a:tabLst>
                <a:tab pos="706120" algn="l"/>
              </a:tabLst>
            </a:pPr>
            <a:r>
              <a:rPr sz="2200" spc="-50" dirty="0">
                <a:solidFill>
                  <a:srgbClr val="262626"/>
                </a:solidFill>
                <a:latin typeface="Georgia"/>
                <a:cs typeface="Georgia"/>
              </a:rPr>
              <a:t>Considers</a:t>
            </a:r>
            <a:r>
              <a:rPr sz="2200" spc="-30" dirty="0">
                <a:solidFill>
                  <a:srgbClr val="262626"/>
                </a:solidFill>
                <a:latin typeface="Georgia"/>
                <a:cs typeface="Georgia"/>
              </a:rPr>
              <a:t> </a:t>
            </a:r>
            <a:r>
              <a:rPr sz="2200" spc="-50" dirty="0">
                <a:solidFill>
                  <a:srgbClr val="262626"/>
                </a:solidFill>
                <a:latin typeface="Georgia"/>
                <a:cs typeface="Georgia"/>
              </a:rPr>
              <a:t>the</a:t>
            </a:r>
            <a:r>
              <a:rPr sz="2200" spc="-45" dirty="0">
                <a:solidFill>
                  <a:srgbClr val="262626"/>
                </a:solidFill>
                <a:latin typeface="Georgia"/>
                <a:cs typeface="Georgia"/>
              </a:rPr>
              <a:t> </a:t>
            </a:r>
            <a:r>
              <a:rPr sz="2200" spc="-40" dirty="0">
                <a:solidFill>
                  <a:srgbClr val="262626"/>
                </a:solidFill>
                <a:latin typeface="Georgia"/>
                <a:cs typeface="Georgia"/>
              </a:rPr>
              <a:t>memory</a:t>
            </a:r>
            <a:r>
              <a:rPr sz="2200" spc="-45" dirty="0">
                <a:solidFill>
                  <a:srgbClr val="262626"/>
                </a:solidFill>
                <a:latin typeface="Georgia"/>
                <a:cs typeface="Georgia"/>
              </a:rPr>
              <a:t> </a:t>
            </a:r>
            <a:r>
              <a:rPr sz="2200" spc="-95" dirty="0">
                <a:solidFill>
                  <a:srgbClr val="262626"/>
                </a:solidFill>
                <a:latin typeface="Georgia"/>
                <a:cs typeface="Georgia"/>
              </a:rPr>
              <a:t>requirements</a:t>
            </a:r>
            <a:r>
              <a:rPr sz="2200" dirty="0">
                <a:solidFill>
                  <a:srgbClr val="262626"/>
                </a:solidFill>
                <a:latin typeface="Georgia"/>
                <a:cs typeface="Georgia"/>
              </a:rPr>
              <a:t> of</a:t>
            </a:r>
            <a:r>
              <a:rPr sz="2200" spc="190" dirty="0">
                <a:solidFill>
                  <a:srgbClr val="262626"/>
                </a:solidFill>
                <a:latin typeface="Georgia"/>
                <a:cs typeface="Georgia"/>
              </a:rPr>
              <a:t> </a:t>
            </a:r>
            <a:r>
              <a:rPr sz="2200" spc="-70" dirty="0">
                <a:solidFill>
                  <a:srgbClr val="262626"/>
                </a:solidFill>
                <a:latin typeface="Georgia"/>
                <a:cs typeface="Georgia"/>
              </a:rPr>
              <a:t>the</a:t>
            </a:r>
            <a:r>
              <a:rPr sz="2200" spc="-145" dirty="0">
                <a:solidFill>
                  <a:srgbClr val="262626"/>
                </a:solidFill>
                <a:latin typeface="Georgia"/>
                <a:cs typeface="Georgia"/>
              </a:rPr>
              <a:t> </a:t>
            </a:r>
            <a:r>
              <a:rPr sz="2200" spc="-105" dirty="0">
                <a:solidFill>
                  <a:srgbClr val="262626"/>
                </a:solidFill>
                <a:latin typeface="Georgia"/>
                <a:cs typeface="Georgia"/>
              </a:rPr>
              <a:t>swapped-</a:t>
            </a:r>
            <a:r>
              <a:rPr sz="2200" spc="-25" dirty="0">
                <a:solidFill>
                  <a:srgbClr val="262626"/>
                </a:solidFill>
                <a:latin typeface="Georgia"/>
                <a:cs typeface="Georgia"/>
              </a:rPr>
              <a:t>out </a:t>
            </a:r>
            <a:r>
              <a:rPr sz="2200" spc="-10" dirty="0">
                <a:solidFill>
                  <a:srgbClr val="262626"/>
                </a:solidFill>
                <a:latin typeface="Georgia"/>
                <a:cs typeface="Georgia"/>
              </a:rPr>
              <a:t>processes</a:t>
            </a:r>
            <a:endParaRPr sz="2200">
              <a:latin typeface="Georgia"/>
              <a:cs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1287252" y="1147152"/>
            <a:ext cx="7061200" cy="696595"/>
          </a:xfrm>
          <a:prstGeom prst="rect">
            <a:avLst/>
          </a:prstGeom>
        </p:spPr>
        <p:txBody>
          <a:bodyPr vert="horz" wrap="square" lIns="0" tIns="12700" rIns="0" bIns="0" rtlCol="0">
            <a:spAutoFit/>
          </a:bodyPr>
          <a:lstStyle/>
          <a:p>
            <a:pPr marL="12700">
              <a:lnSpc>
                <a:spcPct val="100000"/>
              </a:lnSpc>
              <a:spcBef>
                <a:spcPts val="100"/>
              </a:spcBef>
            </a:pPr>
            <a:r>
              <a:rPr sz="4400" b="0" spc="-114" dirty="0">
                <a:solidFill>
                  <a:srgbClr val="1A416B"/>
                </a:solidFill>
                <a:latin typeface="Georgia"/>
                <a:cs typeface="Georgia"/>
              </a:rPr>
              <a:t>Short-</a:t>
            </a:r>
            <a:r>
              <a:rPr sz="4400" b="0" spc="-100" dirty="0">
                <a:solidFill>
                  <a:srgbClr val="1A416B"/>
                </a:solidFill>
                <a:latin typeface="Georgia"/>
                <a:cs typeface="Georgia"/>
              </a:rPr>
              <a:t>Term(CPU)</a:t>
            </a:r>
            <a:r>
              <a:rPr sz="4400" b="0" spc="-75" dirty="0">
                <a:solidFill>
                  <a:srgbClr val="1A416B"/>
                </a:solidFill>
                <a:latin typeface="Georgia"/>
                <a:cs typeface="Georgia"/>
              </a:rPr>
              <a:t> </a:t>
            </a:r>
            <a:r>
              <a:rPr sz="4400" b="0" spc="-65" dirty="0">
                <a:solidFill>
                  <a:srgbClr val="1A416B"/>
                </a:solidFill>
                <a:latin typeface="Georgia"/>
                <a:cs typeface="Georgia"/>
              </a:rPr>
              <a:t>Scheduling</a:t>
            </a:r>
            <a:endParaRPr sz="4400">
              <a:latin typeface="Georgia"/>
              <a:cs typeface="Georgia"/>
            </a:endParaRPr>
          </a:p>
        </p:txBody>
      </p:sp>
      <p:grpSp>
        <p:nvGrpSpPr>
          <p:cNvPr id="8" name="object 8"/>
          <p:cNvGrpSpPr/>
          <p:nvPr/>
        </p:nvGrpSpPr>
        <p:grpSpPr>
          <a:xfrm>
            <a:off x="2572511" y="5396484"/>
            <a:ext cx="5655945" cy="1720850"/>
            <a:chOff x="2572511" y="5396484"/>
            <a:chExt cx="5655945" cy="1720850"/>
          </a:xfrm>
        </p:grpSpPr>
        <p:pic>
          <p:nvPicPr>
            <p:cNvPr id="9" name="object 9"/>
            <p:cNvPicPr/>
            <p:nvPr/>
          </p:nvPicPr>
          <p:blipFill>
            <a:blip r:embed="rId2" cstate="print"/>
            <a:stretch>
              <a:fillRect/>
            </a:stretch>
          </p:blipFill>
          <p:spPr>
            <a:xfrm>
              <a:off x="2572511" y="5398007"/>
              <a:ext cx="5649467" cy="501395"/>
            </a:xfrm>
            <a:prstGeom prst="rect">
              <a:avLst/>
            </a:prstGeom>
          </p:spPr>
        </p:pic>
        <p:sp>
          <p:nvSpPr>
            <p:cNvPr id="10" name="object 10"/>
            <p:cNvSpPr/>
            <p:nvPr/>
          </p:nvSpPr>
          <p:spPr>
            <a:xfrm>
              <a:off x="2572499" y="5396496"/>
              <a:ext cx="5655945" cy="504825"/>
            </a:xfrm>
            <a:custGeom>
              <a:avLst/>
              <a:gdLst/>
              <a:ahLst/>
              <a:cxnLst/>
              <a:rect l="l" t="t" r="r" b="b"/>
              <a:pathLst>
                <a:path w="5655945" h="504825">
                  <a:moveTo>
                    <a:pt x="5655576" y="7607"/>
                  </a:moveTo>
                  <a:lnTo>
                    <a:pt x="5655564" y="3048"/>
                  </a:lnTo>
                  <a:lnTo>
                    <a:pt x="5650992" y="0"/>
                  </a:lnTo>
                  <a:lnTo>
                    <a:pt x="5638812" y="0"/>
                  </a:lnTo>
                  <a:lnTo>
                    <a:pt x="5638812" y="15227"/>
                  </a:lnTo>
                  <a:lnTo>
                    <a:pt x="5638812" y="489191"/>
                  </a:lnTo>
                  <a:lnTo>
                    <a:pt x="16764" y="489191"/>
                  </a:lnTo>
                  <a:lnTo>
                    <a:pt x="16764" y="15240"/>
                  </a:lnTo>
                  <a:lnTo>
                    <a:pt x="7632" y="15240"/>
                  </a:lnTo>
                  <a:lnTo>
                    <a:pt x="16764" y="15227"/>
                  </a:lnTo>
                  <a:lnTo>
                    <a:pt x="5638812" y="15227"/>
                  </a:lnTo>
                  <a:lnTo>
                    <a:pt x="5638812" y="0"/>
                  </a:lnTo>
                  <a:lnTo>
                    <a:pt x="3048" y="0"/>
                  </a:lnTo>
                  <a:lnTo>
                    <a:pt x="0" y="3048"/>
                  </a:lnTo>
                  <a:lnTo>
                    <a:pt x="0" y="501396"/>
                  </a:lnTo>
                  <a:lnTo>
                    <a:pt x="3048" y="504444"/>
                  </a:lnTo>
                  <a:lnTo>
                    <a:pt x="5650992" y="504444"/>
                  </a:lnTo>
                  <a:lnTo>
                    <a:pt x="5655564" y="501396"/>
                  </a:lnTo>
                  <a:lnTo>
                    <a:pt x="5655564" y="496824"/>
                  </a:lnTo>
                  <a:lnTo>
                    <a:pt x="16764" y="496824"/>
                  </a:lnTo>
                  <a:lnTo>
                    <a:pt x="7632" y="489204"/>
                  </a:lnTo>
                  <a:lnTo>
                    <a:pt x="16764" y="496811"/>
                  </a:lnTo>
                  <a:lnTo>
                    <a:pt x="5638812" y="496811"/>
                  </a:lnTo>
                  <a:lnTo>
                    <a:pt x="5655576" y="496811"/>
                  </a:lnTo>
                  <a:lnTo>
                    <a:pt x="5655576" y="489191"/>
                  </a:lnTo>
                  <a:lnTo>
                    <a:pt x="5655576" y="15227"/>
                  </a:lnTo>
                  <a:lnTo>
                    <a:pt x="5655576" y="7607"/>
                  </a:lnTo>
                  <a:close/>
                </a:path>
              </a:pathLst>
            </a:custGeom>
            <a:solidFill>
              <a:srgbClr val="990000"/>
            </a:solidFill>
          </p:spPr>
          <p:txBody>
            <a:bodyPr wrap="square" lIns="0" tIns="0" rIns="0" bIns="0" rtlCol="0"/>
            <a:lstStyle/>
            <a:p>
              <a:endParaRPr/>
            </a:p>
          </p:txBody>
        </p:sp>
        <p:pic>
          <p:nvPicPr>
            <p:cNvPr id="11" name="object 11"/>
            <p:cNvPicPr/>
            <p:nvPr/>
          </p:nvPicPr>
          <p:blipFill>
            <a:blip r:embed="rId3" cstate="print"/>
            <a:stretch>
              <a:fillRect/>
            </a:stretch>
          </p:blipFill>
          <p:spPr>
            <a:xfrm>
              <a:off x="2572511" y="5864351"/>
              <a:ext cx="5649467" cy="1248155"/>
            </a:xfrm>
            <a:prstGeom prst="rect">
              <a:avLst/>
            </a:prstGeom>
          </p:spPr>
        </p:pic>
        <p:sp>
          <p:nvSpPr>
            <p:cNvPr id="12" name="object 12"/>
            <p:cNvSpPr/>
            <p:nvPr/>
          </p:nvSpPr>
          <p:spPr>
            <a:xfrm>
              <a:off x="2572499" y="5864364"/>
              <a:ext cx="5655945" cy="1252855"/>
            </a:xfrm>
            <a:custGeom>
              <a:avLst/>
              <a:gdLst/>
              <a:ahLst/>
              <a:cxnLst/>
              <a:rect l="l" t="t" r="r" b="b"/>
              <a:pathLst>
                <a:path w="5655945" h="1252854">
                  <a:moveTo>
                    <a:pt x="5655576" y="7607"/>
                  </a:moveTo>
                  <a:lnTo>
                    <a:pt x="5655564" y="3048"/>
                  </a:lnTo>
                  <a:lnTo>
                    <a:pt x="5650992" y="0"/>
                  </a:lnTo>
                  <a:lnTo>
                    <a:pt x="5638812" y="0"/>
                  </a:lnTo>
                  <a:lnTo>
                    <a:pt x="5638812" y="16764"/>
                  </a:lnTo>
                  <a:lnTo>
                    <a:pt x="5638812" y="1237475"/>
                  </a:lnTo>
                  <a:lnTo>
                    <a:pt x="16764" y="1237475"/>
                  </a:lnTo>
                  <a:lnTo>
                    <a:pt x="16764" y="1245108"/>
                  </a:lnTo>
                  <a:lnTo>
                    <a:pt x="7632" y="1237488"/>
                  </a:lnTo>
                  <a:lnTo>
                    <a:pt x="16764" y="1245108"/>
                  </a:lnTo>
                  <a:lnTo>
                    <a:pt x="16764" y="1237475"/>
                  </a:lnTo>
                  <a:lnTo>
                    <a:pt x="16764" y="16764"/>
                  </a:lnTo>
                  <a:lnTo>
                    <a:pt x="5638812" y="16764"/>
                  </a:lnTo>
                  <a:lnTo>
                    <a:pt x="5638812" y="0"/>
                  </a:lnTo>
                  <a:lnTo>
                    <a:pt x="3048" y="0"/>
                  </a:lnTo>
                  <a:lnTo>
                    <a:pt x="0" y="3048"/>
                  </a:lnTo>
                  <a:lnTo>
                    <a:pt x="0" y="1249680"/>
                  </a:lnTo>
                  <a:lnTo>
                    <a:pt x="3048" y="1252728"/>
                  </a:lnTo>
                  <a:lnTo>
                    <a:pt x="5650992" y="1252728"/>
                  </a:lnTo>
                  <a:lnTo>
                    <a:pt x="5655564" y="1249680"/>
                  </a:lnTo>
                  <a:lnTo>
                    <a:pt x="5655564" y="1245108"/>
                  </a:lnTo>
                  <a:lnTo>
                    <a:pt x="5655576" y="1237475"/>
                  </a:lnTo>
                  <a:lnTo>
                    <a:pt x="5655576" y="16764"/>
                  </a:lnTo>
                  <a:lnTo>
                    <a:pt x="5655576" y="7607"/>
                  </a:lnTo>
                  <a:close/>
                </a:path>
              </a:pathLst>
            </a:custGeom>
            <a:solidFill>
              <a:srgbClr val="EFAA16"/>
            </a:solidFill>
          </p:spPr>
          <p:txBody>
            <a:bodyPr wrap="square" lIns="0" tIns="0" rIns="0" bIns="0" rtlCol="0"/>
            <a:lstStyle/>
            <a:p>
              <a:endParaRPr/>
            </a:p>
          </p:txBody>
        </p:sp>
      </p:grpSp>
      <p:sp>
        <p:nvSpPr>
          <p:cNvPr id="13" name="object 13"/>
          <p:cNvSpPr txBox="1"/>
          <p:nvPr/>
        </p:nvSpPr>
        <p:spPr>
          <a:xfrm>
            <a:off x="849877" y="2367729"/>
            <a:ext cx="8221980" cy="2601595"/>
          </a:xfrm>
          <a:prstGeom prst="rect">
            <a:avLst/>
          </a:prstGeom>
        </p:spPr>
        <p:txBody>
          <a:bodyPr vert="horz" wrap="square" lIns="0" tIns="88900" rIns="0" bIns="0" rtlCol="0">
            <a:spAutoFit/>
          </a:bodyPr>
          <a:lstStyle/>
          <a:p>
            <a:pPr marL="294005" indent="-281305">
              <a:lnSpc>
                <a:spcPct val="100000"/>
              </a:lnSpc>
              <a:spcBef>
                <a:spcPts val="700"/>
              </a:spcBef>
              <a:buClr>
                <a:srgbClr val="990000"/>
              </a:buClr>
              <a:buSzPct val="75000"/>
              <a:buFont typeface="Times New Roman"/>
              <a:buChar char="■"/>
              <a:tabLst>
                <a:tab pos="294005" algn="l"/>
              </a:tabLst>
            </a:pPr>
            <a:r>
              <a:rPr sz="1800" dirty="0">
                <a:solidFill>
                  <a:srgbClr val="262626"/>
                </a:solidFill>
                <a:latin typeface="Georgia"/>
                <a:cs typeface="Georgia"/>
              </a:rPr>
              <a:t>Known</a:t>
            </a:r>
            <a:r>
              <a:rPr sz="1800" spc="-65" dirty="0">
                <a:solidFill>
                  <a:srgbClr val="262626"/>
                </a:solidFill>
                <a:latin typeface="Georgia"/>
                <a:cs typeface="Georgia"/>
              </a:rPr>
              <a:t> </a:t>
            </a:r>
            <a:r>
              <a:rPr sz="1800" spc="-10" dirty="0">
                <a:solidFill>
                  <a:srgbClr val="262626"/>
                </a:solidFill>
                <a:latin typeface="Georgia"/>
                <a:cs typeface="Georgia"/>
              </a:rPr>
              <a:t>as</a:t>
            </a:r>
            <a:r>
              <a:rPr sz="1800" spc="-65" dirty="0">
                <a:solidFill>
                  <a:srgbClr val="262626"/>
                </a:solidFill>
                <a:latin typeface="Georgia"/>
                <a:cs typeface="Georgia"/>
              </a:rPr>
              <a:t> </a:t>
            </a:r>
            <a:r>
              <a:rPr sz="1800" spc="-55" dirty="0">
                <a:solidFill>
                  <a:srgbClr val="262626"/>
                </a:solidFill>
                <a:latin typeface="Georgia"/>
                <a:cs typeface="Georgia"/>
              </a:rPr>
              <a:t>the</a:t>
            </a:r>
            <a:r>
              <a:rPr sz="1800" spc="-65" dirty="0">
                <a:solidFill>
                  <a:srgbClr val="262626"/>
                </a:solidFill>
                <a:latin typeface="Georgia"/>
                <a:cs typeface="Georgia"/>
              </a:rPr>
              <a:t> </a:t>
            </a:r>
            <a:r>
              <a:rPr sz="1800" spc="-10" dirty="0">
                <a:solidFill>
                  <a:srgbClr val="262626"/>
                </a:solidFill>
                <a:latin typeface="Georgia"/>
                <a:cs typeface="Georgia"/>
              </a:rPr>
              <a:t>dispatcher</a:t>
            </a:r>
            <a:endParaRPr sz="1800">
              <a:latin typeface="Georgia"/>
              <a:cs typeface="Georgia"/>
            </a:endParaRPr>
          </a:p>
          <a:p>
            <a:pPr marL="294005" indent="-281305">
              <a:lnSpc>
                <a:spcPct val="100000"/>
              </a:lnSpc>
              <a:spcBef>
                <a:spcPts val="600"/>
              </a:spcBef>
              <a:buClr>
                <a:srgbClr val="990000"/>
              </a:buClr>
              <a:buSzPct val="75000"/>
              <a:buFont typeface="Times New Roman"/>
              <a:buChar char="■"/>
              <a:tabLst>
                <a:tab pos="294005" algn="l"/>
              </a:tabLst>
            </a:pPr>
            <a:r>
              <a:rPr sz="1800" spc="-40" dirty="0">
                <a:solidFill>
                  <a:srgbClr val="262626"/>
                </a:solidFill>
                <a:latin typeface="Georgia"/>
                <a:cs typeface="Georgia"/>
              </a:rPr>
              <a:t>Executes</a:t>
            </a:r>
            <a:r>
              <a:rPr sz="1800" spc="-70" dirty="0">
                <a:solidFill>
                  <a:srgbClr val="262626"/>
                </a:solidFill>
                <a:latin typeface="Georgia"/>
                <a:cs typeface="Georgia"/>
              </a:rPr>
              <a:t> </a:t>
            </a:r>
            <a:r>
              <a:rPr sz="1800" spc="-55" dirty="0">
                <a:solidFill>
                  <a:srgbClr val="262626"/>
                </a:solidFill>
                <a:latin typeface="Georgia"/>
                <a:cs typeface="Georgia"/>
              </a:rPr>
              <a:t>most </a:t>
            </a:r>
            <a:r>
              <a:rPr sz="1800" spc="-60" dirty="0">
                <a:solidFill>
                  <a:srgbClr val="262626"/>
                </a:solidFill>
                <a:latin typeface="Georgia"/>
                <a:cs typeface="Georgia"/>
              </a:rPr>
              <a:t>frequently</a:t>
            </a:r>
            <a:r>
              <a:rPr sz="1800" spc="-35" dirty="0">
                <a:solidFill>
                  <a:srgbClr val="262626"/>
                </a:solidFill>
                <a:latin typeface="Georgia"/>
                <a:cs typeface="Georgia"/>
              </a:rPr>
              <a:t> </a:t>
            </a:r>
            <a:r>
              <a:rPr sz="1800" spc="-65" dirty="0">
                <a:solidFill>
                  <a:srgbClr val="262626"/>
                </a:solidFill>
                <a:latin typeface="Georgia"/>
                <a:cs typeface="Georgia"/>
              </a:rPr>
              <a:t>(reason</a:t>
            </a:r>
            <a:r>
              <a:rPr sz="1800" spc="-35" dirty="0">
                <a:solidFill>
                  <a:srgbClr val="262626"/>
                </a:solidFill>
                <a:latin typeface="Georgia"/>
                <a:cs typeface="Georgia"/>
              </a:rPr>
              <a:t> </a:t>
            </a:r>
            <a:r>
              <a:rPr sz="1800" dirty="0">
                <a:solidFill>
                  <a:srgbClr val="262626"/>
                </a:solidFill>
                <a:latin typeface="Georgia"/>
                <a:cs typeface="Georgia"/>
              </a:rPr>
              <a:t>to</a:t>
            </a:r>
            <a:r>
              <a:rPr sz="1800" spc="-15" dirty="0">
                <a:solidFill>
                  <a:srgbClr val="262626"/>
                </a:solidFill>
                <a:latin typeface="Georgia"/>
                <a:cs typeface="Georgia"/>
              </a:rPr>
              <a:t> </a:t>
            </a:r>
            <a:r>
              <a:rPr sz="1800" dirty="0">
                <a:solidFill>
                  <a:srgbClr val="262626"/>
                </a:solidFill>
                <a:latin typeface="Georgia"/>
                <a:cs typeface="Georgia"/>
              </a:rPr>
              <a:t>call</a:t>
            </a:r>
            <a:r>
              <a:rPr sz="1800" spc="-10" dirty="0">
                <a:solidFill>
                  <a:srgbClr val="262626"/>
                </a:solidFill>
                <a:latin typeface="Georgia"/>
                <a:cs typeface="Georgia"/>
              </a:rPr>
              <a:t> </a:t>
            </a:r>
            <a:r>
              <a:rPr sz="1800" dirty="0">
                <a:solidFill>
                  <a:srgbClr val="262626"/>
                </a:solidFill>
                <a:latin typeface="Georgia"/>
                <a:cs typeface="Georgia"/>
              </a:rPr>
              <a:t>it</a:t>
            </a:r>
            <a:r>
              <a:rPr sz="1800" spc="-25" dirty="0">
                <a:solidFill>
                  <a:srgbClr val="262626"/>
                </a:solidFill>
                <a:latin typeface="Georgia"/>
                <a:cs typeface="Georgia"/>
              </a:rPr>
              <a:t> </a:t>
            </a:r>
            <a:r>
              <a:rPr sz="1800" spc="-90" dirty="0">
                <a:solidFill>
                  <a:srgbClr val="262626"/>
                </a:solidFill>
                <a:latin typeface="Georgia"/>
                <a:cs typeface="Georgia"/>
              </a:rPr>
              <a:t>short-</a:t>
            </a:r>
            <a:r>
              <a:rPr sz="1800" spc="-75" dirty="0">
                <a:solidFill>
                  <a:srgbClr val="262626"/>
                </a:solidFill>
                <a:latin typeface="Georgia"/>
                <a:cs typeface="Georgia"/>
              </a:rPr>
              <a:t>term</a:t>
            </a:r>
            <a:r>
              <a:rPr sz="1800" spc="-80" dirty="0">
                <a:solidFill>
                  <a:srgbClr val="262626"/>
                </a:solidFill>
                <a:latin typeface="Georgia"/>
                <a:cs typeface="Georgia"/>
              </a:rPr>
              <a:t> </a:t>
            </a:r>
            <a:r>
              <a:rPr sz="1800" spc="-10" dirty="0">
                <a:solidFill>
                  <a:srgbClr val="262626"/>
                </a:solidFill>
                <a:latin typeface="Georgia"/>
                <a:cs typeface="Georgia"/>
              </a:rPr>
              <a:t>scheduling)</a:t>
            </a:r>
            <a:endParaRPr sz="1800">
              <a:latin typeface="Georgia"/>
              <a:cs typeface="Georgia"/>
            </a:endParaRPr>
          </a:p>
          <a:p>
            <a:pPr marL="294640" marR="461645" indent="-282575">
              <a:lnSpc>
                <a:spcPct val="100000"/>
              </a:lnSpc>
              <a:spcBef>
                <a:spcPts val="600"/>
              </a:spcBef>
              <a:buClr>
                <a:srgbClr val="990000"/>
              </a:buClr>
              <a:buSzPct val="75000"/>
              <a:buFont typeface="Times New Roman"/>
              <a:buChar char="■"/>
              <a:tabLst>
                <a:tab pos="294640" algn="l"/>
              </a:tabLst>
            </a:pPr>
            <a:r>
              <a:rPr sz="1800" spc="-35" dirty="0">
                <a:solidFill>
                  <a:srgbClr val="262626"/>
                </a:solidFill>
                <a:latin typeface="Georgia"/>
                <a:cs typeface="Georgia"/>
              </a:rPr>
              <a:t>Select</a:t>
            </a:r>
            <a:r>
              <a:rPr sz="1800" spc="-75" dirty="0">
                <a:solidFill>
                  <a:srgbClr val="262626"/>
                </a:solidFill>
                <a:latin typeface="Georgia"/>
                <a:cs typeface="Georgia"/>
              </a:rPr>
              <a:t> </a:t>
            </a:r>
            <a:r>
              <a:rPr sz="1800" spc="-45" dirty="0">
                <a:solidFill>
                  <a:srgbClr val="262626"/>
                </a:solidFill>
                <a:latin typeface="Georgia"/>
                <a:cs typeface="Georgia"/>
              </a:rPr>
              <a:t>from</a:t>
            </a:r>
            <a:r>
              <a:rPr sz="1800" spc="-40" dirty="0">
                <a:solidFill>
                  <a:srgbClr val="262626"/>
                </a:solidFill>
                <a:latin typeface="Georgia"/>
                <a:cs typeface="Georgia"/>
              </a:rPr>
              <a:t> </a:t>
            </a:r>
            <a:r>
              <a:rPr sz="1800" spc="-25" dirty="0">
                <a:solidFill>
                  <a:srgbClr val="262626"/>
                </a:solidFill>
                <a:latin typeface="Georgia"/>
                <a:cs typeface="Georgia"/>
              </a:rPr>
              <a:t>among</a:t>
            </a:r>
            <a:r>
              <a:rPr sz="1800" spc="-40" dirty="0">
                <a:solidFill>
                  <a:srgbClr val="262626"/>
                </a:solidFill>
                <a:latin typeface="Georgia"/>
                <a:cs typeface="Georgia"/>
              </a:rPr>
              <a:t> </a:t>
            </a:r>
            <a:r>
              <a:rPr sz="1800" spc="-35" dirty="0">
                <a:solidFill>
                  <a:srgbClr val="262626"/>
                </a:solidFill>
                <a:latin typeface="Georgia"/>
                <a:cs typeface="Georgia"/>
              </a:rPr>
              <a:t>the</a:t>
            </a:r>
            <a:r>
              <a:rPr sz="1800" spc="-30" dirty="0">
                <a:solidFill>
                  <a:srgbClr val="262626"/>
                </a:solidFill>
                <a:latin typeface="Georgia"/>
                <a:cs typeface="Georgia"/>
              </a:rPr>
              <a:t> </a:t>
            </a:r>
            <a:r>
              <a:rPr sz="1800" spc="-65" dirty="0">
                <a:solidFill>
                  <a:srgbClr val="262626"/>
                </a:solidFill>
                <a:latin typeface="Georgia"/>
                <a:cs typeface="Georgia"/>
              </a:rPr>
              <a:t>processes</a:t>
            </a:r>
            <a:r>
              <a:rPr sz="1800" spc="-80" dirty="0">
                <a:solidFill>
                  <a:srgbClr val="262626"/>
                </a:solidFill>
                <a:latin typeface="Georgia"/>
                <a:cs typeface="Georgia"/>
              </a:rPr>
              <a:t> </a:t>
            </a:r>
            <a:r>
              <a:rPr sz="1800" dirty="0">
                <a:solidFill>
                  <a:srgbClr val="262626"/>
                </a:solidFill>
                <a:latin typeface="Georgia"/>
                <a:cs typeface="Georgia"/>
              </a:rPr>
              <a:t>in</a:t>
            </a:r>
            <a:r>
              <a:rPr sz="1800" spc="-45" dirty="0">
                <a:solidFill>
                  <a:srgbClr val="262626"/>
                </a:solidFill>
                <a:latin typeface="Georgia"/>
                <a:cs typeface="Georgia"/>
              </a:rPr>
              <a:t> </a:t>
            </a:r>
            <a:r>
              <a:rPr sz="1800" spc="-40" dirty="0">
                <a:solidFill>
                  <a:srgbClr val="262626"/>
                </a:solidFill>
                <a:latin typeface="Georgia"/>
                <a:cs typeface="Georgia"/>
              </a:rPr>
              <a:t>ready</a:t>
            </a:r>
            <a:r>
              <a:rPr sz="1800" spc="-35" dirty="0">
                <a:solidFill>
                  <a:srgbClr val="262626"/>
                </a:solidFill>
                <a:latin typeface="Georgia"/>
                <a:cs typeface="Georgia"/>
              </a:rPr>
              <a:t> </a:t>
            </a:r>
            <a:r>
              <a:rPr sz="1800" spc="-60" dirty="0">
                <a:solidFill>
                  <a:srgbClr val="262626"/>
                </a:solidFill>
                <a:latin typeface="Georgia"/>
                <a:cs typeface="Georgia"/>
              </a:rPr>
              <a:t>queue,</a:t>
            </a:r>
            <a:r>
              <a:rPr sz="1800" spc="-25" dirty="0">
                <a:solidFill>
                  <a:srgbClr val="262626"/>
                </a:solidFill>
                <a:latin typeface="Georgia"/>
                <a:cs typeface="Georgia"/>
              </a:rPr>
              <a:t> and</a:t>
            </a:r>
            <a:r>
              <a:rPr sz="1800" spc="-70" dirty="0">
                <a:solidFill>
                  <a:srgbClr val="262626"/>
                </a:solidFill>
                <a:latin typeface="Georgia"/>
                <a:cs typeface="Georgia"/>
              </a:rPr>
              <a:t> </a:t>
            </a:r>
            <a:r>
              <a:rPr sz="1800" spc="-30" dirty="0">
                <a:solidFill>
                  <a:srgbClr val="262626"/>
                </a:solidFill>
                <a:latin typeface="Georgia"/>
                <a:cs typeface="Georgia"/>
              </a:rPr>
              <a:t>allocate </a:t>
            </a:r>
            <a:r>
              <a:rPr sz="1800" spc="-45" dirty="0">
                <a:solidFill>
                  <a:srgbClr val="262626"/>
                </a:solidFill>
                <a:latin typeface="Georgia"/>
                <a:cs typeface="Georgia"/>
              </a:rPr>
              <a:t>the</a:t>
            </a:r>
            <a:r>
              <a:rPr sz="1800" spc="-50" dirty="0">
                <a:solidFill>
                  <a:srgbClr val="262626"/>
                </a:solidFill>
                <a:latin typeface="Georgia"/>
                <a:cs typeface="Georgia"/>
              </a:rPr>
              <a:t> </a:t>
            </a:r>
            <a:r>
              <a:rPr sz="1800" dirty="0">
                <a:solidFill>
                  <a:srgbClr val="262626"/>
                </a:solidFill>
                <a:latin typeface="Georgia"/>
                <a:cs typeface="Georgia"/>
              </a:rPr>
              <a:t>CPU</a:t>
            </a:r>
            <a:r>
              <a:rPr sz="1800" spc="85" dirty="0">
                <a:solidFill>
                  <a:srgbClr val="262626"/>
                </a:solidFill>
                <a:latin typeface="Georgia"/>
                <a:cs typeface="Georgia"/>
              </a:rPr>
              <a:t> </a:t>
            </a:r>
            <a:r>
              <a:rPr sz="1800" dirty="0">
                <a:solidFill>
                  <a:srgbClr val="262626"/>
                </a:solidFill>
                <a:latin typeface="Georgia"/>
                <a:cs typeface="Georgia"/>
              </a:rPr>
              <a:t>to</a:t>
            </a:r>
            <a:r>
              <a:rPr sz="1800" spc="-25" dirty="0">
                <a:solidFill>
                  <a:srgbClr val="262626"/>
                </a:solidFill>
                <a:latin typeface="Georgia"/>
                <a:cs typeface="Georgia"/>
              </a:rPr>
              <a:t> one </a:t>
            </a:r>
            <a:r>
              <a:rPr sz="1800" dirty="0">
                <a:solidFill>
                  <a:srgbClr val="262626"/>
                </a:solidFill>
                <a:latin typeface="Georgia"/>
                <a:cs typeface="Georgia"/>
              </a:rPr>
              <a:t>of</a:t>
            </a:r>
            <a:r>
              <a:rPr sz="1800" spc="-70" dirty="0">
                <a:solidFill>
                  <a:srgbClr val="262626"/>
                </a:solidFill>
                <a:latin typeface="Georgia"/>
                <a:cs typeface="Georgia"/>
              </a:rPr>
              <a:t> </a:t>
            </a:r>
            <a:r>
              <a:rPr sz="1800" spc="-10" dirty="0">
                <a:solidFill>
                  <a:srgbClr val="262626"/>
                </a:solidFill>
                <a:latin typeface="Georgia"/>
                <a:cs typeface="Georgia"/>
              </a:rPr>
              <a:t>them.</a:t>
            </a:r>
            <a:endParaRPr sz="1800">
              <a:latin typeface="Georgia"/>
              <a:cs typeface="Georgia"/>
            </a:endParaRPr>
          </a:p>
          <a:p>
            <a:pPr marL="294005" indent="-281305">
              <a:lnSpc>
                <a:spcPct val="100000"/>
              </a:lnSpc>
              <a:spcBef>
                <a:spcPts val="600"/>
              </a:spcBef>
              <a:buClr>
                <a:srgbClr val="990000"/>
              </a:buClr>
              <a:buSzPct val="75000"/>
              <a:buFont typeface="Times New Roman"/>
              <a:buChar char="■"/>
              <a:tabLst>
                <a:tab pos="294005" algn="l"/>
              </a:tabLst>
            </a:pPr>
            <a:r>
              <a:rPr sz="1800" spc="-10" dirty="0">
                <a:solidFill>
                  <a:srgbClr val="262626"/>
                </a:solidFill>
                <a:latin typeface="Georgia"/>
                <a:cs typeface="Georgia"/>
              </a:rPr>
              <a:t>Makes</a:t>
            </a:r>
            <a:r>
              <a:rPr sz="1800" spc="-40" dirty="0">
                <a:solidFill>
                  <a:srgbClr val="262626"/>
                </a:solidFill>
                <a:latin typeface="Georgia"/>
                <a:cs typeface="Georgia"/>
              </a:rPr>
              <a:t> </a:t>
            </a:r>
            <a:r>
              <a:rPr sz="1800" spc="-45" dirty="0">
                <a:solidFill>
                  <a:srgbClr val="262626"/>
                </a:solidFill>
                <a:latin typeface="Georgia"/>
                <a:cs typeface="Georgia"/>
              </a:rPr>
              <a:t>the</a:t>
            </a:r>
            <a:r>
              <a:rPr sz="1800" spc="-65" dirty="0">
                <a:solidFill>
                  <a:srgbClr val="262626"/>
                </a:solidFill>
                <a:latin typeface="Georgia"/>
                <a:cs typeface="Georgia"/>
              </a:rPr>
              <a:t> </a:t>
            </a:r>
            <a:r>
              <a:rPr sz="1800" spc="-75" dirty="0">
                <a:solidFill>
                  <a:srgbClr val="262626"/>
                </a:solidFill>
                <a:latin typeface="Georgia"/>
                <a:cs typeface="Georgia"/>
              </a:rPr>
              <a:t>fine-</a:t>
            </a:r>
            <a:r>
              <a:rPr sz="1800" spc="-60" dirty="0">
                <a:solidFill>
                  <a:srgbClr val="262626"/>
                </a:solidFill>
                <a:latin typeface="Georgia"/>
                <a:cs typeface="Georgia"/>
              </a:rPr>
              <a:t>grained</a:t>
            </a:r>
            <a:r>
              <a:rPr sz="1800" spc="-65" dirty="0">
                <a:solidFill>
                  <a:srgbClr val="262626"/>
                </a:solidFill>
                <a:latin typeface="Georgia"/>
                <a:cs typeface="Georgia"/>
              </a:rPr>
              <a:t> </a:t>
            </a:r>
            <a:r>
              <a:rPr sz="1800" spc="-45" dirty="0">
                <a:solidFill>
                  <a:srgbClr val="262626"/>
                </a:solidFill>
                <a:latin typeface="Georgia"/>
                <a:cs typeface="Georgia"/>
              </a:rPr>
              <a:t>decision</a:t>
            </a:r>
            <a:r>
              <a:rPr sz="1800" spc="-35" dirty="0">
                <a:solidFill>
                  <a:srgbClr val="262626"/>
                </a:solidFill>
                <a:latin typeface="Georgia"/>
                <a:cs typeface="Georgia"/>
              </a:rPr>
              <a:t> </a:t>
            </a:r>
            <a:r>
              <a:rPr sz="1800" dirty="0">
                <a:solidFill>
                  <a:srgbClr val="262626"/>
                </a:solidFill>
                <a:latin typeface="Georgia"/>
                <a:cs typeface="Georgia"/>
              </a:rPr>
              <a:t>of</a:t>
            </a:r>
            <a:r>
              <a:rPr sz="1800" spc="160" dirty="0">
                <a:solidFill>
                  <a:srgbClr val="262626"/>
                </a:solidFill>
                <a:latin typeface="Georgia"/>
                <a:cs typeface="Georgia"/>
              </a:rPr>
              <a:t> </a:t>
            </a:r>
            <a:r>
              <a:rPr sz="1800" spc="-20" dirty="0">
                <a:solidFill>
                  <a:srgbClr val="262626"/>
                </a:solidFill>
                <a:latin typeface="Georgia"/>
                <a:cs typeface="Georgia"/>
              </a:rPr>
              <a:t>which</a:t>
            </a:r>
            <a:r>
              <a:rPr sz="1800" spc="-50" dirty="0">
                <a:solidFill>
                  <a:srgbClr val="262626"/>
                </a:solidFill>
                <a:latin typeface="Georgia"/>
                <a:cs typeface="Georgia"/>
              </a:rPr>
              <a:t> </a:t>
            </a:r>
            <a:r>
              <a:rPr sz="1800" spc="-65" dirty="0">
                <a:solidFill>
                  <a:srgbClr val="262626"/>
                </a:solidFill>
                <a:latin typeface="Georgia"/>
                <a:cs typeface="Georgia"/>
              </a:rPr>
              <a:t>process</a:t>
            </a:r>
            <a:r>
              <a:rPr sz="1800" spc="-60" dirty="0">
                <a:solidFill>
                  <a:srgbClr val="262626"/>
                </a:solidFill>
                <a:latin typeface="Georgia"/>
                <a:cs typeface="Georgia"/>
              </a:rPr>
              <a:t> </a:t>
            </a:r>
            <a:r>
              <a:rPr sz="1800" dirty="0">
                <a:solidFill>
                  <a:srgbClr val="262626"/>
                </a:solidFill>
                <a:latin typeface="Georgia"/>
                <a:cs typeface="Georgia"/>
              </a:rPr>
              <a:t>to</a:t>
            </a:r>
            <a:r>
              <a:rPr sz="1800" spc="-15" dirty="0">
                <a:solidFill>
                  <a:srgbClr val="262626"/>
                </a:solidFill>
                <a:latin typeface="Georgia"/>
                <a:cs typeface="Georgia"/>
              </a:rPr>
              <a:t> </a:t>
            </a:r>
            <a:r>
              <a:rPr sz="1800" spc="-40" dirty="0">
                <a:solidFill>
                  <a:srgbClr val="262626"/>
                </a:solidFill>
                <a:latin typeface="Georgia"/>
                <a:cs typeface="Georgia"/>
              </a:rPr>
              <a:t>execute</a:t>
            </a:r>
            <a:r>
              <a:rPr sz="1800" spc="-25" dirty="0">
                <a:solidFill>
                  <a:srgbClr val="262626"/>
                </a:solidFill>
                <a:latin typeface="Georgia"/>
                <a:cs typeface="Georgia"/>
              </a:rPr>
              <a:t> </a:t>
            </a:r>
            <a:r>
              <a:rPr sz="1800" spc="-20" dirty="0">
                <a:solidFill>
                  <a:srgbClr val="262626"/>
                </a:solidFill>
                <a:latin typeface="Georgia"/>
                <a:cs typeface="Georgia"/>
              </a:rPr>
              <a:t>next</a:t>
            </a:r>
            <a:endParaRPr sz="1800">
              <a:latin typeface="Georgia"/>
              <a:cs typeface="Georgia"/>
            </a:endParaRPr>
          </a:p>
          <a:p>
            <a:pPr marL="294640" marR="5080" indent="-282575">
              <a:lnSpc>
                <a:spcPct val="100000"/>
              </a:lnSpc>
              <a:spcBef>
                <a:spcPts val="600"/>
              </a:spcBef>
              <a:buClr>
                <a:srgbClr val="990000"/>
              </a:buClr>
              <a:buSzPct val="75000"/>
              <a:buFont typeface="Times New Roman"/>
              <a:buChar char="■"/>
              <a:tabLst>
                <a:tab pos="294640" algn="l"/>
              </a:tabLst>
            </a:pPr>
            <a:r>
              <a:rPr sz="1800" spc="-60" dirty="0">
                <a:solidFill>
                  <a:srgbClr val="262626"/>
                </a:solidFill>
                <a:latin typeface="Georgia"/>
                <a:cs typeface="Georgia"/>
              </a:rPr>
              <a:t>Invoked</a:t>
            </a:r>
            <a:r>
              <a:rPr sz="1800" spc="-50" dirty="0">
                <a:solidFill>
                  <a:srgbClr val="262626"/>
                </a:solidFill>
                <a:latin typeface="Georgia"/>
                <a:cs typeface="Georgia"/>
              </a:rPr>
              <a:t> </a:t>
            </a:r>
            <a:r>
              <a:rPr sz="1800" spc="-20" dirty="0">
                <a:solidFill>
                  <a:srgbClr val="262626"/>
                </a:solidFill>
                <a:latin typeface="Georgia"/>
                <a:cs typeface="Georgia"/>
              </a:rPr>
              <a:t>when</a:t>
            </a:r>
            <a:r>
              <a:rPr sz="1800" spc="-90" dirty="0">
                <a:solidFill>
                  <a:srgbClr val="262626"/>
                </a:solidFill>
                <a:latin typeface="Georgia"/>
                <a:cs typeface="Georgia"/>
              </a:rPr>
              <a:t> </a:t>
            </a:r>
            <a:r>
              <a:rPr sz="1800" dirty="0">
                <a:solidFill>
                  <a:srgbClr val="262626"/>
                </a:solidFill>
                <a:latin typeface="Georgia"/>
                <a:cs typeface="Georgia"/>
              </a:rPr>
              <a:t>an</a:t>
            </a:r>
            <a:r>
              <a:rPr sz="1800" spc="-60" dirty="0">
                <a:solidFill>
                  <a:srgbClr val="262626"/>
                </a:solidFill>
                <a:latin typeface="Georgia"/>
                <a:cs typeface="Georgia"/>
              </a:rPr>
              <a:t> event</a:t>
            </a:r>
            <a:r>
              <a:rPr sz="1800" spc="-85" dirty="0">
                <a:solidFill>
                  <a:srgbClr val="262626"/>
                </a:solidFill>
                <a:latin typeface="Georgia"/>
                <a:cs typeface="Georgia"/>
              </a:rPr>
              <a:t> </a:t>
            </a:r>
            <a:r>
              <a:rPr sz="1800" spc="-35" dirty="0">
                <a:solidFill>
                  <a:srgbClr val="262626"/>
                </a:solidFill>
                <a:latin typeface="Georgia"/>
                <a:cs typeface="Georgia"/>
              </a:rPr>
              <a:t>occurs</a:t>
            </a:r>
            <a:r>
              <a:rPr sz="1800" spc="-20" dirty="0">
                <a:solidFill>
                  <a:srgbClr val="262626"/>
                </a:solidFill>
                <a:latin typeface="Georgia"/>
                <a:cs typeface="Georgia"/>
              </a:rPr>
              <a:t> </a:t>
            </a:r>
            <a:r>
              <a:rPr sz="1800" spc="-55" dirty="0">
                <a:solidFill>
                  <a:srgbClr val="262626"/>
                </a:solidFill>
                <a:latin typeface="Georgia"/>
                <a:cs typeface="Georgia"/>
              </a:rPr>
              <a:t>that </a:t>
            </a:r>
            <a:r>
              <a:rPr sz="1800" dirty="0">
                <a:solidFill>
                  <a:srgbClr val="262626"/>
                </a:solidFill>
                <a:latin typeface="Georgia"/>
                <a:cs typeface="Georgia"/>
              </a:rPr>
              <a:t>may</a:t>
            </a:r>
            <a:r>
              <a:rPr sz="1800" spc="-40" dirty="0">
                <a:solidFill>
                  <a:srgbClr val="262626"/>
                </a:solidFill>
                <a:latin typeface="Georgia"/>
                <a:cs typeface="Georgia"/>
              </a:rPr>
              <a:t> </a:t>
            </a:r>
            <a:r>
              <a:rPr sz="1800" spc="-25" dirty="0">
                <a:solidFill>
                  <a:srgbClr val="262626"/>
                </a:solidFill>
                <a:latin typeface="Georgia"/>
                <a:cs typeface="Georgia"/>
              </a:rPr>
              <a:t>lead</a:t>
            </a:r>
            <a:r>
              <a:rPr sz="1800" spc="-80" dirty="0">
                <a:solidFill>
                  <a:srgbClr val="262626"/>
                </a:solidFill>
                <a:latin typeface="Georgia"/>
                <a:cs typeface="Georgia"/>
              </a:rPr>
              <a:t> </a:t>
            </a:r>
            <a:r>
              <a:rPr sz="1800" dirty="0">
                <a:solidFill>
                  <a:srgbClr val="262626"/>
                </a:solidFill>
                <a:latin typeface="Georgia"/>
                <a:cs typeface="Georgia"/>
              </a:rPr>
              <a:t>to</a:t>
            </a:r>
            <a:r>
              <a:rPr sz="1800" spc="-35" dirty="0">
                <a:solidFill>
                  <a:srgbClr val="262626"/>
                </a:solidFill>
                <a:latin typeface="Georgia"/>
                <a:cs typeface="Georgia"/>
              </a:rPr>
              <a:t> </a:t>
            </a:r>
            <a:r>
              <a:rPr sz="1800" spc="-45" dirty="0">
                <a:solidFill>
                  <a:srgbClr val="262626"/>
                </a:solidFill>
                <a:latin typeface="Georgia"/>
                <a:cs typeface="Georgia"/>
              </a:rPr>
              <a:t>the</a:t>
            </a:r>
            <a:r>
              <a:rPr sz="1800" spc="-60" dirty="0">
                <a:solidFill>
                  <a:srgbClr val="262626"/>
                </a:solidFill>
                <a:latin typeface="Georgia"/>
                <a:cs typeface="Georgia"/>
              </a:rPr>
              <a:t> </a:t>
            </a:r>
            <a:r>
              <a:rPr sz="1800" spc="-40" dirty="0">
                <a:solidFill>
                  <a:srgbClr val="262626"/>
                </a:solidFill>
                <a:latin typeface="Georgia"/>
                <a:cs typeface="Georgia"/>
              </a:rPr>
              <a:t>blocking </a:t>
            </a:r>
            <a:r>
              <a:rPr sz="1800" dirty="0">
                <a:solidFill>
                  <a:srgbClr val="262626"/>
                </a:solidFill>
                <a:latin typeface="Georgia"/>
                <a:cs typeface="Georgia"/>
              </a:rPr>
              <a:t>of</a:t>
            </a:r>
            <a:r>
              <a:rPr sz="1800" spc="160" dirty="0">
                <a:solidFill>
                  <a:srgbClr val="262626"/>
                </a:solidFill>
                <a:latin typeface="Georgia"/>
                <a:cs typeface="Georgia"/>
              </a:rPr>
              <a:t> </a:t>
            </a:r>
            <a:r>
              <a:rPr sz="1800" spc="-50" dirty="0">
                <a:solidFill>
                  <a:srgbClr val="262626"/>
                </a:solidFill>
                <a:latin typeface="Georgia"/>
                <a:cs typeface="Georgia"/>
              </a:rPr>
              <a:t>the</a:t>
            </a:r>
            <a:r>
              <a:rPr sz="1800" spc="-60" dirty="0">
                <a:solidFill>
                  <a:srgbClr val="262626"/>
                </a:solidFill>
                <a:latin typeface="Georgia"/>
                <a:cs typeface="Georgia"/>
              </a:rPr>
              <a:t> </a:t>
            </a:r>
            <a:r>
              <a:rPr sz="1800" spc="-65" dirty="0">
                <a:solidFill>
                  <a:srgbClr val="262626"/>
                </a:solidFill>
                <a:latin typeface="Georgia"/>
                <a:cs typeface="Georgia"/>
              </a:rPr>
              <a:t>current</a:t>
            </a:r>
            <a:r>
              <a:rPr sz="1800" spc="-45" dirty="0">
                <a:solidFill>
                  <a:srgbClr val="262626"/>
                </a:solidFill>
                <a:latin typeface="Georgia"/>
                <a:cs typeface="Georgia"/>
              </a:rPr>
              <a:t> </a:t>
            </a:r>
            <a:r>
              <a:rPr sz="1800" spc="-10" dirty="0">
                <a:solidFill>
                  <a:srgbClr val="262626"/>
                </a:solidFill>
                <a:latin typeface="Georgia"/>
                <a:cs typeface="Georgia"/>
              </a:rPr>
              <a:t>process </a:t>
            </a:r>
            <a:r>
              <a:rPr sz="1800" spc="-45" dirty="0">
                <a:solidFill>
                  <a:srgbClr val="262626"/>
                </a:solidFill>
                <a:latin typeface="Georgia"/>
                <a:cs typeface="Georgia"/>
              </a:rPr>
              <a:t>or</a:t>
            </a:r>
            <a:r>
              <a:rPr sz="1800" spc="-75" dirty="0">
                <a:solidFill>
                  <a:srgbClr val="262626"/>
                </a:solidFill>
                <a:latin typeface="Georgia"/>
                <a:cs typeface="Georgia"/>
              </a:rPr>
              <a:t> </a:t>
            </a:r>
            <a:r>
              <a:rPr sz="1800" spc="-60" dirty="0">
                <a:solidFill>
                  <a:srgbClr val="262626"/>
                </a:solidFill>
                <a:latin typeface="Georgia"/>
                <a:cs typeface="Georgia"/>
              </a:rPr>
              <a:t>that</a:t>
            </a:r>
            <a:r>
              <a:rPr sz="1800" spc="-50" dirty="0">
                <a:solidFill>
                  <a:srgbClr val="262626"/>
                </a:solidFill>
                <a:latin typeface="Georgia"/>
                <a:cs typeface="Georgia"/>
              </a:rPr>
              <a:t> </a:t>
            </a:r>
            <a:r>
              <a:rPr sz="1800" dirty="0">
                <a:solidFill>
                  <a:srgbClr val="262626"/>
                </a:solidFill>
                <a:latin typeface="Georgia"/>
                <a:cs typeface="Georgia"/>
              </a:rPr>
              <a:t>may</a:t>
            </a:r>
            <a:r>
              <a:rPr sz="1800" spc="-75" dirty="0">
                <a:solidFill>
                  <a:srgbClr val="262626"/>
                </a:solidFill>
                <a:latin typeface="Georgia"/>
                <a:cs typeface="Georgia"/>
              </a:rPr>
              <a:t> </a:t>
            </a:r>
            <a:r>
              <a:rPr sz="1800" spc="-45" dirty="0">
                <a:solidFill>
                  <a:srgbClr val="262626"/>
                </a:solidFill>
                <a:latin typeface="Georgia"/>
                <a:cs typeface="Georgia"/>
              </a:rPr>
              <a:t>provide</a:t>
            </a:r>
            <a:r>
              <a:rPr sz="1800" spc="-30" dirty="0">
                <a:solidFill>
                  <a:srgbClr val="262626"/>
                </a:solidFill>
                <a:latin typeface="Georgia"/>
                <a:cs typeface="Georgia"/>
              </a:rPr>
              <a:t> </a:t>
            </a:r>
            <a:r>
              <a:rPr sz="1800" dirty="0">
                <a:solidFill>
                  <a:srgbClr val="262626"/>
                </a:solidFill>
                <a:latin typeface="Georgia"/>
                <a:cs typeface="Georgia"/>
              </a:rPr>
              <a:t>an</a:t>
            </a:r>
            <a:r>
              <a:rPr sz="1800" spc="-40" dirty="0">
                <a:solidFill>
                  <a:srgbClr val="262626"/>
                </a:solidFill>
                <a:latin typeface="Georgia"/>
                <a:cs typeface="Georgia"/>
              </a:rPr>
              <a:t> </a:t>
            </a:r>
            <a:r>
              <a:rPr sz="1800" spc="-50" dirty="0">
                <a:solidFill>
                  <a:srgbClr val="262626"/>
                </a:solidFill>
                <a:latin typeface="Georgia"/>
                <a:cs typeface="Georgia"/>
              </a:rPr>
              <a:t>opportunity</a:t>
            </a:r>
            <a:r>
              <a:rPr sz="1800" spc="-40" dirty="0">
                <a:solidFill>
                  <a:srgbClr val="262626"/>
                </a:solidFill>
                <a:latin typeface="Georgia"/>
                <a:cs typeface="Georgia"/>
              </a:rPr>
              <a:t> </a:t>
            </a:r>
            <a:r>
              <a:rPr sz="1800" dirty="0">
                <a:solidFill>
                  <a:srgbClr val="262626"/>
                </a:solidFill>
                <a:latin typeface="Georgia"/>
                <a:cs typeface="Georgia"/>
              </a:rPr>
              <a:t>to</a:t>
            </a:r>
            <a:r>
              <a:rPr sz="1800" spc="-25" dirty="0">
                <a:solidFill>
                  <a:srgbClr val="262626"/>
                </a:solidFill>
                <a:latin typeface="Georgia"/>
                <a:cs typeface="Georgia"/>
              </a:rPr>
              <a:t> </a:t>
            </a:r>
            <a:r>
              <a:rPr sz="1800" spc="-70" dirty="0">
                <a:solidFill>
                  <a:srgbClr val="262626"/>
                </a:solidFill>
                <a:latin typeface="Georgia"/>
                <a:cs typeface="Georgia"/>
              </a:rPr>
              <a:t>preempt </a:t>
            </a:r>
            <a:r>
              <a:rPr sz="1800" dirty="0">
                <a:solidFill>
                  <a:srgbClr val="262626"/>
                </a:solidFill>
                <a:latin typeface="Georgia"/>
                <a:cs typeface="Georgia"/>
              </a:rPr>
              <a:t>a</a:t>
            </a:r>
            <a:r>
              <a:rPr sz="1800" spc="-10" dirty="0">
                <a:solidFill>
                  <a:srgbClr val="262626"/>
                </a:solidFill>
                <a:latin typeface="Georgia"/>
                <a:cs typeface="Georgia"/>
              </a:rPr>
              <a:t> </a:t>
            </a:r>
            <a:r>
              <a:rPr sz="1800" spc="-60" dirty="0">
                <a:solidFill>
                  <a:srgbClr val="262626"/>
                </a:solidFill>
                <a:latin typeface="Georgia"/>
                <a:cs typeface="Georgia"/>
              </a:rPr>
              <a:t>currently</a:t>
            </a:r>
            <a:r>
              <a:rPr sz="1800" spc="-45" dirty="0">
                <a:solidFill>
                  <a:srgbClr val="262626"/>
                </a:solidFill>
                <a:latin typeface="Georgia"/>
                <a:cs typeface="Georgia"/>
              </a:rPr>
              <a:t> </a:t>
            </a:r>
            <a:r>
              <a:rPr sz="1800" spc="-60" dirty="0">
                <a:solidFill>
                  <a:srgbClr val="262626"/>
                </a:solidFill>
                <a:latin typeface="Georgia"/>
                <a:cs typeface="Georgia"/>
              </a:rPr>
              <a:t>running</a:t>
            </a:r>
            <a:r>
              <a:rPr sz="1800" spc="-50" dirty="0">
                <a:solidFill>
                  <a:srgbClr val="262626"/>
                </a:solidFill>
                <a:latin typeface="Georgia"/>
                <a:cs typeface="Georgia"/>
              </a:rPr>
              <a:t> </a:t>
            </a:r>
            <a:r>
              <a:rPr sz="1800" spc="-60" dirty="0">
                <a:solidFill>
                  <a:srgbClr val="262626"/>
                </a:solidFill>
                <a:latin typeface="Georgia"/>
                <a:cs typeface="Georgia"/>
              </a:rPr>
              <a:t>process </a:t>
            </a:r>
            <a:r>
              <a:rPr sz="1800" spc="-25" dirty="0">
                <a:solidFill>
                  <a:srgbClr val="262626"/>
                </a:solidFill>
                <a:latin typeface="Georgia"/>
                <a:cs typeface="Georgia"/>
              </a:rPr>
              <a:t>in</a:t>
            </a:r>
            <a:r>
              <a:rPr sz="1800" spc="500" dirty="0">
                <a:solidFill>
                  <a:srgbClr val="262626"/>
                </a:solidFill>
                <a:latin typeface="Georgia"/>
                <a:cs typeface="Georgia"/>
              </a:rPr>
              <a:t> </a:t>
            </a:r>
            <a:r>
              <a:rPr sz="1800" spc="-60" dirty="0">
                <a:solidFill>
                  <a:srgbClr val="262626"/>
                </a:solidFill>
                <a:latin typeface="Georgia"/>
                <a:cs typeface="Georgia"/>
              </a:rPr>
              <a:t>favor</a:t>
            </a:r>
            <a:r>
              <a:rPr sz="1800" spc="-35" dirty="0">
                <a:solidFill>
                  <a:srgbClr val="262626"/>
                </a:solidFill>
                <a:latin typeface="Georgia"/>
                <a:cs typeface="Georgia"/>
              </a:rPr>
              <a:t> </a:t>
            </a:r>
            <a:r>
              <a:rPr sz="1800" dirty="0">
                <a:solidFill>
                  <a:srgbClr val="262626"/>
                </a:solidFill>
                <a:latin typeface="Georgia"/>
                <a:cs typeface="Georgia"/>
              </a:rPr>
              <a:t>of</a:t>
            </a:r>
            <a:r>
              <a:rPr sz="1800" spc="345" dirty="0">
                <a:solidFill>
                  <a:srgbClr val="262626"/>
                </a:solidFill>
                <a:latin typeface="Georgia"/>
                <a:cs typeface="Georgia"/>
              </a:rPr>
              <a:t> </a:t>
            </a:r>
            <a:r>
              <a:rPr sz="1800" spc="-10" dirty="0">
                <a:solidFill>
                  <a:srgbClr val="262626"/>
                </a:solidFill>
                <a:latin typeface="Georgia"/>
                <a:cs typeface="Georgia"/>
              </a:rPr>
              <a:t>another</a:t>
            </a:r>
            <a:endParaRPr sz="1800">
              <a:latin typeface="Georgia"/>
              <a:cs typeface="Georgia"/>
            </a:endParaRPr>
          </a:p>
        </p:txBody>
      </p:sp>
      <p:sp>
        <p:nvSpPr>
          <p:cNvPr id="14" name="object 14"/>
          <p:cNvSpPr txBox="1"/>
          <p:nvPr/>
        </p:nvSpPr>
        <p:spPr>
          <a:xfrm>
            <a:off x="2660385" y="5476755"/>
            <a:ext cx="3237865" cy="1487805"/>
          </a:xfrm>
          <a:prstGeom prst="rect">
            <a:avLst/>
          </a:prstGeom>
        </p:spPr>
        <p:txBody>
          <a:bodyPr vert="horz" wrap="square" lIns="0" tIns="13335" rIns="0" bIns="0" rtlCol="0">
            <a:spAutoFit/>
          </a:bodyPr>
          <a:lstStyle/>
          <a:p>
            <a:pPr marR="5080" algn="r">
              <a:lnSpc>
                <a:spcPct val="100000"/>
              </a:lnSpc>
              <a:spcBef>
                <a:spcPts val="105"/>
              </a:spcBef>
            </a:pPr>
            <a:r>
              <a:rPr sz="1700" spc="-10" dirty="0">
                <a:solidFill>
                  <a:srgbClr val="FFFFFF"/>
                </a:solidFill>
                <a:latin typeface="Georgia"/>
                <a:cs typeface="Georgia"/>
              </a:rPr>
              <a:t>Examples:</a:t>
            </a:r>
            <a:endParaRPr sz="1700">
              <a:latin typeface="Georgia"/>
              <a:cs typeface="Georgia"/>
            </a:endParaRPr>
          </a:p>
          <a:p>
            <a:pPr marL="185420" indent="-172720">
              <a:lnSpc>
                <a:spcPct val="100000"/>
              </a:lnSpc>
              <a:spcBef>
                <a:spcPts val="1305"/>
              </a:spcBef>
              <a:buChar char="•"/>
              <a:tabLst>
                <a:tab pos="185420" algn="l"/>
              </a:tabLst>
            </a:pPr>
            <a:r>
              <a:rPr sz="1700" dirty="0">
                <a:latin typeface="Georgia"/>
                <a:cs typeface="Georgia"/>
              </a:rPr>
              <a:t>Clock</a:t>
            </a:r>
            <a:r>
              <a:rPr sz="1700" spc="5" dirty="0">
                <a:latin typeface="Georgia"/>
                <a:cs typeface="Georgia"/>
              </a:rPr>
              <a:t> </a:t>
            </a:r>
            <a:r>
              <a:rPr sz="1700" spc="-10" dirty="0">
                <a:latin typeface="Georgia"/>
                <a:cs typeface="Georgia"/>
              </a:rPr>
              <a:t>interrupts</a:t>
            </a:r>
            <a:endParaRPr sz="1700">
              <a:latin typeface="Georgia"/>
              <a:cs typeface="Georgia"/>
            </a:endParaRPr>
          </a:p>
          <a:p>
            <a:pPr marL="185420" indent="-172720">
              <a:lnSpc>
                <a:spcPct val="100000"/>
              </a:lnSpc>
              <a:buChar char="•"/>
              <a:tabLst>
                <a:tab pos="185420" algn="l"/>
              </a:tabLst>
            </a:pPr>
            <a:r>
              <a:rPr sz="1700" dirty="0">
                <a:latin typeface="Georgia"/>
                <a:cs typeface="Georgia"/>
              </a:rPr>
              <a:t>I/O</a:t>
            </a:r>
            <a:r>
              <a:rPr sz="1700" spc="95" dirty="0">
                <a:latin typeface="Georgia"/>
                <a:cs typeface="Georgia"/>
              </a:rPr>
              <a:t> </a:t>
            </a:r>
            <a:r>
              <a:rPr sz="1700" spc="-10" dirty="0">
                <a:latin typeface="Georgia"/>
                <a:cs typeface="Georgia"/>
              </a:rPr>
              <a:t>interrupts</a:t>
            </a:r>
            <a:endParaRPr sz="1700">
              <a:latin typeface="Georgia"/>
              <a:cs typeface="Georgia"/>
            </a:endParaRPr>
          </a:p>
          <a:p>
            <a:pPr marL="185420" indent="-172720">
              <a:lnSpc>
                <a:spcPts val="2039"/>
              </a:lnSpc>
              <a:buChar char="•"/>
              <a:tabLst>
                <a:tab pos="185420" algn="l"/>
              </a:tabLst>
            </a:pPr>
            <a:r>
              <a:rPr sz="1700" spc="-50" dirty="0">
                <a:latin typeface="Georgia"/>
                <a:cs typeface="Georgia"/>
              </a:rPr>
              <a:t>Operating</a:t>
            </a:r>
            <a:r>
              <a:rPr sz="1700" spc="-55" dirty="0">
                <a:latin typeface="Georgia"/>
                <a:cs typeface="Georgia"/>
              </a:rPr>
              <a:t> </a:t>
            </a:r>
            <a:r>
              <a:rPr sz="1700" spc="-50" dirty="0">
                <a:latin typeface="Georgia"/>
                <a:cs typeface="Georgia"/>
              </a:rPr>
              <a:t>system</a:t>
            </a:r>
            <a:r>
              <a:rPr sz="1700" spc="-25" dirty="0">
                <a:latin typeface="Georgia"/>
                <a:cs typeface="Georgia"/>
              </a:rPr>
              <a:t> </a:t>
            </a:r>
            <a:r>
              <a:rPr sz="1700" spc="-20" dirty="0">
                <a:latin typeface="Georgia"/>
                <a:cs typeface="Georgia"/>
              </a:rPr>
              <a:t>calls</a:t>
            </a:r>
            <a:endParaRPr sz="1700">
              <a:latin typeface="Georgia"/>
              <a:cs typeface="Georgia"/>
            </a:endParaRPr>
          </a:p>
          <a:p>
            <a:pPr marL="185420" indent="-172720">
              <a:lnSpc>
                <a:spcPct val="100000"/>
              </a:lnSpc>
              <a:buChar char="•"/>
              <a:tabLst>
                <a:tab pos="185420" algn="l"/>
              </a:tabLst>
            </a:pPr>
            <a:r>
              <a:rPr sz="1700" spc="-40" dirty="0">
                <a:latin typeface="Georgia"/>
                <a:cs typeface="Georgia"/>
              </a:rPr>
              <a:t>Signals</a:t>
            </a:r>
            <a:r>
              <a:rPr sz="1700" spc="-85" dirty="0">
                <a:latin typeface="Georgia"/>
                <a:cs typeface="Georgia"/>
              </a:rPr>
              <a:t> </a:t>
            </a:r>
            <a:r>
              <a:rPr sz="1700" spc="-35" dirty="0">
                <a:latin typeface="Georgia"/>
                <a:cs typeface="Georgia"/>
              </a:rPr>
              <a:t>(e.g.,</a:t>
            </a:r>
            <a:r>
              <a:rPr sz="1700" spc="-25" dirty="0">
                <a:latin typeface="Georgia"/>
                <a:cs typeface="Georgia"/>
              </a:rPr>
              <a:t> </a:t>
            </a:r>
            <a:r>
              <a:rPr sz="1700" spc="-10" dirty="0">
                <a:latin typeface="Georgia"/>
                <a:cs typeface="Georgia"/>
              </a:rPr>
              <a:t>semaphores)</a:t>
            </a:r>
            <a:endParaRPr sz="1700">
              <a:latin typeface="Georgia"/>
              <a:cs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00800" y="1552956"/>
            <a:ext cx="2602991" cy="4846320"/>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2828925">
              <a:lnSpc>
                <a:spcPct val="100000"/>
              </a:lnSpc>
              <a:spcBef>
                <a:spcPts val="100"/>
              </a:spcBef>
            </a:pPr>
            <a:r>
              <a:rPr sz="3200" dirty="0"/>
              <a:t>Basic</a:t>
            </a:r>
            <a:r>
              <a:rPr sz="3200" spc="-125" dirty="0"/>
              <a:t> </a:t>
            </a:r>
            <a:r>
              <a:rPr sz="3200" spc="-10" dirty="0"/>
              <a:t>Concepts</a:t>
            </a:r>
            <a:endParaRPr sz="3200"/>
          </a:p>
        </p:txBody>
      </p:sp>
      <p:sp>
        <p:nvSpPr>
          <p:cNvPr id="5" name="object 5"/>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6" name="object 6"/>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5.15</a:t>
            </a:r>
          </a:p>
        </p:txBody>
      </p:sp>
      <p:sp>
        <p:nvSpPr>
          <p:cNvPr id="4" name="object 4"/>
          <p:cNvSpPr txBox="1"/>
          <p:nvPr/>
        </p:nvSpPr>
        <p:spPr>
          <a:xfrm>
            <a:off x="895655" y="1753585"/>
            <a:ext cx="4904105" cy="2254250"/>
          </a:xfrm>
          <a:prstGeom prst="rect">
            <a:avLst/>
          </a:prstGeom>
        </p:spPr>
        <p:txBody>
          <a:bodyPr vert="horz" wrap="square" lIns="0" tIns="12700" rIns="0" bIns="0" rtlCol="0">
            <a:spAutoFit/>
          </a:bodyPr>
          <a:lstStyle/>
          <a:p>
            <a:pPr marL="354965" marR="609600" indent="-342900">
              <a:lnSpc>
                <a:spcPct val="100000"/>
              </a:lnSpc>
              <a:spcBef>
                <a:spcPts val="100"/>
              </a:spcBef>
              <a:buClr>
                <a:srgbClr val="993300"/>
              </a:buClr>
              <a:buSzPct val="108333"/>
              <a:buFont typeface="Times New Roman"/>
              <a:buChar char="▪"/>
              <a:tabLst>
                <a:tab pos="354965" algn="l"/>
              </a:tabLst>
            </a:pPr>
            <a:r>
              <a:rPr sz="1800" dirty="0">
                <a:latin typeface="Arial MT"/>
                <a:cs typeface="Arial MT"/>
              </a:rPr>
              <a:t>Maximum</a:t>
            </a:r>
            <a:r>
              <a:rPr sz="1800" spc="-95" dirty="0">
                <a:latin typeface="Arial MT"/>
                <a:cs typeface="Arial MT"/>
              </a:rPr>
              <a:t> </a:t>
            </a:r>
            <a:r>
              <a:rPr sz="1800" dirty="0">
                <a:latin typeface="Arial MT"/>
                <a:cs typeface="Arial MT"/>
              </a:rPr>
              <a:t>CPU</a:t>
            </a:r>
            <a:r>
              <a:rPr sz="1800" spc="-95" dirty="0">
                <a:latin typeface="Arial MT"/>
                <a:cs typeface="Arial MT"/>
              </a:rPr>
              <a:t> </a:t>
            </a:r>
            <a:r>
              <a:rPr sz="1800" dirty="0">
                <a:latin typeface="Arial MT"/>
                <a:cs typeface="Arial MT"/>
              </a:rPr>
              <a:t>utilization</a:t>
            </a:r>
            <a:r>
              <a:rPr sz="1800" spc="-100" dirty="0">
                <a:latin typeface="Arial MT"/>
                <a:cs typeface="Arial MT"/>
              </a:rPr>
              <a:t> </a:t>
            </a:r>
            <a:r>
              <a:rPr sz="1800" dirty="0">
                <a:latin typeface="Arial MT"/>
                <a:cs typeface="Arial MT"/>
              </a:rPr>
              <a:t>obtained</a:t>
            </a:r>
            <a:r>
              <a:rPr sz="1800" spc="-55" dirty="0">
                <a:latin typeface="Arial MT"/>
                <a:cs typeface="Arial MT"/>
              </a:rPr>
              <a:t> </a:t>
            </a:r>
            <a:r>
              <a:rPr sz="1800" spc="-20" dirty="0">
                <a:latin typeface="Arial MT"/>
                <a:cs typeface="Arial MT"/>
              </a:rPr>
              <a:t>with </a:t>
            </a:r>
            <a:r>
              <a:rPr sz="1800" spc="-10" dirty="0">
                <a:latin typeface="Arial MT"/>
                <a:cs typeface="Arial MT"/>
              </a:rPr>
              <a:t>multiprogramming</a:t>
            </a:r>
            <a:endParaRPr sz="1800">
              <a:latin typeface="Arial MT"/>
              <a:cs typeface="Arial MT"/>
            </a:endParaRPr>
          </a:p>
          <a:p>
            <a:pPr marL="354965" marR="5080" indent="-342900">
              <a:lnSpc>
                <a:spcPct val="100000"/>
              </a:lnSpc>
              <a:spcBef>
                <a:spcPts val="800"/>
              </a:spcBef>
              <a:buClr>
                <a:srgbClr val="993300"/>
              </a:buClr>
              <a:buSzPct val="108333"/>
              <a:buFont typeface="Times New Roman"/>
              <a:buChar char="▪"/>
              <a:tabLst>
                <a:tab pos="354965" algn="l"/>
              </a:tabLst>
            </a:pPr>
            <a:r>
              <a:rPr sz="1800" dirty="0">
                <a:latin typeface="Arial MT"/>
                <a:cs typeface="Arial MT"/>
              </a:rPr>
              <a:t>CPU–I/O</a:t>
            </a:r>
            <a:r>
              <a:rPr sz="1800" spc="-65" dirty="0">
                <a:latin typeface="Arial MT"/>
                <a:cs typeface="Arial MT"/>
              </a:rPr>
              <a:t> </a:t>
            </a:r>
            <a:r>
              <a:rPr sz="1800" dirty="0">
                <a:latin typeface="Arial MT"/>
                <a:cs typeface="Arial MT"/>
              </a:rPr>
              <a:t>Burst</a:t>
            </a:r>
            <a:r>
              <a:rPr sz="1800" spc="-65" dirty="0">
                <a:latin typeface="Arial MT"/>
                <a:cs typeface="Arial MT"/>
              </a:rPr>
              <a:t> </a:t>
            </a:r>
            <a:r>
              <a:rPr sz="1800" dirty="0">
                <a:latin typeface="Arial MT"/>
                <a:cs typeface="Arial MT"/>
              </a:rPr>
              <a:t>Cycle</a:t>
            </a:r>
            <a:r>
              <a:rPr sz="1800" spc="40" dirty="0">
                <a:latin typeface="Arial MT"/>
                <a:cs typeface="Arial MT"/>
              </a:rPr>
              <a:t> </a:t>
            </a:r>
            <a:r>
              <a:rPr sz="1800" dirty="0">
                <a:latin typeface="Arial MT"/>
                <a:cs typeface="Arial MT"/>
              </a:rPr>
              <a:t>–</a:t>
            </a:r>
            <a:r>
              <a:rPr sz="1800" spc="-65" dirty="0">
                <a:latin typeface="Arial MT"/>
                <a:cs typeface="Arial MT"/>
              </a:rPr>
              <a:t> </a:t>
            </a:r>
            <a:r>
              <a:rPr sz="1800" dirty="0">
                <a:latin typeface="Arial MT"/>
                <a:cs typeface="Arial MT"/>
              </a:rPr>
              <a:t>Process</a:t>
            </a:r>
            <a:r>
              <a:rPr sz="1800" spc="-65" dirty="0">
                <a:latin typeface="Arial MT"/>
                <a:cs typeface="Arial MT"/>
              </a:rPr>
              <a:t> </a:t>
            </a:r>
            <a:r>
              <a:rPr sz="1800" spc="-10" dirty="0">
                <a:latin typeface="Arial MT"/>
                <a:cs typeface="Arial MT"/>
              </a:rPr>
              <a:t>execution </a:t>
            </a:r>
            <a:r>
              <a:rPr sz="1800" dirty="0">
                <a:latin typeface="Arial MT"/>
                <a:cs typeface="Arial MT"/>
              </a:rPr>
              <a:t>consists</a:t>
            </a:r>
            <a:r>
              <a:rPr sz="1800" spc="-85" dirty="0">
                <a:latin typeface="Arial MT"/>
                <a:cs typeface="Arial MT"/>
              </a:rPr>
              <a:t> </a:t>
            </a:r>
            <a:r>
              <a:rPr sz="1800" dirty="0">
                <a:latin typeface="Arial MT"/>
                <a:cs typeface="Arial MT"/>
              </a:rPr>
              <a:t>of</a:t>
            </a:r>
            <a:r>
              <a:rPr sz="1800" spc="-50" dirty="0">
                <a:latin typeface="Arial MT"/>
                <a:cs typeface="Arial MT"/>
              </a:rPr>
              <a:t> </a:t>
            </a:r>
            <a:r>
              <a:rPr sz="1800" dirty="0">
                <a:latin typeface="Arial MT"/>
                <a:cs typeface="Arial MT"/>
              </a:rPr>
              <a:t>a</a:t>
            </a:r>
            <a:r>
              <a:rPr sz="1800" spc="-45" dirty="0">
                <a:latin typeface="Arial MT"/>
                <a:cs typeface="Arial MT"/>
              </a:rPr>
              <a:t> </a:t>
            </a:r>
            <a:r>
              <a:rPr sz="1800" b="1" dirty="0">
                <a:solidFill>
                  <a:srgbClr val="006699"/>
                </a:solidFill>
                <a:latin typeface="Arial"/>
                <a:cs typeface="Arial"/>
              </a:rPr>
              <a:t>cycle</a:t>
            </a:r>
            <a:r>
              <a:rPr sz="1800" b="1" spc="5" dirty="0">
                <a:solidFill>
                  <a:srgbClr val="006699"/>
                </a:solidFill>
                <a:latin typeface="Arial"/>
                <a:cs typeface="Arial"/>
              </a:rPr>
              <a:t> </a:t>
            </a:r>
            <a:r>
              <a:rPr sz="1800" dirty="0">
                <a:latin typeface="Arial MT"/>
                <a:cs typeface="Arial MT"/>
              </a:rPr>
              <a:t>of</a:t>
            </a:r>
            <a:r>
              <a:rPr sz="1800" spc="-45" dirty="0">
                <a:latin typeface="Arial MT"/>
                <a:cs typeface="Arial MT"/>
              </a:rPr>
              <a:t> </a:t>
            </a:r>
            <a:r>
              <a:rPr sz="1800" dirty="0">
                <a:latin typeface="Arial MT"/>
                <a:cs typeface="Arial MT"/>
              </a:rPr>
              <a:t>CPU</a:t>
            </a:r>
            <a:r>
              <a:rPr sz="1800" spc="-40" dirty="0">
                <a:latin typeface="Arial MT"/>
                <a:cs typeface="Arial MT"/>
              </a:rPr>
              <a:t> </a:t>
            </a:r>
            <a:r>
              <a:rPr sz="1800" dirty="0">
                <a:latin typeface="Arial MT"/>
                <a:cs typeface="Arial MT"/>
              </a:rPr>
              <a:t>execution</a:t>
            </a:r>
            <a:r>
              <a:rPr sz="1800" spc="-40" dirty="0">
                <a:latin typeface="Arial MT"/>
                <a:cs typeface="Arial MT"/>
              </a:rPr>
              <a:t> </a:t>
            </a:r>
            <a:r>
              <a:rPr sz="1800" dirty="0">
                <a:latin typeface="Arial MT"/>
                <a:cs typeface="Arial MT"/>
              </a:rPr>
              <a:t>and</a:t>
            </a:r>
            <a:r>
              <a:rPr sz="1800" spc="-25" dirty="0">
                <a:latin typeface="Arial MT"/>
                <a:cs typeface="Arial MT"/>
              </a:rPr>
              <a:t> I/O </a:t>
            </a:r>
            <a:r>
              <a:rPr sz="1800" spc="-20" dirty="0">
                <a:latin typeface="Arial MT"/>
                <a:cs typeface="Arial MT"/>
              </a:rPr>
              <a:t>wait</a:t>
            </a:r>
            <a:endParaRPr sz="1800">
              <a:latin typeface="Arial MT"/>
              <a:cs typeface="Arial MT"/>
            </a:endParaRPr>
          </a:p>
          <a:p>
            <a:pPr marL="354965" indent="-342265">
              <a:lnSpc>
                <a:spcPct val="100000"/>
              </a:lnSpc>
              <a:spcBef>
                <a:spcPts val="795"/>
              </a:spcBef>
              <a:buClr>
                <a:srgbClr val="993300"/>
              </a:buClr>
              <a:buSzPct val="108333"/>
              <a:buFont typeface="Times New Roman"/>
              <a:buChar char="▪"/>
              <a:tabLst>
                <a:tab pos="354965" algn="l"/>
              </a:tabLst>
            </a:pPr>
            <a:r>
              <a:rPr sz="1800" b="1" dirty="0">
                <a:solidFill>
                  <a:srgbClr val="006699"/>
                </a:solidFill>
                <a:latin typeface="Arial"/>
                <a:cs typeface="Arial"/>
              </a:rPr>
              <a:t>CPU</a:t>
            </a:r>
            <a:r>
              <a:rPr sz="1800" b="1" spc="-70" dirty="0">
                <a:solidFill>
                  <a:srgbClr val="006699"/>
                </a:solidFill>
                <a:latin typeface="Arial"/>
                <a:cs typeface="Arial"/>
              </a:rPr>
              <a:t> </a:t>
            </a:r>
            <a:r>
              <a:rPr sz="1800" b="1" dirty="0">
                <a:solidFill>
                  <a:srgbClr val="006699"/>
                </a:solidFill>
                <a:latin typeface="Arial"/>
                <a:cs typeface="Arial"/>
              </a:rPr>
              <a:t>burst</a:t>
            </a:r>
            <a:r>
              <a:rPr sz="1800" b="1" spc="-85" dirty="0">
                <a:solidFill>
                  <a:srgbClr val="006699"/>
                </a:solidFill>
                <a:latin typeface="Arial"/>
                <a:cs typeface="Arial"/>
              </a:rPr>
              <a:t> </a:t>
            </a:r>
            <a:r>
              <a:rPr sz="1800" dirty="0">
                <a:latin typeface="Arial MT"/>
                <a:cs typeface="Arial MT"/>
              </a:rPr>
              <a:t>followed</a:t>
            </a:r>
            <a:r>
              <a:rPr sz="1800" spc="25" dirty="0">
                <a:latin typeface="Arial MT"/>
                <a:cs typeface="Arial MT"/>
              </a:rPr>
              <a:t> </a:t>
            </a:r>
            <a:r>
              <a:rPr sz="1800" dirty="0">
                <a:latin typeface="Arial MT"/>
                <a:cs typeface="Arial MT"/>
              </a:rPr>
              <a:t>by</a:t>
            </a:r>
            <a:r>
              <a:rPr sz="1800" spc="-60" dirty="0">
                <a:latin typeface="Arial MT"/>
                <a:cs typeface="Arial MT"/>
              </a:rPr>
              <a:t> </a:t>
            </a:r>
            <a:r>
              <a:rPr sz="1800" b="1" dirty="0">
                <a:solidFill>
                  <a:srgbClr val="006699"/>
                </a:solidFill>
                <a:latin typeface="Arial"/>
                <a:cs typeface="Arial"/>
              </a:rPr>
              <a:t>I/O</a:t>
            </a:r>
            <a:r>
              <a:rPr sz="1800" b="1" spc="-90" dirty="0">
                <a:solidFill>
                  <a:srgbClr val="006699"/>
                </a:solidFill>
                <a:latin typeface="Arial"/>
                <a:cs typeface="Arial"/>
              </a:rPr>
              <a:t> </a:t>
            </a:r>
            <a:r>
              <a:rPr sz="1800" b="1" spc="-10" dirty="0">
                <a:solidFill>
                  <a:srgbClr val="006699"/>
                </a:solidFill>
                <a:latin typeface="Arial"/>
                <a:cs typeface="Arial"/>
              </a:rPr>
              <a:t>burst</a:t>
            </a:r>
            <a:endParaRPr sz="1800">
              <a:latin typeface="Arial"/>
              <a:cs typeface="Arial"/>
            </a:endParaRPr>
          </a:p>
          <a:p>
            <a:pPr marL="354965" indent="-342265">
              <a:lnSpc>
                <a:spcPct val="100000"/>
              </a:lnSpc>
              <a:spcBef>
                <a:spcPts val="805"/>
              </a:spcBef>
              <a:buClr>
                <a:srgbClr val="993300"/>
              </a:buClr>
              <a:buSzPct val="108333"/>
              <a:buFont typeface="Times New Roman"/>
              <a:buChar char="▪"/>
              <a:tabLst>
                <a:tab pos="354965" algn="l"/>
              </a:tabLst>
            </a:pPr>
            <a:r>
              <a:rPr sz="1800" dirty="0">
                <a:latin typeface="Arial MT"/>
                <a:cs typeface="Arial MT"/>
              </a:rPr>
              <a:t>CPU</a:t>
            </a:r>
            <a:r>
              <a:rPr sz="1800" spc="-45" dirty="0">
                <a:latin typeface="Arial MT"/>
                <a:cs typeface="Arial MT"/>
              </a:rPr>
              <a:t> </a:t>
            </a:r>
            <a:r>
              <a:rPr sz="1800" dirty="0">
                <a:latin typeface="Arial MT"/>
                <a:cs typeface="Arial MT"/>
              </a:rPr>
              <a:t>burst</a:t>
            </a:r>
            <a:r>
              <a:rPr sz="1800" spc="-45" dirty="0">
                <a:latin typeface="Arial MT"/>
                <a:cs typeface="Arial MT"/>
              </a:rPr>
              <a:t> </a:t>
            </a:r>
            <a:r>
              <a:rPr sz="1800" spc="-10" dirty="0">
                <a:latin typeface="Arial MT"/>
                <a:cs typeface="Arial MT"/>
              </a:rPr>
              <a:t>distribution</a:t>
            </a:r>
            <a:r>
              <a:rPr sz="1800" spc="15" dirty="0">
                <a:latin typeface="Arial MT"/>
                <a:cs typeface="Arial MT"/>
              </a:rPr>
              <a:t> </a:t>
            </a:r>
            <a:r>
              <a:rPr sz="1800" dirty="0">
                <a:latin typeface="Arial MT"/>
                <a:cs typeface="Arial MT"/>
              </a:rPr>
              <a:t>is</a:t>
            </a:r>
            <a:r>
              <a:rPr sz="1800" spc="-30" dirty="0">
                <a:latin typeface="Arial MT"/>
                <a:cs typeface="Arial MT"/>
              </a:rPr>
              <a:t> </a:t>
            </a:r>
            <a:r>
              <a:rPr sz="1800" dirty="0">
                <a:latin typeface="Arial MT"/>
                <a:cs typeface="Arial MT"/>
              </a:rPr>
              <a:t>of</a:t>
            </a:r>
            <a:r>
              <a:rPr sz="1800" spc="-45" dirty="0">
                <a:latin typeface="Arial MT"/>
                <a:cs typeface="Arial MT"/>
              </a:rPr>
              <a:t> </a:t>
            </a:r>
            <a:r>
              <a:rPr sz="1800" dirty="0">
                <a:latin typeface="Arial MT"/>
                <a:cs typeface="Arial MT"/>
              </a:rPr>
              <a:t>main</a:t>
            </a:r>
            <a:r>
              <a:rPr sz="1800" spc="-55" dirty="0">
                <a:latin typeface="Arial MT"/>
                <a:cs typeface="Arial MT"/>
              </a:rPr>
              <a:t> </a:t>
            </a:r>
            <a:r>
              <a:rPr sz="1800" spc="-10" dirty="0">
                <a:latin typeface="Arial MT"/>
                <a:cs typeface="Arial MT"/>
              </a:rPr>
              <a:t>concern</a:t>
            </a:r>
            <a:endParaRPr sz="1800">
              <a:latin typeface="Arial MT"/>
              <a:cs typeface="Arial M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01550" y="515105"/>
            <a:ext cx="1069294" cy="808037"/>
          </a:xfrm>
          <a:prstGeom prst="rect">
            <a:avLst/>
          </a:prstGeom>
        </p:spPr>
      </p:pic>
      <p:sp>
        <p:nvSpPr>
          <p:cNvPr id="3" name="object 3"/>
          <p:cNvSpPr/>
          <p:nvPr/>
        </p:nvSpPr>
        <p:spPr>
          <a:xfrm>
            <a:off x="457200" y="457200"/>
            <a:ext cx="228600" cy="2286000"/>
          </a:xfrm>
          <a:custGeom>
            <a:avLst/>
            <a:gdLst/>
            <a:ahLst/>
            <a:cxnLst/>
            <a:rect l="l" t="t" r="r" b="b"/>
            <a:pathLst>
              <a:path w="228600" h="2286000">
                <a:moveTo>
                  <a:pt x="228600" y="2286000"/>
                </a:moveTo>
                <a:lnTo>
                  <a:pt x="0" y="2286000"/>
                </a:lnTo>
                <a:lnTo>
                  <a:pt x="0" y="0"/>
                </a:lnTo>
                <a:lnTo>
                  <a:pt x="228600" y="0"/>
                </a:lnTo>
                <a:lnTo>
                  <a:pt x="228600" y="2286000"/>
                </a:lnTo>
                <a:close/>
              </a:path>
            </a:pathLst>
          </a:custGeom>
          <a:solidFill>
            <a:srgbClr val="336699"/>
          </a:solidFill>
        </p:spPr>
        <p:txBody>
          <a:bodyPr wrap="square" lIns="0" tIns="0" rIns="0" bIns="0" rtlCol="0"/>
          <a:lstStyle/>
          <a:p>
            <a:endParaRPr/>
          </a:p>
        </p:txBody>
      </p:sp>
      <p:sp>
        <p:nvSpPr>
          <p:cNvPr id="4" name="object 4"/>
          <p:cNvSpPr/>
          <p:nvPr/>
        </p:nvSpPr>
        <p:spPr>
          <a:xfrm>
            <a:off x="914400" y="1309116"/>
            <a:ext cx="8077200" cy="18415"/>
          </a:xfrm>
          <a:custGeom>
            <a:avLst/>
            <a:gdLst/>
            <a:ahLst/>
            <a:cxnLst/>
            <a:rect l="l" t="t" r="r" b="b"/>
            <a:pathLst>
              <a:path w="8077200" h="18415">
                <a:moveTo>
                  <a:pt x="8077200" y="18287"/>
                </a:moveTo>
                <a:lnTo>
                  <a:pt x="0" y="18287"/>
                </a:lnTo>
                <a:lnTo>
                  <a:pt x="0" y="0"/>
                </a:lnTo>
                <a:lnTo>
                  <a:pt x="8077200" y="0"/>
                </a:lnTo>
                <a:lnTo>
                  <a:pt x="8077200" y="18287"/>
                </a:lnTo>
                <a:close/>
              </a:path>
            </a:pathLst>
          </a:custGeom>
          <a:solidFill>
            <a:srgbClr val="336699"/>
          </a:solidFill>
        </p:spPr>
        <p:txBody>
          <a:bodyPr wrap="square" lIns="0" tIns="0" rIns="0" bIns="0" rtlCol="0"/>
          <a:lstStyle/>
          <a:p>
            <a:endParaRPr/>
          </a:p>
        </p:txBody>
      </p:sp>
      <p:pic>
        <p:nvPicPr>
          <p:cNvPr id="5" name="object 5"/>
          <p:cNvPicPr/>
          <p:nvPr/>
        </p:nvPicPr>
        <p:blipFill>
          <a:blip r:embed="rId3" cstate="print"/>
          <a:stretch>
            <a:fillRect/>
          </a:stretch>
        </p:blipFill>
        <p:spPr>
          <a:xfrm>
            <a:off x="452627" y="2738627"/>
            <a:ext cx="237743" cy="4581143"/>
          </a:xfrm>
          <a:prstGeom prst="rect">
            <a:avLst/>
          </a:prstGeom>
        </p:spPr>
      </p:pic>
      <p:grpSp>
        <p:nvGrpSpPr>
          <p:cNvPr id="6" name="object 6"/>
          <p:cNvGrpSpPr/>
          <p:nvPr/>
        </p:nvGrpSpPr>
        <p:grpSpPr>
          <a:xfrm>
            <a:off x="1264919" y="1033272"/>
            <a:ext cx="8254365" cy="6070600"/>
            <a:chOff x="1264919" y="1033272"/>
            <a:chExt cx="8254365" cy="6070600"/>
          </a:xfrm>
        </p:grpSpPr>
        <p:pic>
          <p:nvPicPr>
            <p:cNvPr id="7" name="object 7"/>
            <p:cNvPicPr/>
            <p:nvPr/>
          </p:nvPicPr>
          <p:blipFill>
            <a:blip r:embed="rId4" cstate="print"/>
            <a:stretch>
              <a:fillRect/>
            </a:stretch>
          </p:blipFill>
          <p:spPr>
            <a:xfrm>
              <a:off x="8229600" y="6300216"/>
              <a:ext cx="1289303" cy="803147"/>
            </a:xfrm>
            <a:prstGeom prst="rect">
              <a:avLst/>
            </a:prstGeom>
          </p:spPr>
        </p:pic>
        <p:pic>
          <p:nvPicPr>
            <p:cNvPr id="8" name="object 8"/>
            <p:cNvPicPr/>
            <p:nvPr/>
          </p:nvPicPr>
          <p:blipFill>
            <a:blip r:embed="rId5" cstate="print"/>
            <a:stretch>
              <a:fillRect/>
            </a:stretch>
          </p:blipFill>
          <p:spPr>
            <a:xfrm>
              <a:off x="1264919" y="1033272"/>
              <a:ext cx="7792212" cy="5847587"/>
            </a:xfrm>
            <a:prstGeom prst="rect">
              <a:avLst/>
            </a:prstGeom>
          </p:spPr>
        </p:pic>
      </p:grpSp>
      <p:sp>
        <p:nvSpPr>
          <p:cNvPr id="9" name="object 9"/>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10" name="object 10"/>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5.16</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p:cNvSpPr>
          <p:nvPr/>
        </p:nvSpPr>
        <p:spPr>
          <a:xfrm>
            <a:off x="1795772" y="381000"/>
            <a:ext cx="7119628" cy="627736"/>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sz="4000" spc="-114" dirty="0">
                <a:solidFill>
                  <a:srgbClr val="1A416B"/>
                </a:solidFill>
                <a:latin typeface="Georgia"/>
                <a:cs typeface="Georgia"/>
              </a:rPr>
              <a:t>Non-preemptive</a:t>
            </a:r>
            <a:r>
              <a:rPr lang="en-US" sz="4000" spc="-145" dirty="0">
                <a:solidFill>
                  <a:srgbClr val="1A416B"/>
                </a:solidFill>
                <a:latin typeface="Georgia"/>
                <a:cs typeface="Georgia"/>
              </a:rPr>
              <a:t> </a:t>
            </a:r>
            <a:r>
              <a:rPr lang="en-US" sz="4000" spc="-70" dirty="0">
                <a:solidFill>
                  <a:srgbClr val="1A416B"/>
                </a:solidFill>
                <a:latin typeface="Georgia"/>
                <a:cs typeface="Georgia"/>
              </a:rPr>
              <a:t>vs</a:t>
            </a:r>
            <a:r>
              <a:rPr lang="en-US" sz="4000" spc="-175" dirty="0">
                <a:solidFill>
                  <a:srgbClr val="1A416B"/>
                </a:solidFill>
                <a:latin typeface="Georgia"/>
                <a:cs typeface="Georgia"/>
              </a:rPr>
              <a:t> </a:t>
            </a:r>
            <a:r>
              <a:rPr lang="en-US" sz="4000" spc="-70" dirty="0">
                <a:solidFill>
                  <a:srgbClr val="1A416B"/>
                </a:solidFill>
                <a:latin typeface="Georgia"/>
                <a:cs typeface="Georgia"/>
              </a:rPr>
              <a:t>Preemptive</a:t>
            </a:r>
            <a:endParaRPr lang="en-US" sz="4000" dirty="0">
              <a:latin typeface="Georgia"/>
              <a:cs typeface="Georgia"/>
            </a:endParaRPr>
          </a:p>
        </p:txBody>
      </p:sp>
      <p:sp>
        <p:nvSpPr>
          <p:cNvPr id="3" name="object 3"/>
          <p:cNvSpPr txBox="1"/>
          <p:nvPr/>
        </p:nvSpPr>
        <p:spPr>
          <a:xfrm>
            <a:off x="381000" y="4419600"/>
            <a:ext cx="9322420" cy="2102499"/>
          </a:xfrm>
          <a:prstGeom prst="rect">
            <a:avLst/>
          </a:prstGeom>
        </p:spPr>
        <p:txBody>
          <a:bodyPr vert="horz" wrap="square" lIns="0" tIns="121285" rIns="0" bIns="0" rtlCol="0">
            <a:spAutoFit/>
          </a:bodyPr>
          <a:lstStyle/>
          <a:p>
            <a:pPr marL="464820">
              <a:lnSpc>
                <a:spcPct val="100000"/>
              </a:lnSpc>
              <a:spcBef>
                <a:spcPts val="955"/>
              </a:spcBef>
            </a:pPr>
            <a:r>
              <a:rPr lang="en-US" sz="3200" b="1" spc="-10" dirty="0">
                <a:solidFill>
                  <a:srgbClr val="990000"/>
                </a:solidFill>
                <a:latin typeface="Calibri"/>
                <a:cs typeface="Calibri"/>
              </a:rPr>
              <a:t>Reactive Planner</a:t>
            </a:r>
          </a:p>
          <a:p>
            <a:pPr marL="464820" algn="just">
              <a:lnSpc>
                <a:spcPct val="100000"/>
              </a:lnSpc>
              <a:spcBef>
                <a:spcPts val="955"/>
              </a:spcBef>
            </a:pPr>
            <a:r>
              <a:rPr lang="en-US" altLang="zh-CN" sz="2000" dirty="0"/>
              <a:t>The students who often react to pressures and deadlines without sufficient planning, which can result in stress and inadequate learning. </a:t>
            </a:r>
          </a:p>
          <a:p>
            <a:pPr marL="464820" algn="just">
              <a:lnSpc>
                <a:spcPct val="100000"/>
              </a:lnSpc>
              <a:spcBef>
                <a:spcPts val="955"/>
              </a:spcBef>
            </a:pPr>
            <a:r>
              <a:rPr lang="en-US" altLang="zh-CN" sz="2000" dirty="0"/>
              <a:t>As a result they failed to perform well in the exam since they haven't absorbed the material thoroughly.</a:t>
            </a:r>
            <a:endParaRPr sz="2000" dirty="0">
              <a:latin typeface="Georgia"/>
              <a:cs typeface="Georgia"/>
            </a:endParaRPr>
          </a:p>
        </p:txBody>
      </p:sp>
      <p:sp>
        <p:nvSpPr>
          <p:cNvPr id="4" name="object 3">
            <a:extLst>
              <a:ext uri="{FF2B5EF4-FFF2-40B4-BE49-F238E27FC236}">
                <a16:creationId xmlns:a16="http://schemas.microsoft.com/office/drawing/2014/main" id="{C09FF1EC-7DB3-0C08-32FD-126D29124796}"/>
              </a:ext>
            </a:extLst>
          </p:cNvPr>
          <p:cNvSpPr txBox="1"/>
          <p:nvPr/>
        </p:nvSpPr>
        <p:spPr>
          <a:xfrm>
            <a:off x="367990" y="1524000"/>
            <a:ext cx="9322420" cy="2718052"/>
          </a:xfrm>
          <a:prstGeom prst="rect">
            <a:avLst/>
          </a:prstGeom>
        </p:spPr>
        <p:txBody>
          <a:bodyPr vert="horz" wrap="square" lIns="0" tIns="121285" rIns="0" bIns="0" rtlCol="0">
            <a:spAutoFit/>
          </a:bodyPr>
          <a:lstStyle/>
          <a:p>
            <a:pPr marL="464820">
              <a:spcBef>
                <a:spcPts val="955"/>
              </a:spcBef>
            </a:pPr>
            <a:r>
              <a:rPr lang="en-US" altLang="zh-CN" sz="3200" b="1" spc="-10" dirty="0">
                <a:solidFill>
                  <a:srgbClr val="990000"/>
                </a:solidFill>
                <a:latin typeface="Calibri"/>
                <a:cs typeface="Calibri"/>
              </a:rPr>
              <a:t>Proactive Planner</a:t>
            </a:r>
            <a:endParaRPr lang="en-US" altLang="zh-CN" sz="2000" dirty="0">
              <a:latin typeface="Georgia"/>
              <a:cs typeface="Georgia"/>
            </a:endParaRPr>
          </a:p>
          <a:p>
            <a:pPr marL="464820" algn="just">
              <a:lnSpc>
                <a:spcPct val="100000"/>
              </a:lnSpc>
              <a:spcBef>
                <a:spcPts val="955"/>
              </a:spcBef>
            </a:pPr>
            <a:r>
              <a:rPr lang="en-US" altLang="zh-CN" sz="2000" dirty="0"/>
              <a:t>The students who plan their studies, choose their resources wisely, and manage their time effectively, leading to better retention and understanding of material.</a:t>
            </a:r>
          </a:p>
          <a:p>
            <a:pPr marL="464820" algn="just">
              <a:lnSpc>
                <a:spcPct val="100000"/>
              </a:lnSpc>
              <a:spcBef>
                <a:spcPts val="955"/>
              </a:spcBef>
            </a:pPr>
            <a:r>
              <a:rPr lang="en-US" altLang="zh-CN" sz="2000" dirty="0"/>
              <a:t>By being proactive, these types of students excel in exams and assignments, as they have effectively internalized the material over time rather than cramming or reacting to upcoming deadlines.</a:t>
            </a:r>
            <a:endParaRPr sz="2000" dirty="0">
              <a:latin typeface="Georgia"/>
              <a:cs typeface="Georgia"/>
            </a:endParaRPr>
          </a:p>
        </p:txBody>
      </p:sp>
    </p:spTree>
    <p:extLst>
      <p:ext uri="{BB962C8B-B14F-4D97-AF65-F5344CB8AC3E}">
        <p14:creationId xmlns:p14="http://schemas.microsoft.com/office/powerpoint/2010/main" val="1228326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p:cNvSpPr>
          <p:nvPr/>
        </p:nvSpPr>
        <p:spPr>
          <a:xfrm>
            <a:off x="1905000" y="914400"/>
            <a:ext cx="6492875" cy="63500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sz="4000" spc="-114">
                <a:solidFill>
                  <a:srgbClr val="1A416B"/>
                </a:solidFill>
                <a:latin typeface="Georgia"/>
                <a:cs typeface="Georgia"/>
              </a:rPr>
              <a:t>Nonpreemptive</a:t>
            </a:r>
            <a:r>
              <a:rPr lang="en-US" sz="4000" spc="-145">
                <a:solidFill>
                  <a:srgbClr val="1A416B"/>
                </a:solidFill>
                <a:latin typeface="Georgia"/>
                <a:cs typeface="Georgia"/>
              </a:rPr>
              <a:t> </a:t>
            </a:r>
            <a:r>
              <a:rPr lang="en-US" sz="4000" spc="-70">
                <a:solidFill>
                  <a:srgbClr val="1A416B"/>
                </a:solidFill>
                <a:latin typeface="Georgia"/>
                <a:cs typeface="Georgia"/>
              </a:rPr>
              <a:t>vs</a:t>
            </a:r>
            <a:r>
              <a:rPr lang="en-US" sz="4000" spc="-175">
                <a:solidFill>
                  <a:srgbClr val="1A416B"/>
                </a:solidFill>
                <a:latin typeface="Georgia"/>
                <a:cs typeface="Georgia"/>
              </a:rPr>
              <a:t> </a:t>
            </a:r>
            <a:r>
              <a:rPr lang="en-US" sz="4000" spc="-70">
                <a:solidFill>
                  <a:srgbClr val="1A416B"/>
                </a:solidFill>
                <a:latin typeface="Georgia"/>
                <a:cs typeface="Georgia"/>
              </a:rPr>
              <a:t>Preemptive</a:t>
            </a:r>
            <a:endParaRPr lang="en-US" sz="4000" dirty="0">
              <a:latin typeface="Georgia"/>
              <a:cs typeface="Georgia"/>
            </a:endParaRPr>
          </a:p>
        </p:txBody>
      </p:sp>
      <p:sp>
        <p:nvSpPr>
          <p:cNvPr id="6" name="TextBox 5">
            <a:extLst>
              <a:ext uri="{FF2B5EF4-FFF2-40B4-BE49-F238E27FC236}">
                <a16:creationId xmlns:a16="http://schemas.microsoft.com/office/drawing/2014/main" id="{54F08B08-02BB-A342-3BDA-26D4E807F222}"/>
              </a:ext>
            </a:extLst>
          </p:cNvPr>
          <p:cNvSpPr txBox="1"/>
          <p:nvPr/>
        </p:nvSpPr>
        <p:spPr>
          <a:xfrm>
            <a:off x="152400" y="1905000"/>
            <a:ext cx="9601200" cy="4154984"/>
          </a:xfrm>
          <a:prstGeom prst="rect">
            <a:avLst/>
          </a:prstGeom>
          <a:noFill/>
        </p:spPr>
        <p:txBody>
          <a:bodyPr wrap="square">
            <a:spAutoFit/>
          </a:bodyPr>
          <a:lstStyle/>
          <a:p>
            <a:pPr algn="just"/>
            <a:r>
              <a:rPr lang="en-US" altLang="zh-CN" sz="2400" b="1" dirty="0"/>
              <a:t>Preemptive Scheduling</a:t>
            </a:r>
          </a:p>
          <a:p>
            <a:pPr algn="just"/>
            <a:r>
              <a:rPr lang="en-US" altLang="zh-CN" sz="2400" dirty="0"/>
              <a:t>In preemptive scheduling, the operating system can </a:t>
            </a:r>
            <a:r>
              <a:rPr lang="en-US" altLang="zh-CN" sz="2400" dirty="0">
                <a:highlight>
                  <a:srgbClr val="FFFF00"/>
                </a:highlight>
              </a:rPr>
              <a:t>forcibly suspend (preempt)</a:t>
            </a:r>
            <a:r>
              <a:rPr lang="en-US" altLang="zh-CN" sz="2400" dirty="0"/>
              <a:t> a currently running process in order to allocate CPU time to another process. This is typically done to ensure that high-priority processes can execute without long waiting times or to maintain responsiveness in a time-sharing environment.</a:t>
            </a:r>
          </a:p>
          <a:p>
            <a:pPr algn="just"/>
            <a:endParaRPr lang="en-US" altLang="zh-CN" sz="2400" dirty="0"/>
          </a:p>
          <a:p>
            <a:pPr algn="just"/>
            <a:r>
              <a:rPr lang="en-US" altLang="zh-CN" sz="2400" b="1" dirty="0"/>
              <a:t>Characteristics</a:t>
            </a:r>
            <a:r>
              <a:rPr lang="en-US" altLang="zh-CN" sz="2400" dirty="0"/>
              <a:t>:</a:t>
            </a:r>
          </a:p>
          <a:p>
            <a:pPr marL="342900" indent="-342900" algn="just">
              <a:buFont typeface="Arial" panose="020B0604020202020204" pitchFamily="34" charset="0"/>
              <a:buChar char="•"/>
            </a:pPr>
            <a:r>
              <a:rPr lang="en-US" altLang="zh-CN" sz="2400" dirty="0"/>
              <a:t>Higher priority processes can interrupt lower priority ones.</a:t>
            </a:r>
          </a:p>
          <a:p>
            <a:pPr marL="342900" indent="-342900" algn="just">
              <a:buFont typeface="Arial" panose="020B0604020202020204" pitchFamily="34" charset="0"/>
              <a:buChar char="•"/>
            </a:pPr>
            <a:r>
              <a:rPr lang="en-US" altLang="zh-CN" sz="2400" dirty="0"/>
              <a:t>Context switching can occur multiple times between processes.</a:t>
            </a:r>
          </a:p>
          <a:p>
            <a:pPr marL="342900" indent="-342900" algn="just">
              <a:buFont typeface="Arial" panose="020B0604020202020204" pitchFamily="34" charset="0"/>
              <a:buChar char="•"/>
            </a:pPr>
            <a:r>
              <a:rPr lang="en-US" altLang="zh-CN" sz="2400" dirty="0"/>
              <a:t>Typically leads to better responsiveness in interactive systems.</a:t>
            </a:r>
          </a:p>
        </p:txBody>
      </p:sp>
    </p:spTree>
    <p:extLst>
      <p:ext uri="{BB962C8B-B14F-4D97-AF65-F5344CB8AC3E}">
        <p14:creationId xmlns:p14="http://schemas.microsoft.com/office/powerpoint/2010/main" val="1676277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p:cNvSpPr>
          <p:nvPr/>
        </p:nvSpPr>
        <p:spPr>
          <a:xfrm>
            <a:off x="1905000" y="914400"/>
            <a:ext cx="6492875" cy="63500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sz="4000" spc="-114">
                <a:solidFill>
                  <a:srgbClr val="1A416B"/>
                </a:solidFill>
                <a:latin typeface="Georgia"/>
                <a:cs typeface="Georgia"/>
              </a:rPr>
              <a:t>Nonpreemptive</a:t>
            </a:r>
            <a:r>
              <a:rPr lang="en-US" sz="4000" spc="-145">
                <a:solidFill>
                  <a:srgbClr val="1A416B"/>
                </a:solidFill>
                <a:latin typeface="Georgia"/>
                <a:cs typeface="Georgia"/>
              </a:rPr>
              <a:t> </a:t>
            </a:r>
            <a:r>
              <a:rPr lang="en-US" sz="4000" spc="-70">
                <a:solidFill>
                  <a:srgbClr val="1A416B"/>
                </a:solidFill>
                <a:latin typeface="Georgia"/>
                <a:cs typeface="Georgia"/>
              </a:rPr>
              <a:t>vs</a:t>
            </a:r>
            <a:r>
              <a:rPr lang="en-US" sz="4000" spc="-175">
                <a:solidFill>
                  <a:srgbClr val="1A416B"/>
                </a:solidFill>
                <a:latin typeface="Georgia"/>
                <a:cs typeface="Georgia"/>
              </a:rPr>
              <a:t> </a:t>
            </a:r>
            <a:r>
              <a:rPr lang="en-US" sz="4000" spc="-70">
                <a:solidFill>
                  <a:srgbClr val="1A416B"/>
                </a:solidFill>
                <a:latin typeface="Georgia"/>
                <a:cs typeface="Georgia"/>
              </a:rPr>
              <a:t>Preemptive</a:t>
            </a:r>
            <a:endParaRPr lang="en-US" sz="4000" dirty="0">
              <a:latin typeface="Georgia"/>
              <a:cs typeface="Georgia"/>
            </a:endParaRPr>
          </a:p>
        </p:txBody>
      </p:sp>
      <p:sp>
        <p:nvSpPr>
          <p:cNvPr id="6" name="TextBox 5">
            <a:extLst>
              <a:ext uri="{FF2B5EF4-FFF2-40B4-BE49-F238E27FC236}">
                <a16:creationId xmlns:a16="http://schemas.microsoft.com/office/drawing/2014/main" id="{54F08B08-02BB-A342-3BDA-26D4E807F222}"/>
              </a:ext>
            </a:extLst>
          </p:cNvPr>
          <p:cNvSpPr txBox="1"/>
          <p:nvPr/>
        </p:nvSpPr>
        <p:spPr>
          <a:xfrm>
            <a:off x="152400" y="1905000"/>
            <a:ext cx="9601200" cy="4154984"/>
          </a:xfrm>
          <a:prstGeom prst="rect">
            <a:avLst/>
          </a:prstGeom>
          <a:noFill/>
        </p:spPr>
        <p:txBody>
          <a:bodyPr wrap="square">
            <a:spAutoFit/>
          </a:bodyPr>
          <a:lstStyle/>
          <a:p>
            <a:pPr algn="just"/>
            <a:r>
              <a:rPr lang="en-US" altLang="zh-CN" sz="2400" b="1" dirty="0"/>
              <a:t>Non-Preemptive Scheduling</a:t>
            </a:r>
          </a:p>
          <a:p>
            <a:pPr algn="just"/>
            <a:r>
              <a:rPr lang="en-US" altLang="zh-CN" sz="2400" dirty="0"/>
              <a:t>In non-preemptive scheduling, once a process starts its execution, it runs to completion without being interrupted by the operating system. The CPU is not taken away from a running process until it voluntarily yields control, either when it finishes execution or it goes into a waiting state.</a:t>
            </a:r>
          </a:p>
          <a:p>
            <a:pPr algn="just"/>
            <a:r>
              <a:rPr lang="en-US" altLang="zh-CN" sz="2400" b="1" dirty="0"/>
              <a:t>Characteristics</a:t>
            </a:r>
            <a:r>
              <a:rPr lang="en-US" altLang="zh-CN" sz="2400" dirty="0"/>
              <a:t>:</a:t>
            </a:r>
          </a:p>
          <a:p>
            <a:pPr marL="342900" indent="-342900" algn="just">
              <a:buFont typeface="Arial" panose="020B0604020202020204" pitchFamily="34" charset="0"/>
              <a:buChar char="•"/>
            </a:pPr>
            <a:r>
              <a:rPr lang="en-US" altLang="zh-CN" sz="2400" dirty="0"/>
              <a:t>Processes cannot be interrupted; they run to completion.</a:t>
            </a:r>
          </a:p>
          <a:p>
            <a:pPr marL="342900" indent="-342900" algn="just">
              <a:buFont typeface="Arial" panose="020B0604020202020204" pitchFamily="34" charset="0"/>
              <a:buChar char="•"/>
            </a:pPr>
            <a:r>
              <a:rPr lang="en-US" altLang="zh-CN" sz="2400" dirty="0"/>
              <a:t>Simpler to implement since there are fewer context switches.</a:t>
            </a:r>
          </a:p>
          <a:p>
            <a:pPr marL="342900" indent="-342900" algn="just">
              <a:buFont typeface="Arial" panose="020B0604020202020204" pitchFamily="34" charset="0"/>
              <a:buChar char="•"/>
            </a:pPr>
            <a:r>
              <a:rPr lang="en-US" altLang="zh-CN" sz="2400" dirty="0"/>
              <a:t>Can lead to problems such as starvation if high-priority processes keep arriving.</a:t>
            </a:r>
          </a:p>
        </p:txBody>
      </p:sp>
    </p:spTree>
    <p:extLst>
      <p:ext uri="{BB962C8B-B14F-4D97-AF65-F5344CB8AC3E}">
        <p14:creationId xmlns:p14="http://schemas.microsoft.com/office/powerpoint/2010/main" val="2376939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p:cNvSpPr>
          <p:nvPr/>
        </p:nvSpPr>
        <p:spPr>
          <a:xfrm>
            <a:off x="1905000" y="914400"/>
            <a:ext cx="6492875" cy="63500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sz="4000" spc="-114">
                <a:solidFill>
                  <a:srgbClr val="1A416B"/>
                </a:solidFill>
                <a:latin typeface="Georgia"/>
                <a:cs typeface="Georgia"/>
              </a:rPr>
              <a:t>Nonpreemptive</a:t>
            </a:r>
            <a:r>
              <a:rPr lang="en-US" sz="4000" spc="-145">
                <a:solidFill>
                  <a:srgbClr val="1A416B"/>
                </a:solidFill>
                <a:latin typeface="Georgia"/>
                <a:cs typeface="Georgia"/>
              </a:rPr>
              <a:t> </a:t>
            </a:r>
            <a:r>
              <a:rPr lang="en-US" sz="4000" spc="-70">
                <a:solidFill>
                  <a:srgbClr val="1A416B"/>
                </a:solidFill>
                <a:latin typeface="Georgia"/>
                <a:cs typeface="Georgia"/>
              </a:rPr>
              <a:t>vs</a:t>
            </a:r>
            <a:r>
              <a:rPr lang="en-US" sz="4000" spc="-175">
                <a:solidFill>
                  <a:srgbClr val="1A416B"/>
                </a:solidFill>
                <a:latin typeface="Georgia"/>
                <a:cs typeface="Georgia"/>
              </a:rPr>
              <a:t> </a:t>
            </a:r>
            <a:r>
              <a:rPr lang="en-US" sz="4000" spc="-70">
                <a:solidFill>
                  <a:srgbClr val="1A416B"/>
                </a:solidFill>
                <a:latin typeface="Georgia"/>
                <a:cs typeface="Georgia"/>
              </a:rPr>
              <a:t>Preemptive</a:t>
            </a:r>
            <a:endParaRPr lang="en-US" sz="4000" dirty="0">
              <a:latin typeface="Georgia"/>
              <a:cs typeface="Georgia"/>
            </a:endParaRPr>
          </a:p>
        </p:txBody>
      </p:sp>
      <p:sp>
        <p:nvSpPr>
          <p:cNvPr id="6" name="TextBox 5">
            <a:extLst>
              <a:ext uri="{FF2B5EF4-FFF2-40B4-BE49-F238E27FC236}">
                <a16:creationId xmlns:a16="http://schemas.microsoft.com/office/drawing/2014/main" id="{54F08B08-02BB-A342-3BDA-26D4E807F222}"/>
              </a:ext>
            </a:extLst>
          </p:cNvPr>
          <p:cNvSpPr txBox="1"/>
          <p:nvPr/>
        </p:nvSpPr>
        <p:spPr>
          <a:xfrm>
            <a:off x="152400" y="1905000"/>
            <a:ext cx="9601200" cy="5262979"/>
          </a:xfrm>
          <a:prstGeom prst="rect">
            <a:avLst/>
          </a:prstGeom>
          <a:noFill/>
        </p:spPr>
        <p:txBody>
          <a:bodyPr wrap="square">
            <a:spAutoFit/>
          </a:bodyPr>
          <a:lstStyle/>
          <a:p>
            <a:pPr marL="342900" indent="-342900" algn="just">
              <a:buFont typeface="Arial" panose="020B0604020202020204" pitchFamily="34" charset="0"/>
              <a:buChar char="•"/>
            </a:pPr>
            <a:r>
              <a:rPr lang="en-US" altLang="zh-CN" sz="2400" dirty="0"/>
              <a:t>In preemptive scheduling, the operating system interrupts a currently running process to allocate CPU time to another process that requires immediate attention (often based on priority). </a:t>
            </a:r>
          </a:p>
          <a:p>
            <a:pPr marL="342900" indent="-342900" algn="just">
              <a:buFont typeface="Arial" panose="020B0604020202020204" pitchFamily="34" charset="0"/>
              <a:buChar char="•"/>
            </a:pPr>
            <a:endParaRPr lang="en-US" altLang="zh-CN" sz="2400" dirty="0"/>
          </a:p>
          <a:p>
            <a:pPr marL="342900" indent="-342900" algn="just">
              <a:buFont typeface="Arial" panose="020B0604020202020204" pitchFamily="34" charset="0"/>
              <a:buChar char="•"/>
            </a:pPr>
            <a:r>
              <a:rPr lang="en-US" altLang="zh-CN" sz="2400" dirty="0"/>
              <a:t>This approach is proactive because it anticipates that certain tasks may need immediate resources, thus ensuring that critical processes do not get delayed.</a:t>
            </a:r>
          </a:p>
          <a:p>
            <a:pPr algn="just"/>
            <a:endParaRPr lang="en-US" altLang="zh-CN" sz="2400" dirty="0"/>
          </a:p>
          <a:p>
            <a:pPr algn="just"/>
            <a:r>
              <a:rPr lang="en-US" altLang="zh-CN" sz="2400" dirty="0"/>
              <a:t>Example: Consider an operating system that preempts a longer-running process to give CPU time to a high-priority task, such as a user interface response. This proactive behavior ensures that the system remains responsive and efficient, similar to a project manager who reallocates resources to address a critical deadline before it's too late.</a:t>
            </a:r>
          </a:p>
        </p:txBody>
      </p:sp>
    </p:spTree>
    <p:extLst>
      <p:ext uri="{BB962C8B-B14F-4D97-AF65-F5344CB8AC3E}">
        <p14:creationId xmlns:p14="http://schemas.microsoft.com/office/powerpoint/2010/main" val="3560638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57444" y="1371600"/>
            <a:ext cx="4053839" cy="5704332"/>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3880485">
              <a:lnSpc>
                <a:spcPct val="100000"/>
              </a:lnSpc>
              <a:spcBef>
                <a:spcPts val="100"/>
              </a:spcBef>
            </a:pPr>
            <a:r>
              <a:rPr sz="3200" spc="-10" dirty="0"/>
              <a:t>Outline</a:t>
            </a:r>
            <a:endParaRPr sz="3200"/>
          </a:p>
        </p:txBody>
      </p:sp>
      <p:sp>
        <p:nvSpPr>
          <p:cNvPr id="5" name="object 5"/>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6" name="object 6"/>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47625">
              <a:lnSpc>
                <a:spcPct val="100000"/>
              </a:lnSpc>
            </a:pPr>
            <a:r>
              <a:rPr spc="-25" dirty="0"/>
              <a:t>5.</a:t>
            </a:r>
            <a:fld id="{81D60167-4931-47E6-BA6A-407CBD079E47}" type="slidenum">
              <a:rPr spc="-25" dirty="0"/>
              <a:t>2</a:t>
            </a:fld>
            <a:endParaRPr spc="-25" dirty="0"/>
          </a:p>
        </p:txBody>
      </p:sp>
      <p:sp>
        <p:nvSpPr>
          <p:cNvPr id="4" name="object 4"/>
          <p:cNvSpPr txBox="1"/>
          <p:nvPr/>
        </p:nvSpPr>
        <p:spPr>
          <a:xfrm>
            <a:off x="1395461" y="1596724"/>
            <a:ext cx="2611120" cy="1509395"/>
          </a:xfrm>
          <a:prstGeom prst="rect">
            <a:avLst/>
          </a:prstGeom>
        </p:spPr>
        <p:txBody>
          <a:bodyPr vert="horz" wrap="square" lIns="0" tIns="90170" rIns="0" bIns="0" rtlCol="0">
            <a:spAutoFit/>
          </a:bodyPr>
          <a:lstStyle/>
          <a:p>
            <a:pPr marL="354965" indent="-342265">
              <a:lnSpc>
                <a:spcPct val="100000"/>
              </a:lnSpc>
              <a:spcBef>
                <a:spcPts val="710"/>
              </a:spcBef>
              <a:buClr>
                <a:srgbClr val="993300"/>
              </a:buClr>
              <a:buSzPct val="108333"/>
              <a:buFont typeface="Times New Roman"/>
              <a:buChar char="▪"/>
              <a:tabLst>
                <a:tab pos="354965" algn="l"/>
              </a:tabLst>
            </a:pPr>
            <a:r>
              <a:rPr sz="1800" dirty="0">
                <a:latin typeface="Arial MT"/>
                <a:cs typeface="Arial MT"/>
              </a:rPr>
              <a:t>Basic</a:t>
            </a:r>
            <a:r>
              <a:rPr sz="1800" spc="-75" dirty="0">
                <a:latin typeface="Arial MT"/>
                <a:cs typeface="Arial MT"/>
              </a:rPr>
              <a:t> </a:t>
            </a:r>
            <a:r>
              <a:rPr sz="1800" spc="-10" dirty="0">
                <a:latin typeface="Arial MT"/>
                <a:cs typeface="Arial MT"/>
              </a:rPr>
              <a:t>Concepts</a:t>
            </a:r>
            <a:endParaRPr sz="1800" dirty="0">
              <a:latin typeface="Arial MT"/>
              <a:cs typeface="Arial MT"/>
            </a:endParaRPr>
          </a:p>
          <a:p>
            <a:pPr marL="354965" indent="-342265">
              <a:lnSpc>
                <a:spcPct val="100000"/>
              </a:lnSpc>
              <a:spcBef>
                <a:spcPts val="805"/>
              </a:spcBef>
              <a:buClr>
                <a:srgbClr val="993300"/>
              </a:buClr>
              <a:buSzPct val="108333"/>
              <a:buFont typeface="Times New Roman"/>
              <a:buChar char="▪"/>
              <a:tabLst>
                <a:tab pos="354965" algn="l"/>
              </a:tabLst>
            </a:pPr>
            <a:r>
              <a:rPr sz="1800" spc="-10" dirty="0">
                <a:latin typeface="Arial MT"/>
                <a:cs typeface="Arial MT"/>
              </a:rPr>
              <a:t>Scheduling</a:t>
            </a:r>
            <a:r>
              <a:rPr sz="1800" spc="-35" dirty="0">
                <a:latin typeface="Arial MT"/>
                <a:cs typeface="Arial MT"/>
              </a:rPr>
              <a:t> </a:t>
            </a:r>
            <a:r>
              <a:rPr sz="1800" spc="-10" dirty="0">
                <a:latin typeface="Arial MT"/>
                <a:cs typeface="Arial MT"/>
              </a:rPr>
              <a:t>Criteria</a:t>
            </a:r>
            <a:endParaRPr sz="1800" dirty="0">
              <a:latin typeface="Arial MT"/>
              <a:cs typeface="Arial MT"/>
            </a:endParaRPr>
          </a:p>
          <a:p>
            <a:pPr marL="354965" indent="-342265">
              <a:lnSpc>
                <a:spcPct val="100000"/>
              </a:lnSpc>
              <a:spcBef>
                <a:spcPts val="790"/>
              </a:spcBef>
              <a:buClr>
                <a:srgbClr val="993300"/>
              </a:buClr>
              <a:buSzPct val="108333"/>
              <a:buFont typeface="Times New Roman"/>
              <a:buChar char="▪"/>
              <a:tabLst>
                <a:tab pos="354965" algn="l"/>
              </a:tabLst>
            </a:pPr>
            <a:r>
              <a:rPr sz="1800" spc="-25" dirty="0">
                <a:latin typeface="Arial MT"/>
                <a:cs typeface="Arial MT"/>
              </a:rPr>
              <a:t>Scheduling</a:t>
            </a:r>
            <a:r>
              <a:rPr sz="1800" spc="-30" dirty="0">
                <a:latin typeface="Arial MT"/>
                <a:cs typeface="Arial MT"/>
              </a:rPr>
              <a:t> </a:t>
            </a:r>
            <a:r>
              <a:rPr sz="1800" spc="-10" dirty="0">
                <a:latin typeface="Arial MT"/>
                <a:cs typeface="Arial MT"/>
              </a:rPr>
              <a:t>Algorithms</a:t>
            </a:r>
            <a:endParaRPr sz="1800" dirty="0">
              <a:latin typeface="Arial MT"/>
              <a:cs typeface="Arial MT"/>
            </a:endParaRPr>
          </a:p>
          <a:p>
            <a:pPr marL="354965" indent="-342265">
              <a:lnSpc>
                <a:spcPct val="100000"/>
              </a:lnSpc>
              <a:spcBef>
                <a:spcPts val="805"/>
              </a:spcBef>
              <a:buClr>
                <a:srgbClr val="993300"/>
              </a:buClr>
              <a:buSzPct val="108333"/>
              <a:buFont typeface="Times New Roman"/>
              <a:buChar char="▪"/>
              <a:tabLst>
                <a:tab pos="354965" algn="l"/>
              </a:tabLst>
            </a:pPr>
            <a:r>
              <a:rPr sz="1800" spc="-10" dirty="0">
                <a:latin typeface="Arial MT"/>
                <a:cs typeface="Arial MT"/>
              </a:rPr>
              <a:t>Algorithm</a:t>
            </a:r>
            <a:r>
              <a:rPr sz="1800" spc="-90" dirty="0">
                <a:latin typeface="Arial MT"/>
                <a:cs typeface="Arial MT"/>
              </a:rPr>
              <a:t> </a:t>
            </a:r>
            <a:r>
              <a:rPr sz="1800" spc="-10" dirty="0">
                <a:latin typeface="Arial MT"/>
                <a:cs typeface="Arial MT"/>
              </a:rPr>
              <a:t>Evaluation</a:t>
            </a:r>
            <a:endParaRPr sz="1800" dirty="0">
              <a:latin typeface="Arial MT"/>
              <a:cs typeface="Arial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p:cNvSpPr>
          <p:nvPr/>
        </p:nvSpPr>
        <p:spPr>
          <a:xfrm>
            <a:off x="1905000" y="914400"/>
            <a:ext cx="6492875" cy="63500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sz="4000" spc="-114">
                <a:solidFill>
                  <a:srgbClr val="1A416B"/>
                </a:solidFill>
                <a:latin typeface="Georgia"/>
                <a:cs typeface="Georgia"/>
              </a:rPr>
              <a:t>Nonpreemptive</a:t>
            </a:r>
            <a:r>
              <a:rPr lang="en-US" sz="4000" spc="-145">
                <a:solidFill>
                  <a:srgbClr val="1A416B"/>
                </a:solidFill>
                <a:latin typeface="Georgia"/>
                <a:cs typeface="Georgia"/>
              </a:rPr>
              <a:t> </a:t>
            </a:r>
            <a:r>
              <a:rPr lang="en-US" sz="4000" spc="-70">
                <a:solidFill>
                  <a:srgbClr val="1A416B"/>
                </a:solidFill>
                <a:latin typeface="Georgia"/>
                <a:cs typeface="Georgia"/>
              </a:rPr>
              <a:t>vs</a:t>
            </a:r>
            <a:r>
              <a:rPr lang="en-US" sz="4000" spc="-175">
                <a:solidFill>
                  <a:srgbClr val="1A416B"/>
                </a:solidFill>
                <a:latin typeface="Georgia"/>
                <a:cs typeface="Georgia"/>
              </a:rPr>
              <a:t> </a:t>
            </a:r>
            <a:r>
              <a:rPr lang="en-US" sz="4000" spc="-70">
                <a:solidFill>
                  <a:srgbClr val="1A416B"/>
                </a:solidFill>
                <a:latin typeface="Georgia"/>
                <a:cs typeface="Georgia"/>
              </a:rPr>
              <a:t>Preemptive</a:t>
            </a:r>
            <a:endParaRPr lang="en-US" sz="4000" dirty="0">
              <a:latin typeface="Georgia"/>
              <a:cs typeface="Georgia"/>
            </a:endParaRPr>
          </a:p>
        </p:txBody>
      </p:sp>
      <p:sp>
        <p:nvSpPr>
          <p:cNvPr id="6" name="TextBox 5">
            <a:extLst>
              <a:ext uri="{FF2B5EF4-FFF2-40B4-BE49-F238E27FC236}">
                <a16:creationId xmlns:a16="http://schemas.microsoft.com/office/drawing/2014/main" id="{54F08B08-02BB-A342-3BDA-26D4E807F222}"/>
              </a:ext>
            </a:extLst>
          </p:cNvPr>
          <p:cNvSpPr txBox="1"/>
          <p:nvPr/>
        </p:nvSpPr>
        <p:spPr>
          <a:xfrm>
            <a:off x="152400" y="1905000"/>
            <a:ext cx="9601200" cy="4524315"/>
          </a:xfrm>
          <a:prstGeom prst="rect">
            <a:avLst/>
          </a:prstGeom>
          <a:noFill/>
        </p:spPr>
        <p:txBody>
          <a:bodyPr wrap="square">
            <a:spAutoFit/>
          </a:bodyPr>
          <a:lstStyle/>
          <a:p>
            <a:pPr marL="342900" indent="-342900" algn="just">
              <a:buFont typeface="Arial" panose="020B0604020202020204" pitchFamily="34" charset="0"/>
              <a:buChar char="•"/>
            </a:pPr>
            <a:r>
              <a:rPr lang="en-US" altLang="zh-CN" sz="2400" dirty="0"/>
              <a:t>In non-preemptive scheduling, once a process is given the CPU, it runs to completion before another process can take over. </a:t>
            </a:r>
          </a:p>
          <a:p>
            <a:pPr marL="342900" indent="-342900" algn="just">
              <a:buFont typeface="Arial" panose="020B0604020202020204" pitchFamily="34" charset="0"/>
              <a:buChar char="•"/>
            </a:pPr>
            <a:endParaRPr lang="en-US" altLang="zh-CN" sz="2400" dirty="0"/>
          </a:p>
          <a:p>
            <a:pPr marL="342900" indent="-342900" algn="just">
              <a:buFont typeface="Arial" panose="020B0604020202020204" pitchFamily="34" charset="0"/>
              <a:buChar char="•"/>
            </a:pPr>
            <a:r>
              <a:rPr lang="en-US" altLang="zh-CN" sz="2400" dirty="0"/>
              <a:t>This is reactive because the system waits for the current task to finish before dealing with any new pending tasks, even if those tasks are more urgent.</a:t>
            </a:r>
          </a:p>
          <a:p>
            <a:pPr algn="just"/>
            <a:endParaRPr lang="en-US" altLang="zh-CN" sz="2400" dirty="0"/>
          </a:p>
          <a:p>
            <a:pPr algn="just"/>
            <a:r>
              <a:rPr lang="en-US" altLang="zh-CN" sz="2400" dirty="0"/>
              <a:t>Example: If a long-running process is scheduled non-preemptively, higher-priority tasks may have to wait until that process completes. This can lead to inefficiencies and system slowdowns, similar to how a manager who waits for problems to manifest before addressing them may find themselves in a crisis situation.</a:t>
            </a:r>
          </a:p>
        </p:txBody>
      </p:sp>
    </p:spTree>
    <p:extLst>
      <p:ext uri="{BB962C8B-B14F-4D97-AF65-F5344CB8AC3E}">
        <p14:creationId xmlns:p14="http://schemas.microsoft.com/office/powerpoint/2010/main" val="2813566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p:cNvSpPr>
          <p:nvPr/>
        </p:nvSpPr>
        <p:spPr>
          <a:xfrm>
            <a:off x="1905000" y="914400"/>
            <a:ext cx="6492875" cy="63500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sz="4000" spc="-114">
                <a:solidFill>
                  <a:srgbClr val="1A416B"/>
                </a:solidFill>
                <a:latin typeface="Georgia"/>
                <a:cs typeface="Georgia"/>
              </a:rPr>
              <a:t>Nonpreemptive</a:t>
            </a:r>
            <a:r>
              <a:rPr lang="en-US" sz="4000" spc="-145">
                <a:solidFill>
                  <a:srgbClr val="1A416B"/>
                </a:solidFill>
                <a:latin typeface="Georgia"/>
                <a:cs typeface="Georgia"/>
              </a:rPr>
              <a:t> </a:t>
            </a:r>
            <a:r>
              <a:rPr lang="en-US" sz="4000" spc="-70">
                <a:solidFill>
                  <a:srgbClr val="1A416B"/>
                </a:solidFill>
                <a:latin typeface="Georgia"/>
                <a:cs typeface="Georgia"/>
              </a:rPr>
              <a:t>vs</a:t>
            </a:r>
            <a:r>
              <a:rPr lang="en-US" sz="4000" spc="-175">
                <a:solidFill>
                  <a:srgbClr val="1A416B"/>
                </a:solidFill>
                <a:latin typeface="Georgia"/>
                <a:cs typeface="Georgia"/>
              </a:rPr>
              <a:t> </a:t>
            </a:r>
            <a:r>
              <a:rPr lang="en-US" sz="4000" spc="-70">
                <a:solidFill>
                  <a:srgbClr val="1A416B"/>
                </a:solidFill>
                <a:latin typeface="Georgia"/>
                <a:cs typeface="Georgia"/>
              </a:rPr>
              <a:t>Preemptive</a:t>
            </a:r>
            <a:endParaRPr lang="en-US" sz="4000" dirty="0">
              <a:latin typeface="Georgia"/>
              <a:cs typeface="Georgia"/>
            </a:endParaRPr>
          </a:p>
        </p:txBody>
      </p:sp>
      <p:sp>
        <p:nvSpPr>
          <p:cNvPr id="2" name="object 2"/>
          <p:cNvSpPr txBox="1"/>
          <p:nvPr/>
        </p:nvSpPr>
        <p:spPr>
          <a:xfrm>
            <a:off x="685800" y="2057400"/>
            <a:ext cx="3210560" cy="2136140"/>
          </a:xfrm>
          <a:prstGeom prst="rect">
            <a:avLst/>
          </a:prstGeom>
        </p:spPr>
        <p:txBody>
          <a:bodyPr vert="horz" wrap="square" lIns="0" tIns="260350" rIns="0" bIns="0" rtlCol="0">
            <a:spAutoFit/>
          </a:bodyPr>
          <a:lstStyle/>
          <a:p>
            <a:pPr marL="234950">
              <a:lnSpc>
                <a:spcPct val="100000"/>
              </a:lnSpc>
              <a:spcBef>
                <a:spcPts val="2050"/>
              </a:spcBef>
            </a:pPr>
            <a:r>
              <a:rPr sz="3200" b="1" spc="-10" dirty="0">
                <a:solidFill>
                  <a:srgbClr val="990000"/>
                </a:solidFill>
                <a:latin typeface="Calibri"/>
                <a:cs typeface="Calibri"/>
              </a:rPr>
              <a:t>Nonpreemptive</a:t>
            </a:r>
            <a:endParaRPr sz="3200" dirty="0">
              <a:latin typeface="Calibri"/>
              <a:cs typeface="Calibri"/>
            </a:endParaRPr>
          </a:p>
          <a:p>
            <a:pPr marL="307975" marR="5080" indent="-295910">
              <a:lnSpc>
                <a:spcPct val="100000"/>
              </a:lnSpc>
              <a:spcBef>
                <a:spcPts val="1225"/>
              </a:spcBef>
              <a:buClr>
                <a:srgbClr val="990000"/>
              </a:buClr>
              <a:buSzPct val="75000"/>
              <a:buFont typeface="Times New Roman"/>
              <a:buChar char="■"/>
              <a:tabLst>
                <a:tab pos="307975" algn="l"/>
              </a:tabLst>
            </a:pPr>
            <a:r>
              <a:rPr sz="2000" dirty="0">
                <a:solidFill>
                  <a:srgbClr val="262626"/>
                </a:solidFill>
                <a:latin typeface="Georgia"/>
                <a:cs typeface="Georgia"/>
              </a:rPr>
              <a:t>Once</a:t>
            </a:r>
            <a:r>
              <a:rPr sz="2000" spc="-75" dirty="0">
                <a:solidFill>
                  <a:srgbClr val="262626"/>
                </a:solidFill>
                <a:latin typeface="Georgia"/>
                <a:cs typeface="Georgia"/>
              </a:rPr>
              <a:t> </a:t>
            </a:r>
            <a:r>
              <a:rPr sz="2000" dirty="0">
                <a:solidFill>
                  <a:srgbClr val="262626"/>
                </a:solidFill>
                <a:latin typeface="Georgia"/>
                <a:cs typeface="Georgia"/>
              </a:rPr>
              <a:t>a</a:t>
            </a:r>
            <a:r>
              <a:rPr sz="2000" spc="-25" dirty="0">
                <a:solidFill>
                  <a:srgbClr val="262626"/>
                </a:solidFill>
                <a:latin typeface="Georgia"/>
                <a:cs typeface="Georgia"/>
              </a:rPr>
              <a:t> </a:t>
            </a:r>
            <a:r>
              <a:rPr sz="2000" spc="-75" dirty="0">
                <a:solidFill>
                  <a:srgbClr val="262626"/>
                </a:solidFill>
                <a:latin typeface="Georgia"/>
                <a:cs typeface="Georgia"/>
              </a:rPr>
              <a:t>process</a:t>
            </a:r>
            <a:r>
              <a:rPr sz="2000" spc="-50" dirty="0">
                <a:solidFill>
                  <a:srgbClr val="262626"/>
                </a:solidFill>
                <a:latin typeface="Georgia"/>
                <a:cs typeface="Georgia"/>
              </a:rPr>
              <a:t> </a:t>
            </a:r>
            <a:r>
              <a:rPr sz="2000" dirty="0">
                <a:solidFill>
                  <a:srgbClr val="262626"/>
                </a:solidFill>
                <a:latin typeface="Georgia"/>
                <a:cs typeface="Georgia"/>
              </a:rPr>
              <a:t>is</a:t>
            </a:r>
            <a:r>
              <a:rPr sz="2000" spc="-60" dirty="0">
                <a:solidFill>
                  <a:srgbClr val="262626"/>
                </a:solidFill>
                <a:latin typeface="Georgia"/>
                <a:cs typeface="Georgia"/>
              </a:rPr>
              <a:t> </a:t>
            </a:r>
            <a:r>
              <a:rPr sz="2000" dirty="0">
                <a:solidFill>
                  <a:srgbClr val="262626"/>
                </a:solidFill>
                <a:latin typeface="Georgia"/>
                <a:cs typeface="Georgia"/>
              </a:rPr>
              <a:t>in</a:t>
            </a:r>
            <a:r>
              <a:rPr sz="2000" spc="-40" dirty="0">
                <a:solidFill>
                  <a:srgbClr val="262626"/>
                </a:solidFill>
                <a:latin typeface="Georgia"/>
                <a:cs typeface="Georgia"/>
              </a:rPr>
              <a:t> </a:t>
            </a:r>
            <a:r>
              <a:rPr sz="2000" spc="-25" dirty="0">
                <a:solidFill>
                  <a:srgbClr val="262626"/>
                </a:solidFill>
                <a:latin typeface="Georgia"/>
                <a:cs typeface="Georgia"/>
              </a:rPr>
              <a:t>the </a:t>
            </a:r>
            <a:r>
              <a:rPr sz="2000" spc="-70" dirty="0">
                <a:solidFill>
                  <a:srgbClr val="262626"/>
                </a:solidFill>
                <a:latin typeface="Georgia"/>
                <a:cs typeface="Georgia"/>
              </a:rPr>
              <a:t>running</a:t>
            </a:r>
            <a:r>
              <a:rPr sz="2000" spc="-65" dirty="0">
                <a:solidFill>
                  <a:srgbClr val="262626"/>
                </a:solidFill>
                <a:latin typeface="Georgia"/>
                <a:cs typeface="Georgia"/>
              </a:rPr>
              <a:t> state,</a:t>
            </a:r>
            <a:r>
              <a:rPr sz="2000" spc="-80" dirty="0">
                <a:solidFill>
                  <a:srgbClr val="262626"/>
                </a:solidFill>
                <a:latin typeface="Georgia"/>
                <a:cs typeface="Georgia"/>
              </a:rPr>
              <a:t> </a:t>
            </a:r>
            <a:r>
              <a:rPr sz="2000" spc="-10" dirty="0">
                <a:solidFill>
                  <a:srgbClr val="262626"/>
                </a:solidFill>
                <a:latin typeface="Georgia"/>
                <a:cs typeface="Georgia"/>
              </a:rPr>
              <a:t>it</a:t>
            </a:r>
            <a:r>
              <a:rPr sz="2000" spc="-55" dirty="0">
                <a:solidFill>
                  <a:srgbClr val="262626"/>
                </a:solidFill>
                <a:latin typeface="Georgia"/>
                <a:cs typeface="Georgia"/>
              </a:rPr>
              <a:t> </a:t>
            </a:r>
            <a:r>
              <a:rPr sz="2000" spc="-20" dirty="0">
                <a:solidFill>
                  <a:srgbClr val="262626"/>
                </a:solidFill>
                <a:latin typeface="Georgia"/>
                <a:cs typeface="Georgia"/>
              </a:rPr>
              <a:t>will </a:t>
            </a:r>
            <a:r>
              <a:rPr sz="2000" spc="-65" dirty="0">
                <a:solidFill>
                  <a:srgbClr val="262626"/>
                </a:solidFill>
                <a:latin typeface="Georgia"/>
                <a:cs typeface="Georgia"/>
              </a:rPr>
              <a:t>continue</a:t>
            </a:r>
            <a:r>
              <a:rPr sz="2000" spc="-40" dirty="0">
                <a:solidFill>
                  <a:srgbClr val="262626"/>
                </a:solidFill>
                <a:latin typeface="Georgia"/>
                <a:cs typeface="Georgia"/>
              </a:rPr>
              <a:t> </a:t>
            </a:r>
            <a:r>
              <a:rPr sz="2000" spc="-60" dirty="0">
                <a:solidFill>
                  <a:srgbClr val="262626"/>
                </a:solidFill>
                <a:latin typeface="Georgia"/>
                <a:cs typeface="Georgia"/>
              </a:rPr>
              <a:t>until</a:t>
            </a:r>
            <a:r>
              <a:rPr sz="2000" spc="-65" dirty="0">
                <a:solidFill>
                  <a:srgbClr val="262626"/>
                </a:solidFill>
                <a:latin typeface="Georgia"/>
                <a:cs typeface="Georgia"/>
              </a:rPr>
              <a:t> </a:t>
            </a:r>
            <a:r>
              <a:rPr sz="2000" dirty="0">
                <a:solidFill>
                  <a:srgbClr val="262626"/>
                </a:solidFill>
                <a:latin typeface="Georgia"/>
                <a:cs typeface="Georgia"/>
              </a:rPr>
              <a:t>it</a:t>
            </a:r>
            <a:r>
              <a:rPr sz="2000" spc="-40" dirty="0">
                <a:solidFill>
                  <a:srgbClr val="262626"/>
                </a:solidFill>
                <a:latin typeface="Georgia"/>
                <a:cs typeface="Georgia"/>
              </a:rPr>
              <a:t> </a:t>
            </a:r>
            <a:r>
              <a:rPr sz="2000" spc="-60" dirty="0">
                <a:solidFill>
                  <a:srgbClr val="262626"/>
                </a:solidFill>
                <a:latin typeface="Georgia"/>
                <a:cs typeface="Georgia"/>
              </a:rPr>
              <a:t>terminates </a:t>
            </a:r>
            <a:r>
              <a:rPr sz="2000" dirty="0">
                <a:solidFill>
                  <a:srgbClr val="262626"/>
                </a:solidFill>
                <a:latin typeface="Georgia"/>
                <a:cs typeface="Georgia"/>
              </a:rPr>
              <a:t>or</a:t>
            </a:r>
            <a:r>
              <a:rPr sz="2000" spc="-125" dirty="0">
                <a:solidFill>
                  <a:srgbClr val="262626"/>
                </a:solidFill>
                <a:latin typeface="Georgia"/>
                <a:cs typeface="Georgia"/>
              </a:rPr>
              <a:t> </a:t>
            </a:r>
            <a:r>
              <a:rPr sz="2000" spc="-45" dirty="0">
                <a:solidFill>
                  <a:srgbClr val="262626"/>
                </a:solidFill>
                <a:latin typeface="Georgia"/>
                <a:cs typeface="Georgia"/>
              </a:rPr>
              <a:t>blocks</a:t>
            </a:r>
            <a:r>
              <a:rPr sz="2000" spc="-75" dirty="0">
                <a:solidFill>
                  <a:srgbClr val="262626"/>
                </a:solidFill>
                <a:latin typeface="Georgia"/>
                <a:cs typeface="Georgia"/>
              </a:rPr>
              <a:t> </a:t>
            </a:r>
            <a:r>
              <a:rPr sz="2000" spc="-20" dirty="0">
                <a:solidFill>
                  <a:srgbClr val="262626"/>
                </a:solidFill>
                <a:latin typeface="Georgia"/>
                <a:cs typeface="Georgia"/>
              </a:rPr>
              <a:t>itself</a:t>
            </a:r>
            <a:r>
              <a:rPr sz="2000" spc="35" dirty="0">
                <a:solidFill>
                  <a:srgbClr val="262626"/>
                </a:solidFill>
                <a:latin typeface="Georgia"/>
                <a:cs typeface="Georgia"/>
              </a:rPr>
              <a:t> </a:t>
            </a:r>
            <a:r>
              <a:rPr sz="2000" spc="-20" dirty="0">
                <a:solidFill>
                  <a:srgbClr val="262626"/>
                </a:solidFill>
                <a:latin typeface="Georgia"/>
                <a:cs typeface="Georgia"/>
              </a:rPr>
              <a:t>for</a:t>
            </a:r>
            <a:r>
              <a:rPr sz="2000" spc="-100" dirty="0">
                <a:solidFill>
                  <a:srgbClr val="262626"/>
                </a:solidFill>
                <a:latin typeface="Georgia"/>
                <a:cs typeface="Georgia"/>
              </a:rPr>
              <a:t> </a:t>
            </a:r>
            <a:r>
              <a:rPr sz="2000" spc="-25" dirty="0">
                <a:solidFill>
                  <a:srgbClr val="262626"/>
                </a:solidFill>
                <a:latin typeface="Georgia"/>
                <a:cs typeface="Georgia"/>
              </a:rPr>
              <a:t>I/O</a:t>
            </a:r>
            <a:endParaRPr sz="2000" dirty="0">
              <a:latin typeface="Georgia"/>
              <a:cs typeface="Georgia"/>
            </a:endParaRPr>
          </a:p>
        </p:txBody>
      </p:sp>
      <p:sp>
        <p:nvSpPr>
          <p:cNvPr id="3" name="object 3"/>
          <p:cNvSpPr txBox="1"/>
          <p:nvPr/>
        </p:nvSpPr>
        <p:spPr>
          <a:xfrm>
            <a:off x="5526391" y="3097592"/>
            <a:ext cx="3872229" cy="3510279"/>
          </a:xfrm>
          <a:prstGeom prst="rect">
            <a:avLst/>
          </a:prstGeom>
        </p:spPr>
        <p:txBody>
          <a:bodyPr vert="horz" wrap="square" lIns="0" tIns="121285" rIns="0" bIns="0" rtlCol="0">
            <a:spAutoFit/>
          </a:bodyPr>
          <a:lstStyle/>
          <a:p>
            <a:pPr marL="464820">
              <a:lnSpc>
                <a:spcPct val="100000"/>
              </a:lnSpc>
              <a:spcBef>
                <a:spcPts val="955"/>
              </a:spcBef>
            </a:pPr>
            <a:r>
              <a:rPr sz="3200" b="1" spc="-10" dirty="0">
                <a:solidFill>
                  <a:srgbClr val="990000"/>
                </a:solidFill>
                <a:latin typeface="Calibri"/>
                <a:cs typeface="Calibri"/>
              </a:rPr>
              <a:t>Preemptive</a:t>
            </a:r>
            <a:endParaRPr sz="3200" dirty="0">
              <a:latin typeface="Calibri"/>
              <a:cs typeface="Calibri"/>
            </a:endParaRPr>
          </a:p>
          <a:p>
            <a:pPr marL="307975" marR="241300" indent="-295910">
              <a:lnSpc>
                <a:spcPct val="100000"/>
              </a:lnSpc>
              <a:spcBef>
                <a:spcPts val="540"/>
              </a:spcBef>
              <a:buClr>
                <a:srgbClr val="990000"/>
              </a:buClr>
              <a:buSzPct val="75000"/>
              <a:buFont typeface="Times New Roman"/>
              <a:buChar char="■"/>
              <a:tabLst>
                <a:tab pos="307975" algn="l"/>
              </a:tabLst>
            </a:pPr>
            <a:r>
              <a:rPr sz="2000" spc="-45" dirty="0">
                <a:solidFill>
                  <a:srgbClr val="262626"/>
                </a:solidFill>
                <a:latin typeface="Georgia"/>
                <a:cs typeface="Georgia"/>
              </a:rPr>
              <a:t>Currently</a:t>
            </a:r>
            <a:r>
              <a:rPr sz="2000" spc="20" dirty="0">
                <a:solidFill>
                  <a:srgbClr val="262626"/>
                </a:solidFill>
                <a:latin typeface="Georgia"/>
                <a:cs typeface="Georgia"/>
              </a:rPr>
              <a:t> </a:t>
            </a:r>
            <a:r>
              <a:rPr sz="2000" spc="-65" dirty="0">
                <a:solidFill>
                  <a:srgbClr val="262626"/>
                </a:solidFill>
                <a:latin typeface="Georgia"/>
                <a:cs typeface="Georgia"/>
              </a:rPr>
              <a:t>running</a:t>
            </a:r>
            <a:r>
              <a:rPr sz="2000" spc="-70" dirty="0">
                <a:solidFill>
                  <a:srgbClr val="262626"/>
                </a:solidFill>
                <a:latin typeface="Georgia"/>
                <a:cs typeface="Georgia"/>
              </a:rPr>
              <a:t> </a:t>
            </a:r>
            <a:r>
              <a:rPr sz="2000" spc="-65" dirty="0">
                <a:solidFill>
                  <a:srgbClr val="262626"/>
                </a:solidFill>
                <a:latin typeface="Georgia"/>
                <a:cs typeface="Georgia"/>
              </a:rPr>
              <a:t>process</a:t>
            </a:r>
            <a:r>
              <a:rPr sz="2000" spc="-140" dirty="0">
                <a:solidFill>
                  <a:srgbClr val="262626"/>
                </a:solidFill>
                <a:latin typeface="Georgia"/>
                <a:cs typeface="Georgia"/>
              </a:rPr>
              <a:t> </a:t>
            </a:r>
            <a:r>
              <a:rPr sz="2000" spc="-25" dirty="0">
                <a:solidFill>
                  <a:srgbClr val="262626"/>
                </a:solidFill>
                <a:latin typeface="Georgia"/>
                <a:cs typeface="Georgia"/>
              </a:rPr>
              <a:t>may </a:t>
            </a:r>
            <a:r>
              <a:rPr sz="2000" spc="-30" dirty="0">
                <a:solidFill>
                  <a:srgbClr val="262626"/>
                </a:solidFill>
                <a:latin typeface="Georgia"/>
                <a:cs typeface="Georgia"/>
              </a:rPr>
              <a:t>be</a:t>
            </a:r>
            <a:r>
              <a:rPr sz="2000" spc="-95" dirty="0">
                <a:solidFill>
                  <a:srgbClr val="262626"/>
                </a:solidFill>
                <a:latin typeface="Georgia"/>
                <a:cs typeface="Georgia"/>
              </a:rPr>
              <a:t> </a:t>
            </a:r>
            <a:r>
              <a:rPr sz="2000" spc="-80" dirty="0">
                <a:solidFill>
                  <a:srgbClr val="262626"/>
                </a:solidFill>
                <a:latin typeface="Georgia"/>
                <a:cs typeface="Georgia"/>
              </a:rPr>
              <a:t>interrupted</a:t>
            </a:r>
            <a:r>
              <a:rPr sz="2000" spc="-50" dirty="0">
                <a:solidFill>
                  <a:srgbClr val="262626"/>
                </a:solidFill>
                <a:latin typeface="Georgia"/>
                <a:cs typeface="Georgia"/>
              </a:rPr>
              <a:t> </a:t>
            </a:r>
            <a:r>
              <a:rPr sz="2000" dirty="0">
                <a:solidFill>
                  <a:srgbClr val="262626"/>
                </a:solidFill>
                <a:latin typeface="Georgia"/>
                <a:cs typeface="Georgia"/>
              </a:rPr>
              <a:t>and</a:t>
            </a:r>
            <a:r>
              <a:rPr sz="2000" spc="305" dirty="0">
                <a:solidFill>
                  <a:srgbClr val="262626"/>
                </a:solidFill>
                <a:latin typeface="Georgia"/>
                <a:cs typeface="Georgia"/>
              </a:rPr>
              <a:t> </a:t>
            </a:r>
            <a:r>
              <a:rPr sz="2000" spc="-55" dirty="0">
                <a:solidFill>
                  <a:srgbClr val="262626"/>
                </a:solidFill>
                <a:latin typeface="Georgia"/>
                <a:cs typeface="Georgia"/>
              </a:rPr>
              <a:t>moved</a:t>
            </a:r>
            <a:r>
              <a:rPr sz="2000" spc="-70" dirty="0">
                <a:solidFill>
                  <a:srgbClr val="262626"/>
                </a:solidFill>
                <a:latin typeface="Georgia"/>
                <a:cs typeface="Georgia"/>
              </a:rPr>
              <a:t> </a:t>
            </a:r>
            <a:r>
              <a:rPr sz="2000" spc="-25" dirty="0">
                <a:solidFill>
                  <a:srgbClr val="262626"/>
                </a:solidFill>
                <a:latin typeface="Georgia"/>
                <a:cs typeface="Georgia"/>
              </a:rPr>
              <a:t>to </a:t>
            </a:r>
            <a:r>
              <a:rPr sz="2000" spc="-45" dirty="0">
                <a:solidFill>
                  <a:srgbClr val="262626"/>
                </a:solidFill>
                <a:latin typeface="Georgia"/>
                <a:cs typeface="Georgia"/>
              </a:rPr>
              <a:t>ready</a:t>
            </a:r>
            <a:r>
              <a:rPr sz="2000" spc="-25" dirty="0">
                <a:solidFill>
                  <a:srgbClr val="262626"/>
                </a:solidFill>
                <a:latin typeface="Georgia"/>
                <a:cs typeface="Georgia"/>
              </a:rPr>
              <a:t> </a:t>
            </a:r>
            <a:r>
              <a:rPr sz="2000" spc="-70" dirty="0">
                <a:solidFill>
                  <a:srgbClr val="262626"/>
                </a:solidFill>
                <a:latin typeface="Georgia"/>
                <a:cs typeface="Georgia"/>
              </a:rPr>
              <a:t>state</a:t>
            </a:r>
            <a:r>
              <a:rPr sz="2000" spc="-65" dirty="0">
                <a:solidFill>
                  <a:srgbClr val="262626"/>
                </a:solidFill>
                <a:latin typeface="Georgia"/>
                <a:cs typeface="Georgia"/>
              </a:rPr>
              <a:t> </a:t>
            </a:r>
            <a:r>
              <a:rPr sz="2000" spc="-25" dirty="0">
                <a:solidFill>
                  <a:srgbClr val="262626"/>
                </a:solidFill>
                <a:latin typeface="Georgia"/>
                <a:cs typeface="Georgia"/>
              </a:rPr>
              <a:t>by</a:t>
            </a:r>
            <a:r>
              <a:rPr sz="2000" spc="-105" dirty="0">
                <a:solidFill>
                  <a:srgbClr val="262626"/>
                </a:solidFill>
                <a:latin typeface="Georgia"/>
                <a:cs typeface="Georgia"/>
              </a:rPr>
              <a:t> </a:t>
            </a:r>
            <a:r>
              <a:rPr sz="2000" spc="-45" dirty="0">
                <a:solidFill>
                  <a:srgbClr val="262626"/>
                </a:solidFill>
                <a:latin typeface="Georgia"/>
                <a:cs typeface="Georgia"/>
              </a:rPr>
              <a:t>the</a:t>
            </a:r>
            <a:r>
              <a:rPr sz="2000" spc="-65" dirty="0">
                <a:solidFill>
                  <a:srgbClr val="262626"/>
                </a:solidFill>
                <a:latin typeface="Georgia"/>
                <a:cs typeface="Georgia"/>
              </a:rPr>
              <a:t> </a:t>
            </a:r>
            <a:r>
              <a:rPr sz="2000" spc="-25" dirty="0">
                <a:solidFill>
                  <a:srgbClr val="262626"/>
                </a:solidFill>
                <a:latin typeface="Georgia"/>
                <a:cs typeface="Georgia"/>
              </a:rPr>
              <a:t>OS</a:t>
            </a:r>
            <a:endParaRPr sz="2000" dirty="0">
              <a:latin typeface="Georgia"/>
              <a:cs typeface="Georgia"/>
            </a:endParaRPr>
          </a:p>
          <a:p>
            <a:pPr marL="307975" marR="5080" indent="-295910">
              <a:lnSpc>
                <a:spcPct val="100000"/>
              </a:lnSpc>
              <a:spcBef>
                <a:spcPts val="600"/>
              </a:spcBef>
              <a:buClr>
                <a:srgbClr val="990000"/>
              </a:buClr>
              <a:buSzPct val="75000"/>
              <a:buFont typeface="Times New Roman"/>
              <a:buChar char="■"/>
              <a:tabLst>
                <a:tab pos="307975" algn="l"/>
              </a:tabLst>
            </a:pPr>
            <a:r>
              <a:rPr sz="2000" spc="-20" dirty="0">
                <a:solidFill>
                  <a:srgbClr val="262626"/>
                </a:solidFill>
                <a:latin typeface="Georgia"/>
                <a:cs typeface="Georgia"/>
              </a:rPr>
              <a:t>Decision</a:t>
            </a:r>
            <a:r>
              <a:rPr sz="2000" spc="-30" dirty="0">
                <a:solidFill>
                  <a:srgbClr val="262626"/>
                </a:solidFill>
                <a:latin typeface="Georgia"/>
                <a:cs typeface="Georgia"/>
              </a:rPr>
              <a:t> </a:t>
            </a:r>
            <a:r>
              <a:rPr sz="2000" dirty="0">
                <a:solidFill>
                  <a:srgbClr val="262626"/>
                </a:solidFill>
                <a:latin typeface="Georgia"/>
                <a:cs typeface="Georgia"/>
              </a:rPr>
              <a:t>to</a:t>
            </a:r>
            <a:r>
              <a:rPr sz="2000" spc="-50" dirty="0">
                <a:solidFill>
                  <a:srgbClr val="262626"/>
                </a:solidFill>
                <a:latin typeface="Georgia"/>
                <a:cs typeface="Georgia"/>
              </a:rPr>
              <a:t> </a:t>
            </a:r>
            <a:r>
              <a:rPr sz="2000" spc="-80" dirty="0">
                <a:solidFill>
                  <a:srgbClr val="262626"/>
                </a:solidFill>
                <a:latin typeface="Georgia"/>
                <a:cs typeface="Georgia"/>
              </a:rPr>
              <a:t>preempt</a:t>
            </a:r>
            <a:r>
              <a:rPr sz="2000" spc="-95" dirty="0">
                <a:solidFill>
                  <a:srgbClr val="262626"/>
                </a:solidFill>
                <a:latin typeface="Georgia"/>
                <a:cs typeface="Georgia"/>
              </a:rPr>
              <a:t> </a:t>
            </a:r>
            <a:r>
              <a:rPr sz="2000" spc="-40" dirty="0">
                <a:solidFill>
                  <a:srgbClr val="262626"/>
                </a:solidFill>
                <a:latin typeface="Georgia"/>
                <a:cs typeface="Georgia"/>
              </a:rPr>
              <a:t>may</a:t>
            </a:r>
            <a:r>
              <a:rPr sz="2000" spc="-90" dirty="0">
                <a:solidFill>
                  <a:srgbClr val="262626"/>
                </a:solidFill>
                <a:latin typeface="Georgia"/>
                <a:cs typeface="Georgia"/>
              </a:rPr>
              <a:t> </a:t>
            </a:r>
            <a:r>
              <a:rPr sz="2000" spc="-25" dirty="0">
                <a:solidFill>
                  <a:srgbClr val="262626"/>
                </a:solidFill>
                <a:latin typeface="Georgia"/>
                <a:cs typeface="Georgia"/>
              </a:rPr>
              <a:t>be </a:t>
            </a:r>
            <a:r>
              <a:rPr sz="2000" spc="-60" dirty="0">
                <a:solidFill>
                  <a:srgbClr val="262626"/>
                </a:solidFill>
                <a:latin typeface="Georgia"/>
                <a:cs typeface="Georgia"/>
              </a:rPr>
              <a:t>performed</a:t>
            </a:r>
            <a:r>
              <a:rPr sz="2000" spc="-65" dirty="0">
                <a:solidFill>
                  <a:srgbClr val="262626"/>
                </a:solidFill>
                <a:latin typeface="Georgia"/>
                <a:cs typeface="Georgia"/>
              </a:rPr>
              <a:t> </a:t>
            </a:r>
            <a:r>
              <a:rPr sz="2000" spc="-30" dirty="0">
                <a:solidFill>
                  <a:srgbClr val="262626"/>
                </a:solidFill>
                <a:latin typeface="Georgia"/>
                <a:cs typeface="Georgia"/>
              </a:rPr>
              <a:t>when</a:t>
            </a:r>
            <a:r>
              <a:rPr sz="2000" spc="-50" dirty="0">
                <a:solidFill>
                  <a:srgbClr val="262626"/>
                </a:solidFill>
                <a:latin typeface="Georgia"/>
                <a:cs typeface="Georgia"/>
              </a:rPr>
              <a:t> </a:t>
            </a:r>
            <a:r>
              <a:rPr sz="2000" dirty="0">
                <a:solidFill>
                  <a:srgbClr val="262626"/>
                </a:solidFill>
                <a:latin typeface="Georgia"/>
                <a:cs typeface="Georgia"/>
              </a:rPr>
              <a:t>a </a:t>
            </a:r>
            <a:r>
              <a:rPr sz="2000" spc="-45" dirty="0">
                <a:solidFill>
                  <a:srgbClr val="262626"/>
                </a:solidFill>
                <a:latin typeface="Georgia"/>
                <a:cs typeface="Georgia"/>
              </a:rPr>
              <a:t>new</a:t>
            </a:r>
            <a:r>
              <a:rPr sz="2000" spc="-100" dirty="0">
                <a:solidFill>
                  <a:srgbClr val="262626"/>
                </a:solidFill>
                <a:latin typeface="Georgia"/>
                <a:cs typeface="Georgia"/>
              </a:rPr>
              <a:t> </a:t>
            </a:r>
            <a:r>
              <a:rPr sz="2000" spc="-10" dirty="0">
                <a:solidFill>
                  <a:srgbClr val="262626"/>
                </a:solidFill>
                <a:latin typeface="Georgia"/>
                <a:cs typeface="Georgia"/>
              </a:rPr>
              <a:t>process </a:t>
            </a:r>
            <a:r>
              <a:rPr sz="2000" spc="-75" dirty="0">
                <a:solidFill>
                  <a:srgbClr val="262626"/>
                </a:solidFill>
                <a:latin typeface="Georgia"/>
                <a:cs typeface="Georgia"/>
              </a:rPr>
              <a:t>arrives,</a:t>
            </a:r>
            <a:r>
              <a:rPr sz="2000" spc="-50" dirty="0">
                <a:solidFill>
                  <a:srgbClr val="262626"/>
                </a:solidFill>
                <a:latin typeface="Georgia"/>
                <a:cs typeface="Georgia"/>
              </a:rPr>
              <a:t> </a:t>
            </a:r>
            <a:r>
              <a:rPr sz="2000" spc="-20" dirty="0">
                <a:solidFill>
                  <a:srgbClr val="262626"/>
                </a:solidFill>
                <a:latin typeface="Georgia"/>
                <a:cs typeface="Georgia"/>
              </a:rPr>
              <a:t>when</a:t>
            </a:r>
            <a:r>
              <a:rPr sz="2000" spc="-100" dirty="0">
                <a:solidFill>
                  <a:srgbClr val="262626"/>
                </a:solidFill>
                <a:latin typeface="Georgia"/>
                <a:cs typeface="Georgia"/>
              </a:rPr>
              <a:t> </a:t>
            </a:r>
            <a:r>
              <a:rPr sz="2000" spc="-45" dirty="0">
                <a:solidFill>
                  <a:srgbClr val="262626"/>
                </a:solidFill>
                <a:latin typeface="Georgia"/>
                <a:cs typeface="Georgia"/>
              </a:rPr>
              <a:t>an</a:t>
            </a:r>
            <a:r>
              <a:rPr sz="2000" spc="-105" dirty="0">
                <a:solidFill>
                  <a:srgbClr val="262626"/>
                </a:solidFill>
                <a:latin typeface="Georgia"/>
                <a:cs typeface="Georgia"/>
              </a:rPr>
              <a:t> </a:t>
            </a:r>
            <a:r>
              <a:rPr sz="2000" spc="-50" dirty="0">
                <a:solidFill>
                  <a:srgbClr val="262626"/>
                </a:solidFill>
                <a:latin typeface="Georgia"/>
                <a:cs typeface="Georgia"/>
              </a:rPr>
              <a:t>interrupt</a:t>
            </a:r>
            <a:r>
              <a:rPr sz="2000" spc="175" dirty="0">
                <a:solidFill>
                  <a:srgbClr val="262626"/>
                </a:solidFill>
                <a:latin typeface="Georgia"/>
                <a:cs typeface="Georgia"/>
              </a:rPr>
              <a:t> </a:t>
            </a:r>
            <a:r>
              <a:rPr sz="2000" spc="-25" dirty="0">
                <a:solidFill>
                  <a:srgbClr val="262626"/>
                </a:solidFill>
                <a:latin typeface="Georgia"/>
                <a:cs typeface="Georgia"/>
              </a:rPr>
              <a:t>occurs </a:t>
            </a:r>
            <a:r>
              <a:rPr sz="2000" spc="-70" dirty="0">
                <a:solidFill>
                  <a:srgbClr val="262626"/>
                </a:solidFill>
                <a:latin typeface="Georgia"/>
                <a:cs typeface="Georgia"/>
              </a:rPr>
              <a:t>that</a:t>
            </a:r>
            <a:r>
              <a:rPr sz="2000" spc="-135" dirty="0">
                <a:solidFill>
                  <a:srgbClr val="262626"/>
                </a:solidFill>
                <a:latin typeface="Georgia"/>
                <a:cs typeface="Georgia"/>
              </a:rPr>
              <a:t> </a:t>
            </a:r>
            <a:r>
              <a:rPr sz="2000" spc="-50" dirty="0">
                <a:solidFill>
                  <a:srgbClr val="262626"/>
                </a:solidFill>
                <a:latin typeface="Georgia"/>
                <a:cs typeface="Georgia"/>
              </a:rPr>
              <a:t>places </a:t>
            </a:r>
            <a:r>
              <a:rPr sz="2000" dirty="0">
                <a:solidFill>
                  <a:srgbClr val="262626"/>
                </a:solidFill>
                <a:latin typeface="Georgia"/>
                <a:cs typeface="Georgia"/>
              </a:rPr>
              <a:t>a</a:t>
            </a:r>
            <a:r>
              <a:rPr sz="2000" spc="5" dirty="0">
                <a:solidFill>
                  <a:srgbClr val="262626"/>
                </a:solidFill>
                <a:latin typeface="Georgia"/>
                <a:cs typeface="Georgia"/>
              </a:rPr>
              <a:t> </a:t>
            </a:r>
            <a:r>
              <a:rPr sz="2000" spc="-45" dirty="0">
                <a:solidFill>
                  <a:srgbClr val="262626"/>
                </a:solidFill>
                <a:latin typeface="Georgia"/>
                <a:cs typeface="Georgia"/>
              </a:rPr>
              <a:t>blocked</a:t>
            </a:r>
            <a:r>
              <a:rPr sz="2000" spc="-35" dirty="0">
                <a:solidFill>
                  <a:srgbClr val="262626"/>
                </a:solidFill>
                <a:latin typeface="Georgia"/>
                <a:cs typeface="Georgia"/>
              </a:rPr>
              <a:t> </a:t>
            </a:r>
            <a:r>
              <a:rPr sz="2000" spc="-60" dirty="0">
                <a:solidFill>
                  <a:srgbClr val="262626"/>
                </a:solidFill>
                <a:latin typeface="Georgia"/>
                <a:cs typeface="Georgia"/>
              </a:rPr>
              <a:t>process</a:t>
            </a:r>
            <a:r>
              <a:rPr sz="2000" spc="-70" dirty="0">
                <a:solidFill>
                  <a:srgbClr val="262626"/>
                </a:solidFill>
                <a:latin typeface="Georgia"/>
                <a:cs typeface="Georgia"/>
              </a:rPr>
              <a:t> </a:t>
            </a:r>
            <a:r>
              <a:rPr sz="2000" spc="-25" dirty="0">
                <a:solidFill>
                  <a:srgbClr val="262626"/>
                </a:solidFill>
                <a:latin typeface="Georgia"/>
                <a:cs typeface="Georgia"/>
              </a:rPr>
              <a:t>in </a:t>
            </a:r>
            <a:r>
              <a:rPr sz="2000" spc="-45" dirty="0">
                <a:solidFill>
                  <a:srgbClr val="262626"/>
                </a:solidFill>
                <a:latin typeface="Georgia"/>
                <a:cs typeface="Georgia"/>
              </a:rPr>
              <a:t>the</a:t>
            </a:r>
            <a:r>
              <a:rPr sz="2000" spc="-80" dirty="0">
                <a:solidFill>
                  <a:srgbClr val="262626"/>
                </a:solidFill>
                <a:latin typeface="Georgia"/>
                <a:cs typeface="Georgia"/>
              </a:rPr>
              <a:t> </a:t>
            </a:r>
            <a:r>
              <a:rPr sz="2000" spc="-20" dirty="0">
                <a:solidFill>
                  <a:srgbClr val="262626"/>
                </a:solidFill>
                <a:latin typeface="Georgia"/>
                <a:cs typeface="Georgia"/>
              </a:rPr>
              <a:t>Ready</a:t>
            </a:r>
            <a:r>
              <a:rPr sz="2000" spc="-45" dirty="0">
                <a:solidFill>
                  <a:srgbClr val="262626"/>
                </a:solidFill>
                <a:latin typeface="Georgia"/>
                <a:cs typeface="Georgia"/>
              </a:rPr>
              <a:t> </a:t>
            </a:r>
            <a:r>
              <a:rPr sz="2000" spc="-70" dirty="0">
                <a:solidFill>
                  <a:srgbClr val="262626"/>
                </a:solidFill>
                <a:latin typeface="Georgia"/>
                <a:cs typeface="Georgia"/>
              </a:rPr>
              <a:t>state,</a:t>
            </a:r>
            <a:r>
              <a:rPr sz="2000" spc="-105" dirty="0">
                <a:solidFill>
                  <a:srgbClr val="262626"/>
                </a:solidFill>
                <a:latin typeface="Georgia"/>
                <a:cs typeface="Georgia"/>
              </a:rPr>
              <a:t> </a:t>
            </a:r>
            <a:r>
              <a:rPr sz="2000" spc="-35" dirty="0">
                <a:solidFill>
                  <a:srgbClr val="262626"/>
                </a:solidFill>
                <a:latin typeface="Georgia"/>
                <a:cs typeface="Georgia"/>
              </a:rPr>
              <a:t>or</a:t>
            </a:r>
            <a:r>
              <a:rPr sz="2000" spc="-85" dirty="0">
                <a:solidFill>
                  <a:srgbClr val="262626"/>
                </a:solidFill>
                <a:latin typeface="Georgia"/>
                <a:cs typeface="Georgia"/>
              </a:rPr>
              <a:t> </a:t>
            </a:r>
            <a:r>
              <a:rPr sz="2000" spc="-10" dirty="0">
                <a:solidFill>
                  <a:srgbClr val="262626"/>
                </a:solidFill>
                <a:latin typeface="Georgia"/>
                <a:cs typeface="Georgia"/>
              </a:rPr>
              <a:t>periodically, </a:t>
            </a:r>
            <a:r>
              <a:rPr sz="2000" spc="-70" dirty="0">
                <a:solidFill>
                  <a:srgbClr val="262626"/>
                </a:solidFill>
                <a:latin typeface="Georgia"/>
                <a:cs typeface="Georgia"/>
              </a:rPr>
              <a:t>based </a:t>
            </a:r>
            <a:r>
              <a:rPr sz="2000" dirty="0">
                <a:solidFill>
                  <a:srgbClr val="262626"/>
                </a:solidFill>
                <a:latin typeface="Georgia"/>
                <a:cs typeface="Georgia"/>
              </a:rPr>
              <a:t>on</a:t>
            </a:r>
            <a:r>
              <a:rPr sz="2000" spc="-80" dirty="0">
                <a:solidFill>
                  <a:srgbClr val="262626"/>
                </a:solidFill>
                <a:latin typeface="Georgia"/>
                <a:cs typeface="Georgia"/>
              </a:rPr>
              <a:t> </a:t>
            </a:r>
            <a:r>
              <a:rPr sz="2000" dirty="0">
                <a:solidFill>
                  <a:srgbClr val="262626"/>
                </a:solidFill>
                <a:latin typeface="Georgia"/>
                <a:cs typeface="Georgia"/>
              </a:rPr>
              <a:t>a</a:t>
            </a:r>
            <a:r>
              <a:rPr sz="2000" spc="-75" dirty="0">
                <a:solidFill>
                  <a:srgbClr val="262626"/>
                </a:solidFill>
                <a:latin typeface="Georgia"/>
                <a:cs typeface="Georgia"/>
              </a:rPr>
              <a:t> </a:t>
            </a:r>
            <a:r>
              <a:rPr sz="2000" spc="-10" dirty="0">
                <a:solidFill>
                  <a:srgbClr val="262626"/>
                </a:solidFill>
                <a:latin typeface="Georgia"/>
                <a:cs typeface="Georgia"/>
              </a:rPr>
              <a:t>clock</a:t>
            </a:r>
            <a:r>
              <a:rPr sz="2000" spc="-20" dirty="0">
                <a:solidFill>
                  <a:srgbClr val="262626"/>
                </a:solidFill>
                <a:latin typeface="Georgia"/>
                <a:cs typeface="Georgia"/>
              </a:rPr>
              <a:t> </a:t>
            </a:r>
            <a:r>
              <a:rPr sz="2000" spc="-10" dirty="0">
                <a:solidFill>
                  <a:srgbClr val="262626"/>
                </a:solidFill>
                <a:latin typeface="Georgia"/>
                <a:cs typeface="Georgia"/>
              </a:rPr>
              <a:t>interrupt</a:t>
            </a:r>
            <a:endParaRPr sz="2000" dirty="0">
              <a:latin typeface="Georgia"/>
              <a:cs typeface="Georgia"/>
            </a:endParaRPr>
          </a:p>
        </p:txBody>
      </p:sp>
    </p:spTree>
    <p:extLst>
      <p:ext uri="{BB962C8B-B14F-4D97-AF65-F5344CB8AC3E}">
        <p14:creationId xmlns:p14="http://schemas.microsoft.com/office/powerpoint/2010/main" val="3333600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883535">
              <a:lnSpc>
                <a:spcPct val="100000"/>
              </a:lnSpc>
              <a:spcBef>
                <a:spcPts val="100"/>
              </a:spcBef>
            </a:pPr>
            <a:r>
              <a:rPr sz="3200" dirty="0"/>
              <a:t>CPU</a:t>
            </a:r>
            <a:r>
              <a:rPr sz="3200" spc="-95" dirty="0"/>
              <a:t> </a:t>
            </a:r>
            <a:r>
              <a:rPr sz="3200" spc="-10" dirty="0"/>
              <a:t>Scheduler</a:t>
            </a:r>
            <a:endParaRPr sz="3200"/>
          </a:p>
        </p:txBody>
      </p:sp>
      <p:pic>
        <p:nvPicPr>
          <p:cNvPr id="3" name="object 3"/>
          <p:cNvPicPr/>
          <p:nvPr/>
        </p:nvPicPr>
        <p:blipFill>
          <a:blip r:embed="rId2" cstate="print"/>
          <a:stretch>
            <a:fillRect/>
          </a:stretch>
        </p:blipFill>
        <p:spPr>
          <a:xfrm>
            <a:off x="5715000" y="2819400"/>
            <a:ext cx="4038600" cy="1575816"/>
          </a:xfrm>
          <a:prstGeom prst="rect">
            <a:avLst/>
          </a:prstGeom>
        </p:spPr>
      </p:pic>
      <p:sp>
        <p:nvSpPr>
          <p:cNvPr id="4" name="object 4"/>
          <p:cNvSpPr txBox="1"/>
          <p:nvPr/>
        </p:nvSpPr>
        <p:spPr>
          <a:xfrm>
            <a:off x="994668" y="1508223"/>
            <a:ext cx="5923915" cy="5400675"/>
          </a:xfrm>
          <a:prstGeom prst="rect">
            <a:avLst/>
          </a:prstGeom>
        </p:spPr>
        <p:txBody>
          <a:bodyPr vert="horz" wrap="square" lIns="0" tIns="48895" rIns="0" bIns="0" rtlCol="0">
            <a:spAutoFit/>
          </a:bodyPr>
          <a:lstStyle/>
          <a:p>
            <a:pPr marL="355600" marR="1827530" indent="-343535">
              <a:lnSpc>
                <a:spcPct val="83200"/>
              </a:lnSpc>
              <a:spcBef>
                <a:spcPts val="385"/>
              </a:spcBef>
              <a:buClr>
                <a:srgbClr val="993300"/>
              </a:buClr>
              <a:buSzPct val="107142"/>
              <a:buFont typeface="Times New Roman"/>
              <a:buChar char="▪"/>
              <a:tabLst>
                <a:tab pos="355600" algn="l"/>
              </a:tabLst>
            </a:pPr>
            <a:r>
              <a:rPr sz="1400" dirty="0">
                <a:latin typeface="Arial MT"/>
                <a:cs typeface="Arial MT"/>
              </a:rPr>
              <a:t>The</a:t>
            </a:r>
            <a:r>
              <a:rPr sz="1400" spc="-50" dirty="0">
                <a:latin typeface="Arial MT"/>
                <a:cs typeface="Arial MT"/>
              </a:rPr>
              <a:t> </a:t>
            </a:r>
            <a:r>
              <a:rPr sz="1400" b="1" dirty="0">
                <a:latin typeface="Arial"/>
                <a:cs typeface="Arial"/>
              </a:rPr>
              <a:t>CPU</a:t>
            </a:r>
            <a:r>
              <a:rPr sz="1400" b="1" spc="-50" dirty="0">
                <a:latin typeface="Arial"/>
                <a:cs typeface="Arial"/>
              </a:rPr>
              <a:t> </a:t>
            </a:r>
            <a:r>
              <a:rPr sz="1400" b="1" dirty="0">
                <a:latin typeface="Arial"/>
                <a:cs typeface="Arial"/>
              </a:rPr>
              <a:t>scheduler</a:t>
            </a:r>
            <a:r>
              <a:rPr sz="1400" b="1" spc="-40" dirty="0">
                <a:latin typeface="Arial"/>
                <a:cs typeface="Arial"/>
              </a:rPr>
              <a:t> </a:t>
            </a:r>
            <a:r>
              <a:rPr sz="1400" dirty="0">
                <a:latin typeface="Arial MT"/>
                <a:cs typeface="Arial MT"/>
              </a:rPr>
              <a:t>selects</a:t>
            </a:r>
            <a:r>
              <a:rPr sz="1400" spc="-45" dirty="0">
                <a:latin typeface="Arial MT"/>
                <a:cs typeface="Arial MT"/>
              </a:rPr>
              <a:t> </a:t>
            </a:r>
            <a:r>
              <a:rPr sz="1400" dirty="0">
                <a:latin typeface="Arial MT"/>
                <a:cs typeface="Arial MT"/>
              </a:rPr>
              <a:t>from</a:t>
            </a:r>
            <a:r>
              <a:rPr sz="1400" spc="-60" dirty="0">
                <a:latin typeface="Arial MT"/>
                <a:cs typeface="Arial MT"/>
              </a:rPr>
              <a:t> </a:t>
            </a:r>
            <a:r>
              <a:rPr sz="1400" dirty="0">
                <a:latin typeface="Arial MT"/>
                <a:cs typeface="Arial MT"/>
              </a:rPr>
              <a:t>among</a:t>
            </a:r>
            <a:r>
              <a:rPr sz="1400" spc="-40" dirty="0">
                <a:latin typeface="Arial MT"/>
                <a:cs typeface="Arial MT"/>
              </a:rPr>
              <a:t> </a:t>
            </a:r>
            <a:r>
              <a:rPr sz="1400" spc="-25" dirty="0">
                <a:latin typeface="Arial MT"/>
                <a:cs typeface="Arial MT"/>
              </a:rPr>
              <a:t>the </a:t>
            </a:r>
            <a:r>
              <a:rPr sz="1400" dirty="0">
                <a:latin typeface="Arial MT"/>
                <a:cs typeface="Arial MT"/>
              </a:rPr>
              <a:t>processes</a:t>
            </a:r>
            <a:r>
              <a:rPr sz="1400" spc="-45" dirty="0">
                <a:latin typeface="Arial MT"/>
                <a:cs typeface="Arial MT"/>
              </a:rPr>
              <a:t> </a:t>
            </a:r>
            <a:r>
              <a:rPr sz="1400" dirty="0">
                <a:latin typeface="Arial MT"/>
                <a:cs typeface="Arial MT"/>
              </a:rPr>
              <a:t>in</a:t>
            </a:r>
            <a:r>
              <a:rPr sz="1400" spc="-35" dirty="0">
                <a:latin typeface="Arial MT"/>
                <a:cs typeface="Arial MT"/>
              </a:rPr>
              <a:t> </a:t>
            </a:r>
            <a:r>
              <a:rPr sz="1400" dirty="0">
                <a:latin typeface="Arial MT"/>
                <a:cs typeface="Arial MT"/>
              </a:rPr>
              <a:t>ready</a:t>
            </a:r>
            <a:r>
              <a:rPr sz="1400" spc="-70" dirty="0">
                <a:latin typeface="Arial MT"/>
                <a:cs typeface="Arial MT"/>
              </a:rPr>
              <a:t> </a:t>
            </a:r>
            <a:r>
              <a:rPr sz="1400" dirty="0">
                <a:latin typeface="Arial MT"/>
                <a:cs typeface="Arial MT"/>
              </a:rPr>
              <a:t>queue,</a:t>
            </a:r>
            <a:r>
              <a:rPr sz="1400" spc="-50" dirty="0">
                <a:latin typeface="Arial MT"/>
                <a:cs typeface="Arial MT"/>
              </a:rPr>
              <a:t> </a:t>
            </a:r>
            <a:r>
              <a:rPr sz="1400" dirty="0">
                <a:latin typeface="Arial MT"/>
                <a:cs typeface="Arial MT"/>
              </a:rPr>
              <a:t>and</a:t>
            </a:r>
            <a:r>
              <a:rPr sz="1400" spc="-25" dirty="0">
                <a:latin typeface="Arial MT"/>
                <a:cs typeface="Arial MT"/>
              </a:rPr>
              <a:t> </a:t>
            </a:r>
            <a:r>
              <a:rPr sz="1400" dirty="0">
                <a:latin typeface="Arial MT"/>
                <a:cs typeface="Arial MT"/>
              </a:rPr>
              <a:t>allocates</a:t>
            </a:r>
            <a:r>
              <a:rPr sz="1400" spc="-40" dirty="0">
                <a:latin typeface="Arial MT"/>
                <a:cs typeface="Arial MT"/>
              </a:rPr>
              <a:t> </a:t>
            </a:r>
            <a:r>
              <a:rPr sz="1400" dirty="0">
                <a:latin typeface="Arial MT"/>
                <a:cs typeface="Arial MT"/>
              </a:rPr>
              <a:t>a</a:t>
            </a:r>
            <a:r>
              <a:rPr sz="1400" spc="-40" dirty="0">
                <a:latin typeface="Arial MT"/>
                <a:cs typeface="Arial MT"/>
              </a:rPr>
              <a:t> </a:t>
            </a:r>
            <a:r>
              <a:rPr sz="1400" spc="-25" dirty="0">
                <a:latin typeface="Arial MT"/>
                <a:cs typeface="Arial MT"/>
              </a:rPr>
              <a:t>CPU </a:t>
            </a:r>
            <a:r>
              <a:rPr sz="1400" dirty="0">
                <a:latin typeface="Arial MT"/>
                <a:cs typeface="Arial MT"/>
              </a:rPr>
              <a:t>core</a:t>
            </a:r>
            <a:r>
              <a:rPr sz="1400" spc="-35" dirty="0">
                <a:latin typeface="Arial MT"/>
                <a:cs typeface="Arial MT"/>
              </a:rPr>
              <a:t> </a:t>
            </a:r>
            <a:r>
              <a:rPr sz="1400" dirty="0">
                <a:latin typeface="Arial MT"/>
                <a:cs typeface="Arial MT"/>
              </a:rPr>
              <a:t>to</a:t>
            </a:r>
            <a:r>
              <a:rPr sz="1400" spc="-35" dirty="0">
                <a:latin typeface="Arial MT"/>
                <a:cs typeface="Arial MT"/>
              </a:rPr>
              <a:t> </a:t>
            </a:r>
            <a:r>
              <a:rPr sz="1400" dirty="0">
                <a:latin typeface="Arial MT"/>
                <a:cs typeface="Arial MT"/>
              </a:rPr>
              <a:t>one</a:t>
            </a:r>
            <a:r>
              <a:rPr sz="1400" spc="-20" dirty="0">
                <a:latin typeface="Arial MT"/>
                <a:cs typeface="Arial MT"/>
              </a:rPr>
              <a:t> </a:t>
            </a:r>
            <a:r>
              <a:rPr sz="1400" dirty="0">
                <a:latin typeface="Arial MT"/>
                <a:cs typeface="Arial MT"/>
              </a:rPr>
              <a:t>of</a:t>
            </a:r>
            <a:r>
              <a:rPr sz="1400" spc="-10" dirty="0">
                <a:latin typeface="Arial MT"/>
                <a:cs typeface="Arial MT"/>
              </a:rPr>
              <a:t> </a:t>
            </a:r>
            <a:r>
              <a:rPr sz="1400" spc="-20" dirty="0">
                <a:latin typeface="Arial MT"/>
                <a:cs typeface="Arial MT"/>
              </a:rPr>
              <a:t>them</a:t>
            </a:r>
            <a:endParaRPr sz="1400">
              <a:latin typeface="Arial MT"/>
              <a:cs typeface="Arial MT"/>
            </a:endParaRPr>
          </a:p>
          <a:p>
            <a:pPr marL="756285" lvl="1" indent="-287020">
              <a:lnSpc>
                <a:spcPct val="100000"/>
              </a:lnSpc>
              <a:spcBef>
                <a:spcPts val="409"/>
              </a:spcBef>
              <a:buClr>
                <a:srgbClr val="CC6600"/>
              </a:buClr>
              <a:buSzPct val="107142"/>
              <a:buChar char="•"/>
              <a:tabLst>
                <a:tab pos="756285" algn="l"/>
              </a:tabLst>
            </a:pPr>
            <a:r>
              <a:rPr sz="1400" dirty="0">
                <a:latin typeface="Arial MT"/>
                <a:cs typeface="Arial MT"/>
              </a:rPr>
              <a:t>Queue</a:t>
            </a:r>
            <a:r>
              <a:rPr sz="1400" spc="-25" dirty="0">
                <a:latin typeface="Arial MT"/>
                <a:cs typeface="Arial MT"/>
              </a:rPr>
              <a:t> </a:t>
            </a:r>
            <a:r>
              <a:rPr sz="1400" dirty="0">
                <a:latin typeface="Arial MT"/>
                <a:cs typeface="Arial MT"/>
              </a:rPr>
              <a:t>may</a:t>
            </a:r>
            <a:r>
              <a:rPr sz="1400" spc="-45" dirty="0">
                <a:latin typeface="Arial MT"/>
                <a:cs typeface="Arial MT"/>
              </a:rPr>
              <a:t> </a:t>
            </a:r>
            <a:r>
              <a:rPr sz="1400" dirty="0">
                <a:latin typeface="Arial MT"/>
                <a:cs typeface="Arial MT"/>
              </a:rPr>
              <a:t>be</a:t>
            </a:r>
            <a:r>
              <a:rPr sz="1400" spc="-40" dirty="0">
                <a:latin typeface="Arial MT"/>
                <a:cs typeface="Arial MT"/>
              </a:rPr>
              <a:t> </a:t>
            </a:r>
            <a:r>
              <a:rPr sz="1400" dirty="0">
                <a:latin typeface="Arial MT"/>
                <a:cs typeface="Arial MT"/>
              </a:rPr>
              <a:t>ordered</a:t>
            </a:r>
            <a:r>
              <a:rPr sz="1400" spc="-40" dirty="0">
                <a:latin typeface="Arial MT"/>
                <a:cs typeface="Arial MT"/>
              </a:rPr>
              <a:t> </a:t>
            </a:r>
            <a:r>
              <a:rPr sz="1400" dirty="0">
                <a:latin typeface="Arial MT"/>
                <a:cs typeface="Arial MT"/>
              </a:rPr>
              <a:t>in</a:t>
            </a:r>
            <a:r>
              <a:rPr sz="1400" spc="-35" dirty="0">
                <a:latin typeface="Arial MT"/>
                <a:cs typeface="Arial MT"/>
              </a:rPr>
              <a:t> </a:t>
            </a:r>
            <a:r>
              <a:rPr sz="1400" dirty="0">
                <a:latin typeface="Arial MT"/>
                <a:cs typeface="Arial MT"/>
              </a:rPr>
              <a:t>various</a:t>
            </a:r>
            <a:r>
              <a:rPr sz="1400" spc="-45" dirty="0">
                <a:latin typeface="Arial MT"/>
                <a:cs typeface="Arial MT"/>
              </a:rPr>
              <a:t> </a:t>
            </a:r>
            <a:r>
              <a:rPr sz="1400" spc="-20" dirty="0">
                <a:latin typeface="Arial MT"/>
                <a:cs typeface="Arial MT"/>
              </a:rPr>
              <a:t>ways</a:t>
            </a:r>
            <a:endParaRPr sz="1400">
              <a:latin typeface="Arial MT"/>
              <a:cs typeface="Arial MT"/>
            </a:endParaRPr>
          </a:p>
          <a:p>
            <a:pPr marL="354965" indent="-342265">
              <a:lnSpc>
                <a:spcPct val="100000"/>
              </a:lnSpc>
              <a:spcBef>
                <a:spcPts val="395"/>
              </a:spcBef>
              <a:buClr>
                <a:srgbClr val="993300"/>
              </a:buClr>
              <a:buSzPct val="107142"/>
              <a:buFont typeface="Times New Roman"/>
              <a:buChar char="▪"/>
              <a:tabLst>
                <a:tab pos="354965" algn="l"/>
              </a:tabLst>
            </a:pPr>
            <a:r>
              <a:rPr sz="1400" dirty="0">
                <a:latin typeface="Arial MT"/>
                <a:cs typeface="Arial MT"/>
              </a:rPr>
              <a:t>When</a:t>
            </a:r>
            <a:r>
              <a:rPr sz="1400" spc="-75" dirty="0">
                <a:latin typeface="Arial MT"/>
                <a:cs typeface="Arial MT"/>
              </a:rPr>
              <a:t> </a:t>
            </a:r>
            <a:r>
              <a:rPr sz="1400" dirty="0">
                <a:latin typeface="Arial MT"/>
                <a:cs typeface="Arial MT"/>
              </a:rPr>
              <a:t>is</a:t>
            </a:r>
            <a:r>
              <a:rPr sz="1400" spc="-35" dirty="0">
                <a:latin typeface="Arial MT"/>
                <a:cs typeface="Arial MT"/>
              </a:rPr>
              <a:t> </a:t>
            </a:r>
            <a:r>
              <a:rPr sz="1400" dirty="0">
                <a:latin typeface="Arial MT"/>
                <a:cs typeface="Arial MT"/>
              </a:rPr>
              <a:t>CPU</a:t>
            </a:r>
            <a:r>
              <a:rPr sz="1400" spc="-40" dirty="0">
                <a:latin typeface="Arial MT"/>
                <a:cs typeface="Arial MT"/>
              </a:rPr>
              <a:t> </a:t>
            </a:r>
            <a:r>
              <a:rPr sz="1400" dirty="0">
                <a:latin typeface="Arial MT"/>
                <a:cs typeface="Arial MT"/>
              </a:rPr>
              <a:t>scheduler</a:t>
            </a:r>
            <a:r>
              <a:rPr sz="1400" spc="-40" dirty="0">
                <a:latin typeface="Arial MT"/>
                <a:cs typeface="Arial MT"/>
              </a:rPr>
              <a:t> </a:t>
            </a:r>
            <a:r>
              <a:rPr sz="1400" spc="-10" dirty="0">
                <a:latin typeface="Arial MT"/>
                <a:cs typeface="Arial MT"/>
              </a:rPr>
              <a:t>invoked?</a:t>
            </a:r>
            <a:endParaRPr sz="1400">
              <a:latin typeface="Arial MT"/>
              <a:cs typeface="Arial MT"/>
            </a:endParaRPr>
          </a:p>
          <a:p>
            <a:pPr marL="355600" marR="1648460" indent="-343535">
              <a:lnSpc>
                <a:spcPts val="1390"/>
              </a:lnSpc>
              <a:spcBef>
                <a:spcPts val="610"/>
              </a:spcBef>
              <a:buClr>
                <a:srgbClr val="993300"/>
              </a:buClr>
              <a:buSzPct val="107142"/>
              <a:buFont typeface="Times New Roman"/>
              <a:buChar char="▪"/>
              <a:tabLst>
                <a:tab pos="355600" algn="l"/>
              </a:tabLst>
            </a:pPr>
            <a:r>
              <a:rPr sz="1400" dirty="0">
                <a:latin typeface="Arial MT"/>
                <a:cs typeface="Arial MT"/>
              </a:rPr>
              <a:t>CPU</a:t>
            </a:r>
            <a:r>
              <a:rPr sz="1400" spc="-45" dirty="0">
                <a:latin typeface="Arial MT"/>
                <a:cs typeface="Arial MT"/>
              </a:rPr>
              <a:t> </a:t>
            </a:r>
            <a:r>
              <a:rPr sz="1400" dirty="0">
                <a:latin typeface="Arial MT"/>
                <a:cs typeface="Arial MT"/>
              </a:rPr>
              <a:t>scheduling</a:t>
            </a:r>
            <a:r>
              <a:rPr sz="1400" spc="-45" dirty="0">
                <a:latin typeface="Arial MT"/>
                <a:cs typeface="Arial MT"/>
              </a:rPr>
              <a:t> </a:t>
            </a:r>
            <a:r>
              <a:rPr sz="1400" dirty="0">
                <a:latin typeface="Arial MT"/>
                <a:cs typeface="Arial MT"/>
              </a:rPr>
              <a:t>decisions</a:t>
            </a:r>
            <a:r>
              <a:rPr sz="1400" spc="-50" dirty="0">
                <a:latin typeface="Arial MT"/>
                <a:cs typeface="Arial MT"/>
              </a:rPr>
              <a:t> </a:t>
            </a:r>
            <a:r>
              <a:rPr sz="1400" dirty="0">
                <a:latin typeface="Arial MT"/>
                <a:cs typeface="Arial MT"/>
              </a:rPr>
              <a:t>may</a:t>
            </a:r>
            <a:r>
              <a:rPr sz="1400" spc="-55" dirty="0">
                <a:latin typeface="Arial MT"/>
                <a:cs typeface="Arial MT"/>
              </a:rPr>
              <a:t> </a:t>
            </a:r>
            <a:r>
              <a:rPr sz="1400" dirty="0">
                <a:latin typeface="Arial MT"/>
                <a:cs typeface="Arial MT"/>
              </a:rPr>
              <a:t>take</a:t>
            </a:r>
            <a:r>
              <a:rPr sz="1400" spc="-60" dirty="0">
                <a:latin typeface="Arial MT"/>
                <a:cs typeface="Arial MT"/>
              </a:rPr>
              <a:t> </a:t>
            </a:r>
            <a:r>
              <a:rPr sz="1400" dirty="0">
                <a:latin typeface="Arial MT"/>
                <a:cs typeface="Arial MT"/>
              </a:rPr>
              <a:t>place</a:t>
            </a:r>
            <a:r>
              <a:rPr sz="1400" spc="-60" dirty="0">
                <a:latin typeface="Arial MT"/>
                <a:cs typeface="Arial MT"/>
              </a:rPr>
              <a:t> </a:t>
            </a:r>
            <a:r>
              <a:rPr sz="1400" dirty="0">
                <a:latin typeface="Arial MT"/>
                <a:cs typeface="Arial MT"/>
              </a:rPr>
              <a:t>when</a:t>
            </a:r>
            <a:r>
              <a:rPr sz="1400" spc="-20" dirty="0">
                <a:latin typeface="Arial MT"/>
                <a:cs typeface="Arial MT"/>
              </a:rPr>
              <a:t> </a:t>
            </a:r>
            <a:r>
              <a:rPr sz="1400" spc="-50" dirty="0">
                <a:latin typeface="Arial MT"/>
                <a:cs typeface="Arial MT"/>
              </a:rPr>
              <a:t>a </a:t>
            </a:r>
            <a:r>
              <a:rPr sz="1400" spc="-10" dirty="0">
                <a:latin typeface="Arial MT"/>
                <a:cs typeface="Arial MT"/>
              </a:rPr>
              <a:t>process:</a:t>
            </a:r>
            <a:endParaRPr sz="1400">
              <a:latin typeface="Arial MT"/>
              <a:cs typeface="Arial MT"/>
            </a:endParaRPr>
          </a:p>
          <a:p>
            <a:pPr marL="812165" indent="-342265">
              <a:lnSpc>
                <a:spcPct val="100000"/>
              </a:lnSpc>
              <a:spcBef>
                <a:spcPts val="409"/>
              </a:spcBef>
              <a:buAutoNum type="arabicPeriod"/>
              <a:tabLst>
                <a:tab pos="812165" algn="l"/>
              </a:tabLst>
            </a:pPr>
            <a:r>
              <a:rPr sz="1400" spc="-10" dirty="0">
                <a:latin typeface="Arial MT"/>
                <a:cs typeface="Arial MT"/>
              </a:rPr>
              <a:t>Switches</a:t>
            </a:r>
            <a:r>
              <a:rPr sz="1400" spc="-25" dirty="0">
                <a:latin typeface="Arial MT"/>
                <a:cs typeface="Arial MT"/>
              </a:rPr>
              <a:t> </a:t>
            </a:r>
            <a:r>
              <a:rPr sz="1400" dirty="0">
                <a:latin typeface="Arial MT"/>
                <a:cs typeface="Arial MT"/>
              </a:rPr>
              <a:t>from</a:t>
            </a:r>
            <a:r>
              <a:rPr sz="1400" spc="-65" dirty="0">
                <a:latin typeface="Arial MT"/>
                <a:cs typeface="Arial MT"/>
              </a:rPr>
              <a:t> </a:t>
            </a:r>
            <a:r>
              <a:rPr sz="1400" dirty="0">
                <a:latin typeface="Arial MT"/>
                <a:cs typeface="Arial MT"/>
              </a:rPr>
              <a:t>running</a:t>
            </a:r>
            <a:r>
              <a:rPr sz="1400" spc="-40" dirty="0">
                <a:latin typeface="Arial MT"/>
                <a:cs typeface="Arial MT"/>
              </a:rPr>
              <a:t> </a:t>
            </a:r>
            <a:r>
              <a:rPr sz="1400" dirty="0">
                <a:latin typeface="Arial MT"/>
                <a:cs typeface="Arial MT"/>
              </a:rPr>
              <a:t>to</a:t>
            </a:r>
            <a:r>
              <a:rPr sz="1400" spc="-40" dirty="0">
                <a:latin typeface="Arial MT"/>
                <a:cs typeface="Arial MT"/>
              </a:rPr>
              <a:t> </a:t>
            </a:r>
            <a:r>
              <a:rPr sz="1400" dirty="0">
                <a:latin typeface="Arial MT"/>
                <a:cs typeface="Arial MT"/>
              </a:rPr>
              <a:t>waiting</a:t>
            </a:r>
            <a:r>
              <a:rPr sz="1400" spc="-30" dirty="0">
                <a:latin typeface="Arial MT"/>
                <a:cs typeface="Arial MT"/>
              </a:rPr>
              <a:t> </a:t>
            </a:r>
            <a:r>
              <a:rPr sz="1400" spc="-20" dirty="0">
                <a:latin typeface="Arial MT"/>
                <a:cs typeface="Arial MT"/>
              </a:rPr>
              <a:t>state</a:t>
            </a:r>
            <a:endParaRPr sz="1400">
              <a:latin typeface="Arial MT"/>
              <a:cs typeface="Arial MT"/>
            </a:endParaRPr>
          </a:p>
          <a:p>
            <a:pPr marL="812165" indent="-342265">
              <a:lnSpc>
                <a:spcPct val="100000"/>
              </a:lnSpc>
              <a:spcBef>
                <a:spcPts val="400"/>
              </a:spcBef>
              <a:buAutoNum type="arabicPeriod"/>
              <a:tabLst>
                <a:tab pos="812165" algn="l"/>
              </a:tabLst>
            </a:pPr>
            <a:r>
              <a:rPr sz="1400" spc="-10" dirty="0">
                <a:latin typeface="Arial MT"/>
                <a:cs typeface="Arial MT"/>
              </a:rPr>
              <a:t>Switches</a:t>
            </a:r>
            <a:r>
              <a:rPr sz="1400" dirty="0">
                <a:latin typeface="Arial MT"/>
                <a:cs typeface="Arial MT"/>
              </a:rPr>
              <a:t> from</a:t>
            </a:r>
            <a:r>
              <a:rPr sz="1400" spc="-60" dirty="0">
                <a:latin typeface="Arial MT"/>
                <a:cs typeface="Arial MT"/>
              </a:rPr>
              <a:t> </a:t>
            </a:r>
            <a:r>
              <a:rPr sz="1400" dirty="0">
                <a:latin typeface="Arial MT"/>
                <a:cs typeface="Arial MT"/>
              </a:rPr>
              <a:t>running</a:t>
            </a:r>
            <a:r>
              <a:rPr sz="1400" spc="-35" dirty="0">
                <a:latin typeface="Arial MT"/>
                <a:cs typeface="Arial MT"/>
              </a:rPr>
              <a:t> </a:t>
            </a:r>
            <a:r>
              <a:rPr sz="1400" dirty="0">
                <a:latin typeface="Arial MT"/>
                <a:cs typeface="Arial MT"/>
              </a:rPr>
              <a:t>to</a:t>
            </a:r>
            <a:r>
              <a:rPr sz="1400" spc="-15" dirty="0">
                <a:latin typeface="Arial MT"/>
                <a:cs typeface="Arial MT"/>
              </a:rPr>
              <a:t> </a:t>
            </a:r>
            <a:r>
              <a:rPr sz="1400" dirty="0">
                <a:latin typeface="Arial MT"/>
                <a:cs typeface="Arial MT"/>
              </a:rPr>
              <a:t>ready</a:t>
            </a:r>
            <a:r>
              <a:rPr sz="1400" spc="-55" dirty="0">
                <a:latin typeface="Arial MT"/>
                <a:cs typeface="Arial MT"/>
              </a:rPr>
              <a:t> </a:t>
            </a:r>
            <a:r>
              <a:rPr sz="1400" spc="-20" dirty="0">
                <a:latin typeface="Arial MT"/>
                <a:cs typeface="Arial MT"/>
              </a:rPr>
              <a:t>state</a:t>
            </a:r>
            <a:endParaRPr sz="1400">
              <a:latin typeface="Arial MT"/>
              <a:cs typeface="Arial MT"/>
            </a:endParaRPr>
          </a:p>
          <a:p>
            <a:pPr marL="812165" marR="1654810" indent="-342900">
              <a:lnSpc>
                <a:spcPct val="83200"/>
              </a:lnSpc>
              <a:spcBef>
                <a:spcPts val="605"/>
              </a:spcBef>
              <a:buAutoNum type="arabicPeriod"/>
              <a:tabLst>
                <a:tab pos="812165" algn="l"/>
              </a:tabLst>
            </a:pPr>
            <a:r>
              <a:rPr sz="1400" dirty="0">
                <a:latin typeface="Arial MT"/>
                <a:cs typeface="Arial MT"/>
              </a:rPr>
              <a:t>Switches</a:t>
            </a:r>
            <a:r>
              <a:rPr sz="1400" spc="-30" dirty="0">
                <a:latin typeface="Arial MT"/>
                <a:cs typeface="Arial MT"/>
              </a:rPr>
              <a:t> </a:t>
            </a:r>
            <a:r>
              <a:rPr sz="1400" dirty="0">
                <a:latin typeface="Arial MT"/>
                <a:cs typeface="Arial MT"/>
              </a:rPr>
              <a:t>from</a:t>
            </a:r>
            <a:r>
              <a:rPr sz="1400" spc="-80" dirty="0">
                <a:latin typeface="Arial MT"/>
                <a:cs typeface="Arial MT"/>
              </a:rPr>
              <a:t> </a:t>
            </a:r>
            <a:r>
              <a:rPr sz="1400" dirty="0">
                <a:latin typeface="Arial MT"/>
                <a:cs typeface="Arial MT"/>
              </a:rPr>
              <a:t>waiting</a:t>
            </a:r>
            <a:r>
              <a:rPr sz="1400" spc="-35" dirty="0">
                <a:latin typeface="Arial MT"/>
                <a:cs typeface="Arial MT"/>
              </a:rPr>
              <a:t> </a:t>
            </a:r>
            <a:r>
              <a:rPr sz="1400" dirty="0">
                <a:latin typeface="Arial MT"/>
                <a:cs typeface="Arial MT"/>
              </a:rPr>
              <a:t>to</a:t>
            </a:r>
            <a:r>
              <a:rPr sz="1400" spc="-70" dirty="0">
                <a:latin typeface="Arial MT"/>
                <a:cs typeface="Arial MT"/>
              </a:rPr>
              <a:t> </a:t>
            </a:r>
            <a:r>
              <a:rPr sz="1400" dirty="0">
                <a:latin typeface="Arial MT"/>
                <a:cs typeface="Arial MT"/>
              </a:rPr>
              <a:t>ready</a:t>
            </a:r>
            <a:r>
              <a:rPr sz="1400" spc="-75" dirty="0">
                <a:latin typeface="Arial MT"/>
                <a:cs typeface="Arial MT"/>
              </a:rPr>
              <a:t> </a:t>
            </a:r>
            <a:r>
              <a:rPr sz="1400" dirty="0">
                <a:latin typeface="Arial MT"/>
                <a:cs typeface="Arial MT"/>
              </a:rPr>
              <a:t>(maybe</a:t>
            </a:r>
            <a:r>
              <a:rPr sz="1400" spc="-5" dirty="0">
                <a:latin typeface="Arial MT"/>
                <a:cs typeface="Arial MT"/>
              </a:rPr>
              <a:t> </a:t>
            </a:r>
            <a:r>
              <a:rPr sz="1400" spc="-25" dirty="0">
                <a:latin typeface="Arial MT"/>
                <a:cs typeface="Arial MT"/>
              </a:rPr>
              <a:t>the </a:t>
            </a:r>
            <a:r>
              <a:rPr sz="1400" dirty="0">
                <a:latin typeface="Arial MT"/>
                <a:cs typeface="Arial MT"/>
              </a:rPr>
              <a:t>process</a:t>
            </a:r>
            <a:r>
              <a:rPr sz="1400" spc="-40" dirty="0">
                <a:latin typeface="Arial MT"/>
                <a:cs typeface="Arial MT"/>
              </a:rPr>
              <a:t> </a:t>
            </a:r>
            <a:r>
              <a:rPr sz="1400" dirty="0">
                <a:latin typeface="Arial MT"/>
                <a:cs typeface="Arial MT"/>
              </a:rPr>
              <a:t>has</a:t>
            </a:r>
            <a:r>
              <a:rPr sz="1400" spc="-25" dirty="0">
                <a:latin typeface="Arial MT"/>
                <a:cs typeface="Arial MT"/>
              </a:rPr>
              <a:t> </a:t>
            </a:r>
            <a:r>
              <a:rPr sz="1400" dirty="0">
                <a:latin typeface="Arial MT"/>
                <a:cs typeface="Arial MT"/>
              </a:rPr>
              <a:t>a</a:t>
            </a:r>
            <a:r>
              <a:rPr sz="1400" spc="-35" dirty="0">
                <a:latin typeface="Arial MT"/>
                <a:cs typeface="Arial MT"/>
              </a:rPr>
              <a:t> </a:t>
            </a:r>
            <a:r>
              <a:rPr sz="1400" dirty="0">
                <a:latin typeface="Arial MT"/>
                <a:cs typeface="Arial MT"/>
              </a:rPr>
              <a:t>higher</a:t>
            </a:r>
            <a:r>
              <a:rPr sz="1400" spc="-30" dirty="0">
                <a:latin typeface="Arial MT"/>
                <a:cs typeface="Arial MT"/>
              </a:rPr>
              <a:t> </a:t>
            </a:r>
            <a:r>
              <a:rPr sz="1400" dirty="0">
                <a:latin typeface="Arial MT"/>
                <a:cs typeface="Arial MT"/>
              </a:rPr>
              <a:t>priority</a:t>
            </a:r>
            <a:r>
              <a:rPr sz="1400" spc="-35" dirty="0">
                <a:latin typeface="Arial MT"/>
                <a:cs typeface="Arial MT"/>
              </a:rPr>
              <a:t> </a:t>
            </a:r>
            <a:r>
              <a:rPr sz="1400" dirty="0">
                <a:latin typeface="Arial MT"/>
                <a:cs typeface="Arial MT"/>
              </a:rPr>
              <a:t>compare</a:t>
            </a:r>
            <a:r>
              <a:rPr sz="1400" spc="-50" dirty="0">
                <a:latin typeface="Arial MT"/>
                <a:cs typeface="Arial MT"/>
              </a:rPr>
              <a:t> </a:t>
            </a:r>
            <a:r>
              <a:rPr sz="1400" dirty="0">
                <a:latin typeface="Arial MT"/>
                <a:cs typeface="Arial MT"/>
              </a:rPr>
              <a:t>to</a:t>
            </a:r>
            <a:r>
              <a:rPr sz="1400" spc="-35" dirty="0">
                <a:latin typeface="Arial MT"/>
                <a:cs typeface="Arial MT"/>
              </a:rPr>
              <a:t> </a:t>
            </a:r>
            <a:r>
              <a:rPr sz="1400" spc="-25" dirty="0">
                <a:latin typeface="Arial MT"/>
                <a:cs typeface="Arial MT"/>
              </a:rPr>
              <a:t>the </a:t>
            </a:r>
            <a:r>
              <a:rPr sz="1400" dirty="0">
                <a:latin typeface="Arial MT"/>
                <a:cs typeface="Arial MT"/>
              </a:rPr>
              <a:t>one</a:t>
            </a:r>
            <a:r>
              <a:rPr sz="1400" spc="-50" dirty="0">
                <a:latin typeface="Arial MT"/>
                <a:cs typeface="Arial MT"/>
              </a:rPr>
              <a:t> </a:t>
            </a:r>
            <a:r>
              <a:rPr sz="1400" dirty="0">
                <a:latin typeface="Arial MT"/>
                <a:cs typeface="Arial MT"/>
              </a:rPr>
              <a:t>is</a:t>
            </a:r>
            <a:r>
              <a:rPr sz="1400" spc="-35" dirty="0">
                <a:latin typeface="Arial MT"/>
                <a:cs typeface="Arial MT"/>
              </a:rPr>
              <a:t> </a:t>
            </a:r>
            <a:r>
              <a:rPr sz="1400" dirty="0">
                <a:latin typeface="Arial MT"/>
                <a:cs typeface="Arial MT"/>
              </a:rPr>
              <a:t>currently</a:t>
            </a:r>
            <a:r>
              <a:rPr sz="1400" spc="-35" dirty="0">
                <a:latin typeface="Arial MT"/>
                <a:cs typeface="Arial MT"/>
              </a:rPr>
              <a:t> </a:t>
            </a:r>
            <a:r>
              <a:rPr sz="1400" spc="-10" dirty="0">
                <a:latin typeface="Arial MT"/>
                <a:cs typeface="Arial MT"/>
              </a:rPr>
              <a:t>running)</a:t>
            </a:r>
            <a:endParaRPr sz="1400">
              <a:latin typeface="Arial MT"/>
              <a:cs typeface="Arial MT"/>
            </a:endParaRPr>
          </a:p>
          <a:p>
            <a:pPr marL="812165" indent="-342265">
              <a:lnSpc>
                <a:spcPct val="100000"/>
              </a:lnSpc>
              <a:spcBef>
                <a:spcPts val="325"/>
              </a:spcBef>
              <a:buAutoNum type="arabicPeriod"/>
              <a:tabLst>
                <a:tab pos="812165" algn="l"/>
              </a:tabLst>
            </a:pPr>
            <a:r>
              <a:rPr sz="1400" spc="-10" dirty="0">
                <a:latin typeface="Arial MT"/>
                <a:cs typeface="Arial MT"/>
              </a:rPr>
              <a:t>Terminates</a:t>
            </a:r>
            <a:endParaRPr sz="1400">
              <a:latin typeface="Arial MT"/>
              <a:cs typeface="Arial MT"/>
            </a:endParaRPr>
          </a:p>
          <a:p>
            <a:pPr marL="354330" marR="1458595" indent="-342265" algn="just">
              <a:lnSpc>
                <a:spcPct val="83200"/>
              </a:lnSpc>
              <a:spcBef>
                <a:spcPts val="495"/>
              </a:spcBef>
              <a:buClr>
                <a:srgbClr val="993300"/>
              </a:buClr>
              <a:buSzPct val="107142"/>
              <a:buFont typeface="Times New Roman"/>
              <a:buChar char="▪"/>
              <a:tabLst>
                <a:tab pos="355600" algn="l"/>
              </a:tabLst>
            </a:pPr>
            <a:r>
              <a:rPr sz="1400" dirty="0">
                <a:latin typeface="Arial MT"/>
                <a:cs typeface="Arial MT"/>
              </a:rPr>
              <a:t>For</a:t>
            </a:r>
            <a:r>
              <a:rPr sz="1400" spc="-30" dirty="0">
                <a:latin typeface="Arial MT"/>
                <a:cs typeface="Arial MT"/>
              </a:rPr>
              <a:t> </a:t>
            </a:r>
            <a:r>
              <a:rPr sz="1400" dirty="0">
                <a:latin typeface="Arial MT"/>
                <a:cs typeface="Arial MT"/>
              </a:rPr>
              <a:t>situations</a:t>
            </a:r>
            <a:r>
              <a:rPr sz="1400" spc="-55" dirty="0">
                <a:latin typeface="Arial MT"/>
                <a:cs typeface="Arial MT"/>
              </a:rPr>
              <a:t> </a:t>
            </a:r>
            <a:r>
              <a:rPr sz="1400" dirty="0">
                <a:latin typeface="Arial MT"/>
                <a:cs typeface="Arial MT"/>
              </a:rPr>
              <a:t>1</a:t>
            </a:r>
            <a:r>
              <a:rPr sz="1400" spc="-15" dirty="0">
                <a:latin typeface="Arial MT"/>
                <a:cs typeface="Arial MT"/>
              </a:rPr>
              <a:t> </a:t>
            </a:r>
            <a:r>
              <a:rPr sz="1400" dirty="0">
                <a:latin typeface="Arial MT"/>
                <a:cs typeface="Arial MT"/>
              </a:rPr>
              <a:t>and</a:t>
            </a:r>
            <a:r>
              <a:rPr sz="1400" spc="-35" dirty="0">
                <a:latin typeface="Arial MT"/>
                <a:cs typeface="Arial MT"/>
              </a:rPr>
              <a:t> </a:t>
            </a:r>
            <a:r>
              <a:rPr sz="1400" dirty="0">
                <a:latin typeface="Arial MT"/>
                <a:cs typeface="Arial MT"/>
              </a:rPr>
              <a:t>4,</a:t>
            </a:r>
            <a:r>
              <a:rPr sz="1400" spc="-10" dirty="0">
                <a:latin typeface="Arial MT"/>
                <a:cs typeface="Arial MT"/>
              </a:rPr>
              <a:t> </a:t>
            </a:r>
            <a:r>
              <a:rPr sz="1400" dirty="0">
                <a:latin typeface="Arial MT"/>
                <a:cs typeface="Arial MT"/>
              </a:rPr>
              <a:t>there</a:t>
            </a:r>
            <a:r>
              <a:rPr sz="1400" spc="-35" dirty="0">
                <a:latin typeface="Arial MT"/>
                <a:cs typeface="Arial MT"/>
              </a:rPr>
              <a:t> </a:t>
            </a:r>
            <a:r>
              <a:rPr sz="1400" dirty="0">
                <a:latin typeface="Arial MT"/>
                <a:cs typeface="Arial MT"/>
              </a:rPr>
              <a:t>is</a:t>
            </a:r>
            <a:r>
              <a:rPr sz="1400" spc="-20" dirty="0">
                <a:latin typeface="Arial MT"/>
                <a:cs typeface="Arial MT"/>
              </a:rPr>
              <a:t> </a:t>
            </a:r>
            <a:r>
              <a:rPr sz="1400" dirty="0">
                <a:latin typeface="Arial MT"/>
                <a:cs typeface="Arial MT"/>
              </a:rPr>
              <a:t>no</a:t>
            </a:r>
            <a:r>
              <a:rPr sz="1400" spc="-20" dirty="0">
                <a:latin typeface="Arial MT"/>
                <a:cs typeface="Arial MT"/>
              </a:rPr>
              <a:t> </a:t>
            </a:r>
            <a:r>
              <a:rPr sz="1400" dirty="0">
                <a:latin typeface="Arial MT"/>
                <a:cs typeface="Arial MT"/>
              </a:rPr>
              <a:t>choice</a:t>
            </a:r>
            <a:r>
              <a:rPr sz="1400" spc="-75" dirty="0">
                <a:latin typeface="Arial MT"/>
                <a:cs typeface="Arial MT"/>
              </a:rPr>
              <a:t> </a:t>
            </a:r>
            <a:r>
              <a:rPr sz="1400" dirty="0">
                <a:latin typeface="Arial MT"/>
                <a:cs typeface="Arial MT"/>
              </a:rPr>
              <a:t>in</a:t>
            </a:r>
            <a:r>
              <a:rPr sz="1400" spc="-20" dirty="0">
                <a:latin typeface="Arial MT"/>
                <a:cs typeface="Arial MT"/>
              </a:rPr>
              <a:t> </a:t>
            </a:r>
            <a:r>
              <a:rPr sz="1400" dirty="0">
                <a:latin typeface="Arial MT"/>
                <a:cs typeface="Arial MT"/>
              </a:rPr>
              <a:t>terms</a:t>
            </a:r>
            <a:r>
              <a:rPr sz="1400" spc="-40" dirty="0">
                <a:latin typeface="Arial MT"/>
                <a:cs typeface="Arial MT"/>
              </a:rPr>
              <a:t> </a:t>
            </a:r>
            <a:r>
              <a:rPr sz="1400" spc="-25" dirty="0">
                <a:latin typeface="Arial MT"/>
                <a:cs typeface="Arial MT"/>
              </a:rPr>
              <a:t>of 	</a:t>
            </a:r>
            <a:r>
              <a:rPr sz="1400" spc="-10" dirty="0">
                <a:latin typeface="Arial MT"/>
                <a:cs typeface="Arial MT"/>
              </a:rPr>
              <a:t>scheduling.</a:t>
            </a:r>
            <a:r>
              <a:rPr sz="1400" spc="-90" dirty="0">
                <a:latin typeface="Arial MT"/>
                <a:cs typeface="Arial MT"/>
              </a:rPr>
              <a:t> </a:t>
            </a:r>
            <a:r>
              <a:rPr sz="1400" dirty="0">
                <a:latin typeface="Arial MT"/>
                <a:cs typeface="Arial MT"/>
              </a:rPr>
              <a:t>A</a:t>
            </a:r>
            <a:r>
              <a:rPr sz="1400" spc="-95" dirty="0">
                <a:latin typeface="Arial MT"/>
                <a:cs typeface="Arial MT"/>
              </a:rPr>
              <a:t> </a:t>
            </a:r>
            <a:r>
              <a:rPr sz="1400" dirty="0">
                <a:latin typeface="Arial MT"/>
                <a:cs typeface="Arial MT"/>
              </a:rPr>
              <a:t>new</a:t>
            </a:r>
            <a:r>
              <a:rPr sz="1400" spc="-45" dirty="0">
                <a:latin typeface="Arial MT"/>
                <a:cs typeface="Arial MT"/>
              </a:rPr>
              <a:t> </a:t>
            </a:r>
            <a:r>
              <a:rPr sz="1400" dirty="0">
                <a:latin typeface="Arial MT"/>
                <a:cs typeface="Arial MT"/>
              </a:rPr>
              <a:t>process</a:t>
            </a:r>
            <a:r>
              <a:rPr sz="1400" spc="-35" dirty="0">
                <a:latin typeface="Arial MT"/>
                <a:cs typeface="Arial MT"/>
              </a:rPr>
              <a:t> </a:t>
            </a:r>
            <a:r>
              <a:rPr sz="1400" dirty="0">
                <a:latin typeface="Arial MT"/>
                <a:cs typeface="Arial MT"/>
              </a:rPr>
              <a:t>(if</a:t>
            </a:r>
            <a:r>
              <a:rPr sz="1400" spc="-20" dirty="0">
                <a:latin typeface="Arial MT"/>
                <a:cs typeface="Arial MT"/>
              </a:rPr>
              <a:t> </a:t>
            </a:r>
            <a:r>
              <a:rPr sz="1400" dirty="0">
                <a:latin typeface="Arial MT"/>
                <a:cs typeface="Arial MT"/>
              </a:rPr>
              <a:t>one</a:t>
            </a:r>
            <a:r>
              <a:rPr sz="1400" spc="-30" dirty="0">
                <a:latin typeface="Arial MT"/>
                <a:cs typeface="Arial MT"/>
              </a:rPr>
              <a:t> </a:t>
            </a:r>
            <a:r>
              <a:rPr sz="1400" dirty="0">
                <a:latin typeface="Arial MT"/>
                <a:cs typeface="Arial MT"/>
              </a:rPr>
              <a:t>exists</a:t>
            </a:r>
            <a:r>
              <a:rPr sz="1400" spc="5" dirty="0">
                <a:latin typeface="Arial MT"/>
                <a:cs typeface="Arial MT"/>
              </a:rPr>
              <a:t> </a:t>
            </a:r>
            <a:r>
              <a:rPr sz="1400" dirty="0">
                <a:latin typeface="Arial MT"/>
                <a:cs typeface="Arial MT"/>
              </a:rPr>
              <a:t>in</a:t>
            </a:r>
            <a:r>
              <a:rPr sz="1400" spc="-30" dirty="0">
                <a:latin typeface="Arial MT"/>
                <a:cs typeface="Arial MT"/>
              </a:rPr>
              <a:t> </a:t>
            </a:r>
            <a:r>
              <a:rPr sz="1400" dirty="0">
                <a:latin typeface="Arial MT"/>
                <a:cs typeface="Arial MT"/>
              </a:rPr>
              <a:t>the</a:t>
            </a:r>
            <a:r>
              <a:rPr sz="1400" spc="-30" dirty="0">
                <a:latin typeface="Arial MT"/>
                <a:cs typeface="Arial MT"/>
              </a:rPr>
              <a:t> </a:t>
            </a:r>
            <a:r>
              <a:rPr sz="1400" spc="-10" dirty="0">
                <a:latin typeface="Arial MT"/>
                <a:cs typeface="Arial MT"/>
              </a:rPr>
              <a:t>ready 	</a:t>
            </a:r>
            <a:r>
              <a:rPr sz="1400" dirty="0">
                <a:latin typeface="Arial MT"/>
                <a:cs typeface="Arial MT"/>
              </a:rPr>
              <a:t>queue)</a:t>
            </a:r>
            <a:r>
              <a:rPr sz="1400" spc="-30" dirty="0">
                <a:latin typeface="Arial MT"/>
                <a:cs typeface="Arial MT"/>
              </a:rPr>
              <a:t> </a:t>
            </a:r>
            <a:r>
              <a:rPr sz="1400" dirty="0">
                <a:latin typeface="Arial MT"/>
                <a:cs typeface="Arial MT"/>
              </a:rPr>
              <a:t>must</a:t>
            </a:r>
            <a:r>
              <a:rPr sz="1400" spc="-60" dirty="0">
                <a:latin typeface="Arial MT"/>
                <a:cs typeface="Arial MT"/>
              </a:rPr>
              <a:t> </a:t>
            </a:r>
            <a:r>
              <a:rPr sz="1400" dirty="0">
                <a:latin typeface="Arial MT"/>
                <a:cs typeface="Arial MT"/>
              </a:rPr>
              <a:t>be</a:t>
            </a:r>
            <a:r>
              <a:rPr sz="1400" spc="-20" dirty="0">
                <a:latin typeface="Arial MT"/>
                <a:cs typeface="Arial MT"/>
              </a:rPr>
              <a:t> </a:t>
            </a:r>
            <a:r>
              <a:rPr sz="1400" dirty="0">
                <a:latin typeface="Arial MT"/>
                <a:cs typeface="Arial MT"/>
              </a:rPr>
              <a:t>selected</a:t>
            </a:r>
            <a:r>
              <a:rPr sz="1400" spc="-35" dirty="0">
                <a:latin typeface="Arial MT"/>
                <a:cs typeface="Arial MT"/>
              </a:rPr>
              <a:t> </a:t>
            </a:r>
            <a:r>
              <a:rPr sz="1400" dirty="0">
                <a:latin typeface="Arial MT"/>
                <a:cs typeface="Arial MT"/>
              </a:rPr>
              <a:t>for</a:t>
            </a:r>
            <a:r>
              <a:rPr sz="1400" spc="-40" dirty="0">
                <a:latin typeface="Arial MT"/>
                <a:cs typeface="Arial MT"/>
              </a:rPr>
              <a:t> </a:t>
            </a:r>
            <a:r>
              <a:rPr sz="1400" spc="-10" dirty="0">
                <a:latin typeface="Arial MT"/>
                <a:cs typeface="Arial MT"/>
              </a:rPr>
              <a:t>execution.</a:t>
            </a:r>
            <a:endParaRPr sz="1400">
              <a:latin typeface="Arial MT"/>
              <a:cs typeface="Arial MT"/>
            </a:endParaRPr>
          </a:p>
          <a:p>
            <a:pPr marL="354965" indent="-342265" algn="just">
              <a:lnSpc>
                <a:spcPct val="100000"/>
              </a:lnSpc>
              <a:spcBef>
                <a:spcPts val="409"/>
              </a:spcBef>
              <a:buClr>
                <a:srgbClr val="993300"/>
              </a:buClr>
              <a:buSzPct val="107142"/>
              <a:buFont typeface="Times New Roman"/>
              <a:buChar char="▪"/>
              <a:tabLst>
                <a:tab pos="354965" algn="l"/>
              </a:tabLst>
            </a:pPr>
            <a:r>
              <a:rPr sz="1400" dirty="0">
                <a:latin typeface="Arial MT"/>
                <a:cs typeface="Arial MT"/>
              </a:rPr>
              <a:t>For</a:t>
            </a:r>
            <a:r>
              <a:rPr sz="1400" spc="-35" dirty="0">
                <a:latin typeface="Arial MT"/>
                <a:cs typeface="Arial MT"/>
              </a:rPr>
              <a:t> </a:t>
            </a:r>
            <a:r>
              <a:rPr sz="1400" dirty="0">
                <a:latin typeface="Arial MT"/>
                <a:cs typeface="Arial MT"/>
              </a:rPr>
              <a:t>situations</a:t>
            </a:r>
            <a:r>
              <a:rPr sz="1400" spc="-60" dirty="0">
                <a:latin typeface="Arial MT"/>
                <a:cs typeface="Arial MT"/>
              </a:rPr>
              <a:t> </a:t>
            </a:r>
            <a:r>
              <a:rPr sz="1400" dirty="0">
                <a:latin typeface="Arial MT"/>
                <a:cs typeface="Arial MT"/>
              </a:rPr>
              <a:t>2</a:t>
            </a:r>
            <a:r>
              <a:rPr sz="1400" spc="-15" dirty="0">
                <a:latin typeface="Arial MT"/>
                <a:cs typeface="Arial MT"/>
              </a:rPr>
              <a:t> </a:t>
            </a:r>
            <a:r>
              <a:rPr sz="1400" dirty="0">
                <a:latin typeface="Arial MT"/>
                <a:cs typeface="Arial MT"/>
              </a:rPr>
              <a:t>and</a:t>
            </a:r>
            <a:r>
              <a:rPr sz="1400" spc="-50" dirty="0">
                <a:latin typeface="Arial MT"/>
                <a:cs typeface="Arial MT"/>
              </a:rPr>
              <a:t> </a:t>
            </a:r>
            <a:r>
              <a:rPr sz="1400" dirty="0">
                <a:latin typeface="Arial MT"/>
                <a:cs typeface="Arial MT"/>
              </a:rPr>
              <a:t>3,</a:t>
            </a:r>
            <a:r>
              <a:rPr sz="1400" spc="-30" dirty="0">
                <a:latin typeface="Arial MT"/>
                <a:cs typeface="Arial MT"/>
              </a:rPr>
              <a:t> </a:t>
            </a:r>
            <a:r>
              <a:rPr sz="1400" spc="-10" dirty="0">
                <a:latin typeface="Arial MT"/>
                <a:cs typeface="Arial MT"/>
              </a:rPr>
              <a:t>however,</a:t>
            </a:r>
            <a:r>
              <a:rPr sz="1400" spc="20" dirty="0">
                <a:latin typeface="Arial MT"/>
                <a:cs typeface="Arial MT"/>
              </a:rPr>
              <a:t> </a:t>
            </a:r>
            <a:r>
              <a:rPr sz="1400" dirty="0">
                <a:latin typeface="Arial MT"/>
                <a:cs typeface="Arial MT"/>
              </a:rPr>
              <a:t>there</a:t>
            </a:r>
            <a:r>
              <a:rPr sz="1400" spc="-35" dirty="0">
                <a:latin typeface="Arial MT"/>
                <a:cs typeface="Arial MT"/>
              </a:rPr>
              <a:t> </a:t>
            </a:r>
            <a:r>
              <a:rPr sz="1400" dirty="0">
                <a:latin typeface="Arial MT"/>
                <a:cs typeface="Arial MT"/>
              </a:rPr>
              <a:t>is</a:t>
            </a:r>
            <a:r>
              <a:rPr sz="1400" spc="280" dirty="0">
                <a:latin typeface="Arial MT"/>
                <a:cs typeface="Arial MT"/>
              </a:rPr>
              <a:t> </a:t>
            </a:r>
            <a:r>
              <a:rPr sz="1400" dirty="0">
                <a:latin typeface="Arial MT"/>
                <a:cs typeface="Arial MT"/>
              </a:rPr>
              <a:t>a</a:t>
            </a:r>
            <a:r>
              <a:rPr sz="1400" spc="-25" dirty="0">
                <a:latin typeface="Arial MT"/>
                <a:cs typeface="Arial MT"/>
              </a:rPr>
              <a:t> </a:t>
            </a:r>
            <a:r>
              <a:rPr sz="1400" spc="-10" dirty="0">
                <a:latin typeface="Arial MT"/>
                <a:cs typeface="Arial MT"/>
              </a:rPr>
              <a:t>choice.</a:t>
            </a:r>
            <a:endParaRPr sz="1400">
              <a:latin typeface="Arial MT"/>
              <a:cs typeface="Arial MT"/>
            </a:endParaRPr>
          </a:p>
          <a:p>
            <a:pPr>
              <a:lnSpc>
                <a:spcPct val="100000"/>
              </a:lnSpc>
            </a:pPr>
            <a:endParaRPr sz="1400">
              <a:latin typeface="Arial MT"/>
              <a:cs typeface="Arial MT"/>
            </a:endParaRPr>
          </a:p>
          <a:p>
            <a:pPr>
              <a:lnSpc>
                <a:spcPct val="100000"/>
              </a:lnSpc>
              <a:spcBef>
                <a:spcPts val="675"/>
              </a:spcBef>
            </a:pPr>
            <a:endParaRPr sz="1400">
              <a:latin typeface="Arial MT"/>
              <a:cs typeface="Arial MT"/>
            </a:endParaRPr>
          </a:p>
          <a:p>
            <a:pPr marL="164465" marR="388620">
              <a:lnSpc>
                <a:spcPct val="100000"/>
              </a:lnSpc>
            </a:pPr>
            <a:r>
              <a:rPr sz="1800" dirty="0">
                <a:latin typeface="Times New Roman"/>
                <a:cs typeface="Times New Roman"/>
              </a:rPr>
              <a:t>Scheduling</a:t>
            </a:r>
            <a:r>
              <a:rPr sz="1800" spc="-30" dirty="0">
                <a:latin typeface="Times New Roman"/>
                <a:cs typeface="Times New Roman"/>
              </a:rPr>
              <a:t> </a:t>
            </a:r>
            <a:r>
              <a:rPr sz="1800" dirty="0">
                <a:latin typeface="Times New Roman"/>
                <a:cs typeface="Times New Roman"/>
              </a:rPr>
              <a:t>under</a:t>
            </a:r>
            <a:r>
              <a:rPr sz="1800" spc="-35" dirty="0">
                <a:latin typeface="Times New Roman"/>
                <a:cs typeface="Times New Roman"/>
              </a:rPr>
              <a:t> </a:t>
            </a:r>
            <a:r>
              <a:rPr sz="1800" dirty="0">
                <a:latin typeface="Times New Roman"/>
                <a:cs typeface="Times New Roman"/>
              </a:rPr>
              <a:t>1</a:t>
            </a:r>
            <a:r>
              <a:rPr sz="1800" spc="-5" dirty="0">
                <a:latin typeface="Times New Roman"/>
                <a:cs typeface="Times New Roman"/>
              </a:rPr>
              <a:t> </a:t>
            </a:r>
            <a:r>
              <a:rPr sz="1800" dirty="0">
                <a:latin typeface="Times New Roman"/>
                <a:cs typeface="Times New Roman"/>
              </a:rPr>
              <a:t>and</a:t>
            </a:r>
            <a:r>
              <a:rPr sz="1800" spc="-50" dirty="0">
                <a:latin typeface="Times New Roman"/>
                <a:cs typeface="Times New Roman"/>
              </a:rPr>
              <a:t> </a:t>
            </a:r>
            <a:r>
              <a:rPr sz="1800" dirty="0">
                <a:latin typeface="Times New Roman"/>
                <a:cs typeface="Times New Roman"/>
              </a:rPr>
              <a:t>4</a:t>
            </a:r>
            <a:r>
              <a:rPr sz="1800" spc="10" dirty="0">
                <a:latin typeface="Times New Roman"/>
                <a:cs typeface="Times New Roman"/>
              </a:rPr>
              <a:t> </a:t>
            </a:r>
            <a:r>
              <a:rPr sz="1800" dirty="0">
                <a:latin typeface="Times New Roman"/>
                <a:cs typeface="Times New Roman"/>
              </a:rPr>
              <a:t>is</a:t>
            </a:r>
            <a:r>
              <a:rPr sz="1800" spc="-30" dirty="0">
                <a:latin typeface="Times New Roman"/>
                <a:cs typeface="Times New Roman"/>
              </a:rPr>
              <a:t> </a:t>
            </a:r>
            <a:r>
              <a:rPr sz="1800" b="1" spc="-10" dirty="0">
                <a:latin typeface="Times New Roman"/>
                <a:cs typeface="Times New Roman"/>
              </a:rPr>
              <a:t>non-preemptive</a:t>
            </a:r>
            <a:r>
              <a:rPr sz="1800" spc="-10" dirty="0">
                <a:latin typeface="Times New Roman"/>
                <a:cs typeface="Times New Roman"/>
              </a:rPr>
              <a:t>.</a:t>
            </a:r>
            <a:r>
              <a:rPr sz="1800" spc="-60" dirty="0">
                <a:latin typeface="Times New Roman"/>
                <a:cs typeface="Times New Roman"/>
              </a:rPr>
              <a:t> </a:t>
            </a:r>
            <a:r>
              <a:rPr sz="1800" dirty="0">
                <a:latin typeface="Times New Roman"/>
                <a:cs typeface="Times New Roman"/>
              </a:rPr>
              <a:t>It</a:t>
            </a:r>
            <a:r>
              <a:rPr sz="1800" spc="-25" dirty="0">
                <a:latin typeface="Times New Roman"/>
                <a:cs typeface="Times New Roman"/>
              </a:rPr>
              <a:t> </a:t>
            </a:r>
            <a:r>
              <a:rPr sz="1800" dirty="0">
                <a:latin typeface="Times New Roman"/>
                <a:cs typeface="Times New Roman"/>
              </a:rPr>
              <a:t>means</a:t>
            </a:r>
            <a:r>
              <a:rPr sz="1800" spc="-5" dirty="0">
                <a:latin typeface="Times New Roman"/>
                <a:cs typeface="Times New Roman"/>
              </a:rPr>
              <a:t> </a:t>
            </a:r>
            <a:r>
              <a:rPr sz="1800" spc="-25" dirty="0">
                <a:latin typeface="Times New Roman"/>
                <a:cs typeface="Times New Roman"/>
              </a:rPr>
              <a:t>the </a:t>
            </a:r>
            <a:r>
              <a:rPr sz="1800" dirty="0">
                <a:latin typeface="Times New Roman"/>
                <a:cs typeface="Times New Roman"/>
              </a:rPr>
              <a:t>process</a:t>
            </a:r>
            <a:r>
              <a:rPr sz="1800" spc="-50" dirty="0">
                <a:latin typeface="Times New Roman"/>
                <a:cs typeface="Times New Roman"/>
              </a:rPr>
              <a:t> </a:t>
            </a:r>
            <a:r>
              <a:rPr sz="1800" dirty="0">
                <a:latin typeface="Times New Roman"/>
                <a:cs typeface="Times New Roman"/>
              </a:rPr>
              <a:t>decides</a:t>
            </a:r>
            <a:r>
              <a:rPr sz="1800" spc="-50" dirty="0">
                <a:latin typeface="Times New Roman"/>
                <a:cs typeface="Times New Roman"/>
              </a:rPr>
              <a:t> </a:t>
            </a:r>
            <a:r>
              <a:rPr sz="1800" dirty="0">
                <a:latin typeface="Times New Roman"/>
                <a:cs typeface="Times New Roman"/>
              </a:rPr>
              <a:t>to</a:t>
            </a:r>
            <a:r>
              <a:rPr sz="1800" spc="-35" dirty="0">
                <a:latin typeface="Times New Roman"/>
                <a:cs typeface="Times New Roman"/>
              </a:rPr>
              <a:t> </a:t>
            </a:r>
            <a:r>
              <a:rPr sz="1800" dirty="0">
                <a:latin typeface="Times New Roman"/>
                <a:cs typeface="Times New Roman"/>
              </a:rPr>
              <a:t>leave</a:t>
            </a:r>
            <a:r>
              <a:rPr sz="1800" spc="-40" dirty="0">
                <a:latin typeface="Times New Roman"/>
                <a:cs typeface="Times New Roman"/>
              </a:rPr>
              <a:t> </a:t>
            </a:r>
            <a:r>
              <a:rPr sz="1800" dirty="0">
                <a:latin typeface="Times New Roman"/>
                <a:cs typeface="Times New Roman"/>
              </a:rPr>
              <a:t>the</a:t>
            </a:r>
            <a:r>
              <a:rPr sz="1800" spc="-40" dirty="0">
                <a:latin typeface="Times New Roman"/>
                <a:cs typeface="Times New Roman"/>
              </a:rPr>
              <a:t> </a:t>
            </a:r>
            <a:r>
              <a:rPr sz="1800" dirty="0">
                <a:latin typeface="Times New Roman"/>
                <a:cs typeface="Times New Roman"/>
              </a:rPr>
              <a:t>CPU</a:t>
            </a:r>
            <a:r>
              <a:rPr sz="1800" spc="-25" dirty="0">
                <a:latin typeface="Times New Roman"/>
                <a:cs typeface="Times New Roman"/>
              </a:rPr>
              <a:t> </a:t>
            </a:r>
            <a:r>
              <a:rPr sz="1800" dirty="0">
                <a:latin typeface="Times New Roman"/>
                <a:cs typeface="Times New Roman"/>
              </a:rPr>
              <a:t>by</a:t>
            </a:r>
            <a:r>
              <a:rPr sz="1800" spc="-15" dirty="0">
                <a:latin typeface="Times New Roman"/>
                <a:cs typeface="Times New Roman"/>
              </a:rPr>
              <a:t> </a:t>
            </a:r>
            <a:r>
              <a:rPr sz="1800" b="1" dirty="0">
                <a:latin typeface="Times New Roman"/>
                <a:cs typeface="Times New Roman"/>
              </a:rPr>
              <a:t>itself</a:t>
            </a:r>
            <a:r>
              <a:rPr sz="1800" b="1" spc="-75" dirty="0">
                <a:latin typeface="Times New Roman"/>
                <a:cs typeface="Times New Roman"/>
              </a:rPr>
              <a:t> </a:t>
            </a:r>
            <a:r>
              <a:rPr sz="1800" spc="-50" dirty="0">
                <a:latin typeface="Times New Roman"/>
                <a:cs typeface="Times New Roman"/>
              </a:rPr>
              <a:t>.</a:t>
            </a:r>
            <a:endParaRPr sz="1800">
              <a:latin typeface="Times New Roman"/>
              <a:cs typeface="Times New Roman"/>
            </a:endParaRPr>
          </a:p>
          <a:p>
            <a:pPr marL="164465" marR="5080">
              <a:lnSpc>
                <a:spcPct val="100000"/>
              </a:lnSpc>
            </a:pPr>
            <a:r>
              <a:rPr sz="1800" dirty="0">
                <a:latin typeface="Times New Roman"/>
                <a:cs typeface="Times New Roman"/>
              </a:rPr>
              <a:t>All</a:t>
            </a:r>
            <a:r>
              <a:rPr sz="1800" spc="-50" dirty="0">
                <a:latin typeface="Times New Roman"/>
                <a:cs typeface="Times New Roman"/>
              </a:rPr>
              <a:t> </a:t>
            </a:r>
            <a:r>
              <a:rPr sz="1800" dirty="0">
                <a:latin typeface="Times New Roman"/>
                <a:cs typeface="Times New Roman"/>
              </a:rPr>
              <a:t>other</a:t>
            </a:r>
            <a:r>
              <a:rPr sz="1800" spc="-35" dirty="0">
                <a:latin typeface="Times New Roman"/>
                <a:cs typeface="Times New Roman"/>
              </a:rPr>
              <a:t> </a:t>
            </a:r>
            <a:r>
              <a:rPr sz="1800" dirty="0">
                <a:latin typeface="Times New Roman"/>
                <a:cs typeface="Times New Roman"/>
              </a:rPr>
              <a:t>scheduling</a:t>
            </a:r>
            <a:r>
              <a:rPr sz="1800" spc="-35" dirty="0">
                <a:latin typeface="Times New Roman"/>
                <a:cs typeface="Times New Roman"/>
              </a:rPr>
              <a:t> </a:t>
            </a:r>
            <a:r>
              <a:rPr sz="1800" dirty="0">
                <a:latin typeface="Times New Roman"/>
                <a:cs typeface="Times New Roman"/>
              </a:rPr>
              <a:t>is</a:t>
            </a:r>
            <a:r>
              <a:rPr sz="1800" spc="-40" dirty="0">
                <a:latin typeface="Times New Roman"/>
                <a:cs typeface="Times New Roman"/>
              </a:rPr>
              <a:t> </a:t>
            </a:r>
            <a:r>
              <a:rPr sz="1800" b="1" spc="-10" dirty="0">
                <a:latin typeface="Times New Roman"/>
                <a:cs typeface="Times New Roman"/>
              </a:rPr>
              <a:t>preemptive</a:t>
            </a:r>
            <a:r>
              <a:rPr sz="1800" spc="-10" dirty="0">
                <a:latin typeface="Times New Roman"/>
                <a:cs typeface="Times New Roman"/>
              </a:rPr>
              <a:t>.</a:t>
            </a:r>
            <a:r>
              <a:rPr sz="1800" spc="-65" dirty="0">
                <a:latin typeface="Times New Roman"/>
                <a:cs typeface="Times New Roman"/>
              </a:rPr>
              <a:t> </a:t>
            </a:r>
            <a:r>
              <a:rPr sz="1800" dirty="0">
                <a:latin typeface="Times New Roman"/>
                <a:cs typeface="Times New Roman"/>
              </a:rPr>
              <a:t>It</a:t>
            </a:r>
            <a:r>
              <a:rPr sz="1800" spc="-30" dirty="0">
                <a:latin typeface="Times New Roman"/>
                <a:cs typeface="Times New Roman"/>
              </a:rPr>
              <a:t> </a:t>
            </a:r>
            <a:r>
              <a:rPr sz="1800" dirty="0">
                <a:latin typeface="Times New Roman"/>
                <a:cs typeface="Times New Roman"/>
              </a:rPr>
              <a:t>means</a:t>
            </a:r>
            <a:r>
              <a:rPr sz="1800" spc="25" dirty="0">
                <a:latin typeface="Times New Roman"/>
                <a:cs typeface="Times New Roman"/>
              </a:rPr>
              <a:t> </a:t>
            </a:r>
            <a:r>
              <a:rPr sz="1800" dirty="0">
                <a:latin typeface="Times New Roman"/>
                <a:cs typeface="Times New Roman"/>
              </a:rPr>
              <a:t>the</a:t>
            </a:r>
            <a:r>
              <a:rPr sz="1800" spc="-40" dirty="0">
                <a:latin typeface="Times New Roman"/>
                <a:cs typeface="Times New Roman"/>
              </a:rPr>
              <a:t> </a:t>
            </a:r>
            <a:r>
              <a:rPr sz="1800" dirty="0">
                <a:latin typeface="Times New Roman"/>
                <a:cs typeface="Times New Roman"/>
              </a:rPr>
              <a:t>OS</a:t>
            </a:r>
            <a:r>
              <a:rPr sz="1800" spc="-25" dirty="0">
                <a:latin typeface="Times New Roman"/>
                <a:cs typeface="Times New Roman"/>
              </a:rPr>
              <a:t> </a:t>
            </a:r>
            <a:r>
              <a:rPr sz="1800" dirty="0">
                <a:latin typeface="Times New Roman"/>
                <a:cs typeface="Times New Roman"/>
              </a:rPr>
              <a:t>forces</a:t>
            </a:r>
            <a:r>
              <a:rPr sz="1800" spc="-45" dirty="0">
                <a:latin typeface="Times New Roman"/>
                <a:cs typeface="Times New Roman"/>
              </a:rPr>
              <a:t> </a:t>
            </a:r>
            <a:r>
              <a:rPr sz="1800" spc="-25" dirty="0">
                <a:latin typeface="Times New Roman"/>
                <a:cs typeface="Times New Roman"/>
              </a:rPr>
              <a:t>the </a:t>
            </a:r>
            <a:r>
              <a:rPr sz="1800" dirty="0">
                <a:latin typeface="Times New Roman"/>
                <a:cs typeface="Times New Roman"/>
              </a:rPr>
              <a:t>process</a:t>
            </a:r>
            <a:r>
              <a:rPr sz="1800" spc="-50" dirty="0">
                <a:latin typeface="Times New Roman"/>
                <a:cs typeface="Times New Roman"/>
              </a:rPr>
              <a:t> </a:t>
            </a:r>
            <a:r>
              <a:rPr sz="1800" dirty="0">
                <a:latin typeface="Times New Roman"/>
                <a:cs typeface="Times New Roman"/>
              </a:rPr>
              <a:t>to</a:t>
            </a:r>
            <a:r>
              <a:rPr sz="1800" spc="-30" dirty="0">
                <a:latin typeface="Times New Roman"/>
                <a:cs typeface="Times New Roman"/>
              </a:rPr>
              <a:t> </a:t>
            </a:r>
            <a:r>
              <a:rPr sz="1800" dirty="0">
                <a:latin typeface="Times New Roman"/>
                <a:cs typeface="Times New Roman"/>
              </a:rPr>
              <a:t>leave</a:t>
            </a:r>
            <a:r>
              <a:rPr sz="1800" spc="-35" dirty="0">
                <a:latin typeface="Times New Roman"/>
                <a:cs typeface="Times New Roman"/>
              </a:rPr>
              <a:t> </a:t>
            </a:r>
            <a:r>
              <a:rPr sz="1800" dirty="0">
                <a:latin typeface="Times New Roman"/>
                <a:cs typeface="Times New Roman"/>
              </a:rPr>
              <a:t>the</a:t>
            </a:r>
            <a:r>
              <a:rPr sz="1800" spc="-35" dirty="0">
                <a:latin typeface="Times New Roman"/>
                <a:cs typeface="Times New Roman"/>
              </a:rPr>
              <a:t> </a:t>
            </a:r>
            <a:r>
              <a:rPr sz="1800" spc="-20" dirty="0">
                <a:latin typeface="Times New Roman"/>
                <a:cs typeface="Times New Roman"/>
              </a:rPr>
              <a:t>CPU.</a:t>
            </a:r>
            <a:endParaRPr sz="1800">
              <a:latin typeface="Times New Roman"/>
              <a:cs typeface="Times New Roman"/>
            </a:endParaRPr>
          </a:p>
        </p:txBody>
      </p:sp>
      <p:sp>
        <p:nvSpPr>
          <p:cNvPr id="5" name="object 5"/>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6" name="object 6"/>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5.18</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65555">
              <a:lnSpc>
                <a:spcPct val="100000"/>
              </a:lnSpc>
              <a:spcBef>
                <a:spcPts val="95"/>
              </a:spcBef>
            </a:pPr>
            <a:r>
              <a:rPr dirty="0"/>
              <a:t>Preemptive</a:t>
            </a:r>
            <a:r>
              <a:rPr spc="-145" dirty="0"/>
              <a:t> </a:t>
            </a:r>
            <a:r>
              <a:rPr dirty="0"/>
              <a:t>and</a:t>
            </a:r>
            <a:r>
              <a:rPr spc="-130" dirty="0"/>
              <a:t> </a:t>
            </a:r>
            <a:r>
              <a:rPr dirty="0"/>
              <a:t>Nonpreemptive</a:t>
            </a:r>
            <a:r>
              <a:rPr spc="-114" dirty="0"/>
              <a:t> </a:t>
            </a:r>
            <a:r>
              <a:rPr spc="-10" dirty="0"/>
              <a:t>Scheduling</a:t>
            </a:r>
          </a:p>
        </p:txBody>
      </p:sp>
      <p:sp>
        <p:nvSpPr>
          <p:cNvPr id="4" name="object 4"/>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5" name="object 5"/>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5.19</a:t>
            </a:r>
          </a:p>
        </p:txBody>
      </p:sp>
      <p:sp>
        <p:nvSpPr>
          <p:cNvPr id="3" name="object 3"/>
          <p:cNvSpPr txBox="1"/>
          <p:nvPr/>
        </p:nvSpPr>
        <p:spPr>
          <a:xfrm>
            <a:off x="1470203" y="1672816"/>
            <a:ext cx="7297420" cy="2524760"/>
          </a:xfrm>
          <a:prstGeom prst="rect">
            <a:avLst/>
          </a:prstGeom>
        </p:spPr>
        <p:txBody>
          <a:bodyPr vert="horz" wrap="square" lIns="0" tIns="12700" rIns="0" bIns="0" rtlCol="0">
            <a:spAutoFit/>
          </a:bodyPr>
          <a:lstStyle/>
          <a:p>
            <a:pPr marL="354965" marR="28575" indent="-342900" algn="just">
              <a:lnSpc>
                <a:spcPct val="100000"/>
              </a:lnSpc>
              <a:spcBef>
                <a:spcPts val="100"/>
              </a:spcBef>
              <a:buClr>
                <a:srgbClr val="993300"/>
              </a:buClr>
              <a:buSzPct val="108333"/>
              <a:buFont typeface="Times New Roman"/>
              <a:buChar char="▪"/>
              <a:tabLst>
                <a:tab pos="354965" algn="l"/>
              </a:tabLst>
            </a:pPr>
            <a:r>
              <a:rPr sz="1800" dirty="0">
                <a:latin typeface="Arial MT"/>
                <a:cs typeface="Arial MT"/>
              </a:rPr>
              <a:t>When</a:t>
            </a:r>
            <a:r>
              <a:rPr sz="1800" spc="-10" dirty="0">
                <a:latin typeface="Arial MT"/>
                <a:cs typeface="Arial MT"/>
              </a:rPr>
              <a:t> </a:t>
            </a:r>
            <a:r>
              <a:rPr sz="1800" dirty="0">
                <a:latin typeface="Arial MT"/>
                <a:cs typeface="Arial MT"/>
              </a:rPr>
              <a:t>scheduling</a:t>
            </a:r>
            <a:r>
              <a:rPr sz="1800" spc="-25" dirty="0">
                <a:latin typeface="Arial MT"/>
                <a:cs typeface="Arial MT"/>
              </a:rPr>
              <a:t> </a:t>
            </a:r>
            <a:r>
              <a:rPr sz="1800" dirty="0">
                <a:latin typeface="Arial MT"/>
                <a:cs typeface="Arial MT"/>
              </a:rPr>
              <a:t>takes</a:t>
            </a:r>
            <a:r>
              <a:rPr sz="1800" spc="-15" dirty="0">
                <a:latin typeface="Arial MT"/>
                <a:cs typeface="Arial MT"/>
              </a:rPr>
              <a:t> </a:t>
            </a:r>
            <a:r>
              <a:rPr sz="1800" dirty="0">
                <a:latin typeface="Arial MT"/>
                <a:cs typeface="Arial MT"/>
              </a:rPr>
              <a:t>place</a:t>
            </a:r>
            <a:r>
              <a:rPr sz="1800" spc="-10" dirty="0">
                <a:latin typeface="Arial MT"/>
                <a:cs typeface="Arial MT"/>
              </a:rPr>
              <a:t> </a:t>
            </a:r>
            <a:r>
              <a:rPr sz="1800" dirty="0">
                <a:latin typeface="Arial MT"/>
                <a:cs typeface="Arial MT"/>
              </a:rPr>
              <a:t>only</a:t>
            </a:r>
            <a:r>
              <a:rPr sz="1800" spc="-15" dirty="0">
                <a:latin typeface="Arial MT"/>
                <a:cs typeface="Arial MT"/>
              </a:rPr>
              <a:t> </a:t>
            </a:r>
            <a:r>
              <a:rPr sz="1800" dirty="0">
                <a:latin typeface="Arial MT"/>
                <a:cs typeface="Arial MT"/>
              </a:rPr>
              <a:t>under</a:t>
            </a:r>
            <a:r>
              <a:rPr sz="1800" spc="-35" dirty="0">
                <a:latin typeface="Arial MT"/>
                <a:cs typeface="Arial MT"/>
              </a:rPr>
              <a:t> </a:t>
            </a:r>
            <a:r>
              <a:rPr sz="1800" dirty="0">
                <a:latin typeface="Arial MT"/>
                <a:cs typeface="Arial MT"/>
              </a:rPr>
              <a:t>circumstances 1</a:t>
            </a:r>
            <a:r>
              <a:rPr sz="1800" spc="-25" dirty="0">
                <a:latin typeface="Arial MT"/>
                <a:cs typeface="Arial MT"/>
              </a:rPr>
              <a:t> </a:t>
            </a:r>
            <a:r>
              <a:rPr sz="1800" dirty="0">
                <a:latin typeface="Arial MT"/>
                <a:cs typeface="Arial MT"/>
              </a:rPr>
              <a:t>and</a:t>
            </a:r>
            <a:r>
              <a:rPr sz="1800" spc="-5" dirty="0">
                <a:latin typeface="Arial MT"/>
                <a:cs typeface="Arial MT"/>
              </a:rPr>
              <a:t> </a:t>
            </a:r>
            <a:r>
              <a:rPr sz="1800" dirty="0">
                <a:latin typeface="Arial MT"/>
                <a:cs typeface="Arial MT"/>
              </a:rPr>
              <a:t>4,</a:t>
            </a:r>
            <a:r>
              <a:rPr sz="1800" spc="-25" dirty="0">
                <a:latin typeface="Arial MT"/>
                <a:cs typeface="Arial MT"/>
              </a:rPr>
              <a:t> the </a:t>
            </a:r>
            <a:r>
              <a:rPr sz="1800" dirty="0">
                <a:latin typeface="Arial MT"/>
                <a:cs typeface="Arial MT"/>
              </a:rPr>
              <a:t>scheduling</a:t>
            </a:r>
            <a:r>
              <a:rPr sz="1800" spc="-65" dirty="0">
                <a:latin typeface="Arial MT"/>
                <a:cs typeface="Arial MT"/>
              </a:rPr>
              <a:t> </a:t>
            </a:r>
            <a:r>
              <a:rPr sz="1800" dirty="0">
                <a:latin typeface="Arial MT"/>
                <a:cs typeface="Arial MT"/>
              </a:rPr>
              <a:t>scheme</a:t>
            </a:r>
            <a:r>
              <a:rPr sz="1800" spc="-40" dirty="0">
                <a:latin typeface="Arial MT"/>
                <a:cs typeface="Arial MT"/>
              </a:rPr>
              <a:t> </a:t>
            </a:r>
            <a:r>
              <a:rPr sz="1800" dirty="0">
                <a:latin typeface="Arial MT"/>
                <a:cs typeface="Arial MT"/>
              </a:rPr>
              <a:t>is</a:t>
            </a:r>
            <a:r>
              <a:rPr sz="1800" spc="-35" dirty="0">
                <a:latin typeface="Arial MT"/>
                <a:cs typeface="Arial MT"/>
              </a:rPr>
              <a:t> </a:t>
            </a:r>
            <a:r>
              <a:rPr sz="1800" b="1" spc="-10" dirty="0">
                <a:solidFill>
                  <a:srgbClr val="006699"/>
                </a:solidFill>
                <a:latin typeface="Arial"/>
                <a:cs typeface="Arial"/>
              </a:rPr>
              <a:t>nonpreemptive</a:t>
            </a:r>
            <a:r>
              <a:rPr sz="1800" spc="-10" dirty="0">
                <a:latin typeface="Arial MT"/>
                <a:cs typeface="Arial MT"/>
              </a:rPr>
              <a:t>.</a:t>
            </a:r>
            <a:endParaRPr sz="1800">
              <a:latin typeface="Arial MT"/>
              <a:cs typeface="Arial MT"/>
            </a:endParaRPr>
          </a:p>
          <a:p>
            <a:pPr marL="354965" indent="-342265" algn="just">
              <a:lnSpc>
                <a:spcPct val="100000"/>
              </a:lnSpc>
              <a:spcBef>
                <a:spcPts val="800"/>
              </a:spcBef>
              <a:buClr>
                <a:srgbClr val="993300"/>
              </a:buClr>
              <a:buSzPct val="108333"/>
              <a:buFont typeface="Times New Roman"/>
              <a:buChar char="▪"/>
              <a:tabLst>
                <a:tab pos="354965" algn="l"/>
              </a:tabLst>
            </a:pPr>
            <a:r>
              <a:rPr sz="1800" spc="-10" dirty="0">
                <a:latin typeface="Arial MT"/>
                <a:cs typeface="Arial MT"/>
              </a:rPr>
              <a:t>Otherwise,</a:t>
            </a:r>
            <a:r>
              <a:rPr sz="1800" spc="25" dirty="0">
                <a:latin typeface="Arial MT"/>
                <a:cs typeface="Arial MT"/>
              </a:rPr>
              <a:t> </a:t>
            </a:r>
            <a:r>
              <a:rPr sz="1800" dirty="0">
                <a:latin typeface="Arial MT"/>
                <a:cs typeface="Arial MT"/>
              </a:rPr>
              <a:t>it</a:t>
            </a:r>
            <a:r>
              <a:rPr sz="1800" spc="-35" dirty="0">
                <a:latin typeface="Arial MT"/>
                <a:cs typeface="Arial MT"/>
              </a:rPr>
              <a:t> </a:t>
            </a:r>
            <a:r>
              <a:rPr sz="1800" dirty="0">
                <a:latin typeface="Arial MT"/>
                <a:cs typeface="Arial MT"/>
              </a:rPr>
              <a:t>is</a:t>
            </a:r>
            <a:r>
              <a:rPr sz="1800" spc="-55" dirty="0">
                <a:latin typeface="Arial MT"/>
                <a:cs typeface="Arial MT"/>
              </a:rPr>
              <a:t> </a:t>
            </a:r>
            <a:r>
              <a:rPr sz="1800" b="1" spc="-10" dirty="0">
                <a:solidFill>
                  <a:srgbClr val="006699"/>
                </a:solidFill>
                <a:latin typeface="Arial"/>
                <a:cs typeface="Arial"/>
              </a:rPr>
              <a:t>preemptive</a:t>
            </a:r>
            <a:r>
              <a:rPr sz="1800" spc="-10" dirty="0">
                <a:latin typeface="Arial MT"/>
                <a:cs typeface="Arial MT"/>
              </a:rPr>
              <a:t>.</a:t>
            </a:r>
            <a:endParaRPr sz="1800">
              <a:latin typeface="Arial MT"/>
              <a:cs typeface="Arial MT"/>
            </a:endParaRPr>
          </a:p>
          <a:p>
            <a:pPr marL="354965" marR="5080" indent="-342900" algn="just">
              <a:lnSpc>
                <a:spcPct val="100000"/>
              </a:lnSpc>
              <a:spcBef>
                <a:spcPts val="795"/>
              </a:spcBef>
              <a:buClr>
                <a:srgbClr val="993300"/>
              </a:buClr>
              <a:buSzPct val="108333"/>
              <a:buFont typeface="Times New Roman"/>
              <a:buChar char="▪"/>
              <a:tabLst>
                <a:tab pos="354965" algn="l"/>
              </a:tabLst>
            </a:pPr>
            <a:r>
              <a:rPr sz="1800" dirty="0">
                <a:latin typeface="Arial MT"/>
                <a:cs typeface="Arial MT"/>
              </a:rPr>
              <a:t>Under</a:t>
            </a:r>
            <a:r>
              <a:rPr sz="1800" spc="5" dirty="0">
                <a:latin typeface="Arial MT"/>
                <a:cs typeface="Arial MT"/>
              </a:rPr>
              <a:t> </a:t>
            </a:r>
            <a:r>
              <a:rPr sz="1800" dirty="0">
                <a:latin typeface="Arial MT"/>
                <a:cs typeface="Arial MT"/>
              </a:rPr>
              <a:t>Nonpreemptive</a:t>
            </a:r>
            <a:r>
              <a:rPr sz="1800" spc="10" dirty="0">
                <a:latin typeface="Arial MT"/>
                <a:cs typeface="Arial MT"/>
              </a:rPr>
              <a:t> </a:t>
            </a:r>
            <a:r>
              <a:rPr sz="1800" spc="-10" dirty="0">
                <a:latin typeface="Arial MT"/>
                <a:cs typeface="Arial MT"/>
              </a:rPr>
              <a:t>scheduling,</a:t>
            </a:r>
            <a:r>
              <a:rPr sz="1800" dirty="0">
                <a:latin typeface="Arial MT"/>
                <a:cs typeface="Arial MT"/>
              </a:rPr>
              <a:t> once the</a:t>
            </a:r>
            <a:r>
              <a:rPr sz="1800" spc="15" dirty="0">
                <a:latin typeface="Arial MT"/>
                <a:cs typeface="Arial MT"/>
              </a:rPr>
              <a:t> </a:t>
            </a:r>
            <a:r>
              <a:rPr sz="1800" dirty="0">
                <a:latin typeface="Arial MT"/>
                <a:cs typeface="Arial MT"/>
              </a:rPr>
              <a:t>CPU has</a:t>
            </a:r>
            <a:r>
              <a:rPr sz="1800" spc="-10" dirty="0">
                <a:latin typeface="Arial MT"/>
                <a:cs typeface="Arial MT"/>
              </a:rPr>
              <a:t> </a:t>
            </a:r>
            <a:r>
              <a:rPr sz="1800" dirty="0">
                <a:latin typeface="Arial MT"/>
                <a:cs typeface="Arial MT"/>
              </a:rPr>
              <a:t>been </a:t>
            </a:r>
            <a:r>
              <a:rPr sz="1800" spc="-10" dirty="0">
                <a:latin typeface="Arial MT"/>
                <a:cs typeface="Arial MT"/>
              </a:rPr>
              <a:t>allocated </a:t>
            </a:r>
            <a:r>
              <a:rPr sz="1800" dirty="0">
                <a:latin typeface="Arial MT"/>
                <a:cs typeface="Arial MT"/>
              </a:rPr>
              <a:t>to</a:t>
            </a:r>
            <a:r>
              <a:rPr sz="1800" spc="25" dirty="0">
                <a:latin typeface="Arial MT"/>
                <a:cs typeface="Arial MT"/>
              </a:rPr>
              <a:t> </a:t>
            </a:r>
            <a:r>
              <a:rPr sz="1800" dirty="0">
                <a:latin typeface="Arial MT"/>
                <a:cs typeface="Arial MT"/>
              </a:rPr>
              <a:t>a</a:t>
            </a:r>
            <a:r>
              <a:rPr sz="1800" spc="20" dirty="0">
                <a:latin typeface="Arial MT"/>
                <a:cs typeface="Arial MT"/>
              </a:rPr>
              <a:t> </a:t>
            </a:r>
            <a:r>
              <a:rPr sz="1800" dirty="0">
                <a:latin typeface="Arial MT"/>
                <a:cs typeface="Arial MT"/>
              </a:rPr>
              <a:t>process,</a:t>
            </a:r>
            <a:r>
              <a:rPr sz="1800" spc="25" dirty="0">
                <a:latin typeface="Arial MT"/>
                <a:cs typeface="Arial MT"/>
              </a:rPr>
              <a:t> </a:t>
            </a:r>
            <a:r>
              <a:rPr sz="1800" dirty="0">
                <a:latin typeface="Arial MT"/>
                <a:cs typeface="Arial MT"/>
              </a:rPr>
              <a:t>the</a:t>
            </a:r>
            <a:r>
              <a:rPr sz="1800" spc="50" dirty="0">
                <a:latin typeface="Arial MT"/>
                <a:cs typeface="Arial MT"/>
              </a:rPr>
              <a:t> </a:t>
            </a:r>
            <a:r>
              <a:rPr sz="1800" dirty="0">
                <a:latin typeface="Arial MT"/>
                <a:cs typeface="Arial MT"/>
              </a:rPr>
              <a:t>process</a:t>
            </a:r>
            <a:r>
              <a:rPr sz="1800" spc="5" dirty="0">
                <a:latin typeface="Arial MT"/>
                <a:cs typeface="Arial MT"/>
              </a:rPr>
              <a:t> </a:t>
            </a:r>
            <a:r>
              <a:rPr sz="1800" dirty="0">
                <a:latin typeface="Arial MT"/>
                <a:cs typeface="Arial MT"/>
              </a:rPr>
              <a:t>keeps</a:t>
            </a:r>
            <a:r>
              <a:rPr sz="1800" spc="25" dirty="0">
                <a:latin typeface="Arial MT"/>
                <a:cs typeface="Arial MT"/>
              </a:rPr>
              <a:t> </a:t>
            </a:r>
            <a:r>
              <a:rPr sz="1800" dirty="0">
                <a:latin typeface="Arial MT"/>
                <a:cs typeface="Arial MT"/>
              </a:rPr>
              <a:t>the</a:t>
            </a:r>
            <a:r>
              <a:rPr sz="1800" spc="30" dirty="0">
                <a:latin typeface="Arial MT"/>
                <a:cs typeface="Arial MT"/>
              </a:rPr>
              <a:t> </a:t>
            </a:r>
            <a:r>
              <a:rPr sz="1800" dirty="0">
                <a:latin typeface="Arial MT"/>
                <a:cs typeface="Arial MT"/>
              </a:rPr>
              <a:t>CPU</a:t>
            </a:r>
            <a:r>
              <a:rPr sz="1800" spc="15" dirty="0">
                <a:latin typeface="Arial MT"/>
                <a:cs typeface="Arial MT"/>
              </a:rPr>
              <a:t> </a:t>
            </a:r>
            <a:r>
              <a:rPr sz="1800" dirty="0">
                <a:latin typeface="Arial MT"/>
                <a:cs typeface="Arial MT"/>
              </a:rPr>
              <a:t>until</a:t>
            </a:r>
            <a:r>
              <a:rPr sz="1800" spc="20" dirty="0">
                <a:latin typeface="Arial MT"/>
                <a:cs typeface="Arial MT"/>
              </a:rPr>
              <a:t> </a:t>
            </a:r>
            <a:r>
              <a:rPr sz="1800" dirty="0">
                <a:latin typeface="Arial MT"/>
                <a:cs typeface="Arial MT"/>
              </a:rPr>
              <a:t>it</a:t>
            </a:r>
            <a:r>
              <a:rPr sz="1800" spc="45" dirty="0">
                <a:latin typeface="Arial MT"/>
                <a:cs typeface="Arial MT"/>
              </a:rPr>
              <a:t> </a:t>
            </a:r>
            <a:r>
              <a:rPr sz="1800" dirty="0">
                <a:latin typeface="Arial MT"/>
                <a:cs typeface="Arial MT"/>
              </a:rPr>
              <a:t>releases</a:t>
            </a:r>
            <a:r>
              <a:rPr sz="1800" spc="25" dirty="0">
                <a:latin typeface="Arial MT"/>
                <a:cs typeface="Arial MT"/>
              </a:rPr>
              <a:t> </a:t>
            </a:r>
            <a:r>
              <a:rPr sz="1800" dirty="0">
                <a:latin typeface="Arial MT"/>
                <a:cs typeface="Arial MT"/>
              </a:rPr>
              <a:t>it</a:t>
            </a:r>
            <a:r>
              <a:rPr sz="1800" spc="10" dirty="0">
                <a:latin typeface="Arial MT"/>
                <a:cs typeface="Arial MT"/>
              </a:rPr>
              <a:t> </a:t>
            </a:r>
            <a:r>
              <a:rPr sz="1800" dirty="0">
                <a:latin typeface="Arial MT"/>
                <a:cs typeface="Arial MT"/>
              </a:rPr>
              <a:t>either</a:t>
            </a:r>
            <a:r>
              <a:rPr sz="1800" spc="20" dirty="0">
                <a:latin typeface="Arial MT"/>
                <a:cs typeface="Arial MT"/>
              </a:rPr>
              <a:t> </a:t>
            </a:r>
            <a:r>
              <a:rPr sz="1800" spc="-25" dirty="0">
                <a:latin typeface="Arial MT"/>
                <a:cs typeface="Arial MT"/>
              </a:rPr>
              <a:t>by </a:t>
            </a:r>
            <a:r>
              <a:rPr sz="1800" b="1" spc="-10" dirty="0">
                <a:latin typeface="Arial"/>
                <a:cs typeface="Arial"/>
              </a:rPr>
              <a:t>terminating</a:t>
            </a:r>
            <a:r>
              <a:rPr sz="1800" b="1" spc="-90" dirty="0">
                <a:latin typeface="Arial"/>
                <a:cs typeface="Arial"/>
              </a:rPr>
              <a:t> </a:t>
            </a:r>
            <a:r>
              <a:rPr sz="1800" dirty="0">
                <a:latin typeface="Arial MT"/>
                <a:cs typeface="Arial MT"/>
              </a:rPr>
              <a:t>or</a:t>
            </a:r>
            <a:r>
              <a:rPr sz="1800" spc="-35" dirty="0">
                <a:latin typeface="Arial MT"/>
                <a:cs typeface="Arial MT"/>
              </a:rPr>
              <a:t> </a:t>
            </a:r>
            <a:r>
              <a:rPr sz="1800" dirty="0">
                <a:latin typeface="Arial MT"/>
                <a:cs typeface="Arial MT"/>
              </a:rPr>
              <a:t>by</a:t>
            </a:r>
            <a:r>
              <a:rPr sz="1800" spc="-45" dirty="0">
                <a:latin typeface="Arial MT"/>
                <a:cs typeface="Arial MT"/>
              </a:rPr>
              <a:t> </a:t>
            </a:r>
            <a:r>
              <a:rPr sz="1800" b="1" dirty="0">
                <a:latin typeface="Arial"/>
                <a:cs typeface="Arial"/>
              </a:rPr>
              <a:t>switching</a:t>
            </a:r>
            <a:r>
              <a:rPr sz="1800" b="1" spc="-35" dirty="0">
                <a:latin typeface="Arial"/>
                <a:cs typeface="Arial"/>
              </a:rPr>
              <a:t> </a:t>
            </a:r>
            <a:r>
              <a:rPr sz="1800" dirty="0">
                <a:latin typeface="Arial MT"/>
                <a:cs typeface="Arial MT"/>
              </a:rPr>
              <a:t>to</a:t>
            </a:r>
            <a:r>
              <a:rPr sz="1800" spc="-55" dirty="0">
                <a:latin typeface="Arial MT"/>
                <a:cs typeface="Arial MT"/>
              </a:rPr>
              <a:t> </a:t>
            </a:r>
            <a:r>
              <a:rPr sz="1800" dirty="0">
                <a:latin typeface="Arial MT"/>
                <a:cs typeface="Arial MT"/>
              </a:rPr>
              <a:t>the</a:t>
            </a:r>
            <a:r>
              <a:rPr sz="1800" spc="-55" dirty="0">
                <a:latin typeface="Arial MT"/>
                <a:cs typeface="Arial MT"/>
              </a:rPr>
              <a:t> </a:t>
            </a:r>
            <a:r>
              <a:rPr sz="1800" dirty="0">
                <a:latin typeface="Arial MT"/>
                <a:cs typeface="Arial MT"/>
              </a:rPr>
              <a:t>waiting</a:t>
            </a:r>
            <a:r>
              <a:rPr sz="1800" spc="30" dirty="0">
                <a:latin typeface="Arial MT"/>
                <a:cs typeface="Arial MT"/>
              </a:rPr>
              <a:t> </a:t>
            </a:r>
            <a:r>
              <a:rPr sz="1800" spc="-10" dirty="0">
                <a:latin typeface="Arial MT"/>
                <a:cs typeface="Arial MT"/>
              </a:rPr>
              <a:t>state.</a:t>
            </a:r>
            <a:endParaRPr sz="1800">
              <a:latin typeface="Arial MT"/>
              <a:cs typeface="Arial MT"/>
            </a:endParaRPr>
          </a:p>
          <a:p>
            <a:pPr marL="354965" marR="158115" indent="-342900" algn="just">
              <a:lnSpc>
                <a:spcPct val="100000"/>
              </a:lnSpc>
              <a:spcBef>
                <a:spcPts val="805"/>
              </a:spcBef>
              <a:buClr>
                <a:srgbClr val="993300"/>
              </a:buClr>
              <a:buSzPct val="108333"/>
              <a:buFont typeface="Times New Roman"/>
              <a:buChar char="▪"/>
              <a:tabLst>
                <a:tab pos="354965" algn="l"/>
              </a:tabLst>
            </a:pPr>
            <a:r>
              <a:rPr sz="1800" dirty="0">
                <a:latin typeface="Arial MT"/>
                <a:cs typeface="Arial MT"/>
              </a:rPr>
              <a:t>Virtually</a:t>
            </a:r>
            <a:r>
              <a:rPr sz="1800" spc="-40" dirty="0">
                <a:latin typeface="Arial MT"/>
                <a:cs typeface="Arial MT"/>
              </a:rPr>
              <a:t> </a:t>
            </a:r>
            <a:r>
              <a:rPr sz="1800" dirty="0">
                <a:latin typeface="Arial MT"/>
                <a:cs typeface="Arial MT"/>
              </a:rPr>
              <a:t>all</a:t>
            </a:r>
            <a:r>
              <a:rPr sz="1800" spc="-20" dirty="0">
                <a:latin typeface="Arial MT"/>
                <a:cs typeface="Arial MT"/>
              </a:rPr>
              <a:t> </a:t>
            </a:r>
            <a:r>
              <a:rPr sz="1800" dirty="0">
                <a:latin typeface="Arial MT"/>
                <a:cs typeface="Arial MT"/>
              </a:rPr>
              <a:t>modern</a:t>
            </a:r>
            <a:r>
              <a:rPr sz="1800" spc="-15" dirty="0">
                <a:latin typeface="Arial MT"/>
                <a:cs typeface="Arial MT"/>
              </a:rPr>
              <a:t> </a:t>
            </a:r>
            <a:r>
              <a:rPr sz="1800" dirty="0">
                <a:latin typeface="Arial MT"/>
                <a:cs typeface="Arial MT"/>
              </a:rPr>
              <a:t>operating</a:t>
            </a:r>
            <a:r>
              <a:rPr sz="1800" spc="-45" dirty="0">
                <a:latin typeface="Arial MT"/>
                <a:cs typeface="Arial MT"/>
              </a:rPr>
              <a:t> </a:t>
            </a:r>
            <a:r>
              <a:rPr sz="1800" dirty="0">
                <a:latin typeface="Arial MT"/>
                <a:cs typeface="Arial MT"/>
              </a:rPr>
              <a:t>systems</a:t>
            </a:r>
            <a:r>
              <a:rPr sz="1800" spc="-40" dirty="0">
                <a:latin typeface="Arial MT"/>
                <a:cs typeface="Arial MT"/>
              </a:rPr>
              <a:t> </a:t>
            </a:r>
            <a:r>
              <a:rPr sz="1800" dirty="0">
                <a:latin typeface="Arial MT"/>
                <a:cs typeface="Arial MT"/>
              </a:rPr>
              <a:t>including</a:t>
            </a:r>
            <a:r>
              <a:rPr sz="1800" spc="-30" dirty="0">
                <a:latin typeface="Arial MT"/>
                <a:cs typeface="Arial MT"/>
              </a:rPr>
              <a:t> </a:t>
            </a:r>
            <a:r>
              <a:rPr sz="1800" dirty="0">
                <a:latin typeface="Arial MT"/>
                <a:cs typeface="Arial MT"/>
              </a:rPr>
              <a:t>Windows,</a:t>
            </a:r>
            <a:r>
              <a:rPr sz="1800" spc="-20" dirty="0">
                <a:latin typeface="Arial MT"/>
                <a:cs typeface="Arial MT"/>
              </a:rPr>
              <a:t> </a:t>
            </a:r>
            <a:r>
              <a:rPr sz="1800" spc="-10" dirty="0">
                <a:latin typeface="Arial MT"/>
                <a:cs typeface="Arial MT"/>
              </a:rPr>
              <a:t>MacOS, </a:t>
            </a:r>
            <a:r>
              <a:rPr sz="1800" dirty="0">
                <a:latin typeface="Arial MT"/>
                <a:cs typeface="Arial MT"/>
              </a:rPr>
              <a:t>Linux,</a:t>
            </a:r>
            <a:r>
              <a:rPr sz="1800" spc="-15" dirty="0">
                <a:latin typeface="Arial MT"/>
                <a:cs typeface="Arial MT"/>
              </a:rPr>
              <a:t> </a:t>
            </a:r>
            <a:r>
              <a:rPr sz="1800" dirty="0">
                <a:latin typeface="Arial MT"/>
                <a:cs typeface="Arial MT"/>
              </a:rPr>
              <a:t>and</a:t>
            </a:r>
            <a:r>
              <a:rPr sz="1800" spc="-55" dirty="0">
                <a:latin typeface="Arial MT"/>
                <a:cs typeface="Arial MT"/>
              </a:rPr>
              <a:t> </a:t>
            </a:r>
            <a:r>
              <a:rPr sz="1800" dirty="0">
                <a:latin typeface="Arial MT"/>
                <a:cs typeface="Arial MT"/>
              </a:rPr>
              <a:t>UNIX</a:t>
            </a:r>
            <a:r>
              <a:rPr sz="1800" spc="-105" dirty="0">
                <a:latin typeface="Arial MT"/>
                <a:cs typeface="Arial MT"/>
              </a:rPr>
              <a:t> </a:t>
            </a:r>
            <a:r>
              <a:rPr sz="1800" dirty="0">
                <a:latin typeface="Arial MT"/>
                <a:cs typeface="Arial MT"/>
              </a:rPr>
              <a:t>use</a:t>
            </a:r>
            <a:r>
              <a:rPr sz="1800" spc="-55" dirty="0">
                <a:latin typeface="Arial MT"/>
                <a:cs typeface="Arial MT"/>
              </a:rPr>
              <a:t> </a:t>
            </a:r>
            <a:r>
              <a:rPr sz="1800" dirty="0">
                <a:latin typeface="Arial MT"/>
                <a:cs typeface="Arial MT"/>
              </a:rPr>
              <a:t>preemptive</a:t>
            </a:r>
            <a:r>
              <a:rPr sz="1800" spc="-90" dirty="0">
                <a:latin typeface="Arial MT"/>
                <a:cs typeface="Arial MT"/>
              </a:rPr>
              <a:t> </a:t>
            </a:r>
            <a:r>
              <a:rPr sz="1800" dirty="0">
                <a:latin typeface="Arial MT"/>
                <a:cs typeface="Arial MT"/>
              </a:rPr>
              <a:t>scheduling</a:t>
            </a:r>
            <a:r>
              <a:rPr sz="1800" spc="-15" dirty="0">
                <a:latin typeface="Arial MT"/>
                <a:cs typeface="Arial MT"/>
              </a:rPr>
              <a:t> </a:t>
            </a:r>
            <a:r>
              <a:rPr sz="1800" spc="-10" dirty="0">
                <a:latin typeface="Arial MT"/>
                <a:cs typeface="Arial MT"/>
              </a:rPr>
              <a:t>algorithms.</a:t>
            </a:r>
            <a:endParaRPr sz="1800">
              <a:latin typeface="Arial MT"/>
              <a:cs typeface="Arial M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01365">
              <a:lnSpc>
                <a:spcPct val="100000"/>
              </a:lnSpc>
              <a:spcBef>
                <a:spcPts val="100"/>
              </a:spcBef>
            </a:pPr>
            <a:r>
              <a:rPr sz="3200" spc="-10" dirty="0"/>
              <a:t>Dispatcher</a:t>
            </a:r>
            <a:endParaRPr sz="3200"/>
          </a:p>
        </p:txBody>
      </p:sp>
      <p:sp>
        <p:nvSpPr>
          <p:cNvPr id="3" name="object 3"/>
          <p:cNvSpPr txBox="1"/>
          <p:nvPr/>
        </p:nvSpPr>
        <p:spPr>
          <a:xfrm>
            <a:off x="839237" y="1589033"/>
            <a:ext cx="5205730" cy="3175635"/>
          </a:xfrm>
          <a:prstGeom prst="rect">
            <a:avLst/>
          </a:prstGeom>
        </p:spPr>
        <p:txBody>
          <a:bodyPr vert="horz" wrap="square" lIns="0" tIns="12700" rIns="0" bIns="0" rtlCol="0">
            <a:spAutoFit/>
          </a:bodyPr>
          <a:lstStyle/>
          <a:p>
            <a:pPr marL="354965" marR="5080" indent="-342900">
              <a:lnSpc>
                <a:spcPct val="100000"/>
              </a:lnSpc>
              <a:spcBef>
                <a:spcPts val="100"/>
              </a:spcBef>
              <a:buClr>
                <a:srgbClr val="993300"/>
              </a:buClr>
              <a:buSzPct val="108333"/>
              <a:buFont typeface="Times New Roman"/>
              <a:buChar char="▪"/>
              <a:tabLst>
                <a:tab pos="354965" algn="l"/>
              </a:tabLst>
            </a:pPr>
            <a:r>
              <a:rPr sz="1800" dirty="0">
                <a:latin typeface="Arial MT"/>
                <a:cs typeface="Arial MT"/>
              </a:rPr>
              <a:t>Dispatcher</a:t>
            </a:r>
            <a:r>
              <a:rPr sz="1800" spc="-50" dirty="0">
                <a:latin typeface="Arial MT"/>
                <a:cs typeface="Arial MT"/>
              </a:rPr>
              <a:t> </a:t>
            </a:r>
            <a:r>
              <a:rPr sz="1800" dirty="0">
                <a:latin typeface="Arial MT"/>
                <a:cs typeface="Arial MT"/>
              </a:rPr>
              <a:t>module</a:t>
            </a:r>
            <a:r>
              <a:rPr sz="1800" spc="-60" dirty="0">
                <a:latin typeface="Arial MT"/>
                <a:cs typeface="Arial MT"/>
              </a:rPr>
              <a:t> </a:t>
            </a:r>
            <a:r>
              <a:rPr sz="1800" dirty="0">
                <a:latin typeface="Arial MT"/>
                <a:cs typeface="Arial MT"/>
              </a:rPr>
              <a:t>gives</a:t>
            </a:r>
            <a:r>
              <a:rPr sz="1800" spc="-65" dirty="0">
                <a:latin typeface="Arial MT"/>
                <a:cs typeface="Arial MT"/>
              </a:rPr>
              <a:t> </a:t>
            </a:r>
            <a:r>
              <a:rPr sz="1800" dirty="0">
                <a:latin typeface="Arial MT"/>
                <a:cs typeface="Arial MT"/>
              </a:rPr>
              <a:t>control</a:t>
            </a:r>
            <a:r>
              <a:rPr sz="1800" spc="-70" dirty="0">
                <a:latin typeface="Arial MT"/>
                <a:cs typeface="Arial MT"/>
              </a:rPr>
              <a:t> </a:t>
            </a:r>
            <a:r>
              <a:rPr sz="1800" dirty="0">
                <a:latin typeface="Arial MT"/>
                <a:cs typeface="Arial MT"/>
              </a:rPr>
              <a:t>of</a:t>
            </a:r>
            <a:r>
              <a:rPr sz="1800" spc="-45" dirty="0">
                <a:latin typeface="Arial MT"/>
                <a:cs typeface="Arial MT"/>
              </a:rPr>
              <a:t> </a:t>
            </a:r>
            <a:r>
              <a:rPr sz="1800" dirty="0">
                <a:latin typeface="Arial MT"/>
                <a:cs typeface="Arial MT"/>
              </a:rPr>
              <a:t>the</a:t>
            </a:r>
            <a:r>
              <a:rPr sz="1800" spc="-40" dirty="0">
                <a:latin typeface="Arial MT"/>
                <a:cs typeface="Arial MT"/>
              </a:rPr>
              <a:t> </a:t>
            </a:r>
            <a:r>
              <a:rPr sz="1800" dirty="0">
                <a:latin typeface="Arial MT"/>
                <a:cs typeface="Arial MT"/>
              </a:rPr>
              <a:t>CPU</a:t>
            </a:r>
            <a:r>
              <a:rPr sz="1800" spc="-35" dirty="0">
                <a:latin typeface="Arial MT"/>
                <a:cs typeface="Arial MT"/>
              </a:rPr>
              <a:t> </a:t>
            </a:r>
            <a:r>
              <a:rPr sz="1800" spc="-25" dirty="0">
                <a:latin typeface="Arial MT"/>
                <a:cs typeface="Arial MT"/>
              </a:rPr>
              <a:t>to </a:t>
            </a:r>
            <a:r>
              <a:rPr sz="1800" dirty="0">
                <a:latin typeface="Arial MT"/>
                <a:cs typeface="Arial MT"/>
              </a:rPr>
              <a:t>the</a:t>
            </a:r>
            <a:r>
              <a:rPr sz="1800" spc="-50" dirty="0">
                <a:latin typeface="Arial MT"/>
                <a:cs typeface="Arial MT"/>
              </a:rPr>
              <a:t> </a:t>
            </a:r>
            <a:r>
              <a:rPr sz="1800" dirty="0">
                <a:latin typeface="Arial MT"/>
                <a:cs typeface="Arial MT"/>
              </a:rPr>
              <a:t>process</a:t>
            </a:r>
            <a:r>
              <a:rPr sz="1800" spc="-50" dirty="0">
                <a:latin typeface="Arial MT"/>
                <a:cs typeface="Arial MT"/>
              </a:rPr>
              <a:t> </a:t>
            </a:r>
            <a:r>
              <a:rPr sz="1800" dirty="0">
                <a:latin typeface="Arial MT"/>
                <a:cs typeface="Arial MT"/>
              </a:rPr>
              <a:t>selected</a:t>
            </a:r>
            <a:r>
              <a:rPr sz="1800" spc="-65" dirty="0">
                <a:latin typeface="Arial MT"/>
                <a:cs typeface="Arial MT"/>
              </a:rPr>
              <a:t> </a:t>
            </a:r>
            <a:r>
              <a:rPr sz="1800" dirty="0">
                <a:latin typeface="Arial MT"/>
                <a:cs typeface="Arial MT"/>
              </a:rPr>
              <a:t>by</a:t>
            </a:r>
            <a:r>
              <a:rPr sz="1800" spc="-50" dirty="0">
                <a:latin typeface="Arial MT"/>
                <a:cs typeface="Arial MT"/>
              </a:rPr>
              <a:t> </a:t>
            </a:r>
            <a:r>
              <a:rPr sz="1800" dirty="0">
                <a:latin typeface="Arial MT"/>
                <a:cs typeface="Arial MT"/>
              </a:rPr>
              <a:t>the</a:t>
            </a:r>
            <a:r>
              <a:rPr sz="1800" spc="-45" dirty="0">
                <a:latin typeface="Arial MT"/>
                <a:cs typeface="Arial MT"/>
              </a:rPr>
              <a:t> </a:t>
            </a:r>
            <a:r>
              <a:rPr sz="1800" dirty="0">
                <a:latin typeface="Arial MT"/>
                <a:cs typeface="Arial MT"/>
              </a:rPr>
              <a:t>CPU</a:t>
            </a:r>
            <a:r>
              <a:rPr sz="1800" spc="-45" dirty="0">
                <a:latin typeface="Arial MT"/>
                <a:cs typeface="Arial MT"/>
              </a:rPr>
              <a:t> </a:t>
            </a:r>
            <a:r>
              <a:rPr sz="1800" dirty="0">
                <a:latin typeface="Arial MT"/>
                <a:cs typeface="Arial MT"/>
              </a:rPr>
              <a:t>scheduler;</a:t>
            </a:r>
            <a:r>
              <a:rPr sz="1800" spc="-65" dirty="0">
                <a:latin typeface="Arial MT"/>
                <a:cs typeface="Arial MT"/>
              </a:rPr>
              <a:t> </a:t>
            </a:r>
            <a:r>
              <a:rPr sz="1800" spc="-20" dirty="0">
                <a:latin typeface="Arial MT"/>
                <a:cs typeface="Arial MT"/>
              </a:rPr>
              <a:t>this </a:t>
            </a:r>
            <a:r>
              <a:rPr sz="1800" spc="-10" dirty="0">
                <a:latin typeface="Arial MT"/>
                <a:cs typeface="Arial MT"/>
              </a:rPr>
              <a:t>involves:</a:t>
            </a:r>
            <a:endParaRPr sz="1800">
              <a:latin typeface="Arial MT"/>
              <a:cs typeface="Arial MT"/>
            </a:endParaRPr>
          </a:p>
          <a:p>
            <a:pPr marL="756285" lvl="1" indent="-287020">
              <a:lnSpc>
                <a:spcPct val="100000"/>
              </a:lnSpc>
              <a:spcBef>
                <a:spcPts val="805"/>
              </a:spcBef>
              <a:buClr>
                <a:srgbClr val="CC6600"/>
              </a:buClr>
              <a:buSzPct val="108333"/>
              <a:buChar char="•"/>
              <a:tabLst>
                <a:tab pos="756285" algn="l"/>
              </a:tabLst>
            </a:pPr>
            <a:r>
              <a:rPr sz="1800" spc="-10" dirty="0">
                <a:latin typeface="Arial MT"/>
                <a:cs typeface="Arial MT"/>
              </a:rPr>
              <a:t>Switching</a:t>
            </a:r>
            <a:r>
              <a:rPr sz="1800" spc="-40" dirty="0">
                <a:latin typeface="Arial MT"/>
                <a:cs typeface="Arial MT"/>
              </a:rPr>
              <a:t> </a:t>
            </a:r>
            <a:r>
              <a:rPr sz="1800" spc="-10" dirty="0">
                <a:latin typeface="Arial MT"/>
                <a:cs typeface="Arial MT"/>
              </a:rPr>
              <a:t>context</a:t>
            </a:r>
            <a:endParaRPr sz="1800">
              <a:latin typeface="Arial MT"/>
              <a:cs typeface="Arial MT"/>
            </a:endParaRPr>
          </a:p>
          <a:p>
            <a:pPr marL="756285" lvl="1" indent="-287020">
              <a:lnSpc>
                <a:spcPct val="100000"/>
              </a:lnSpc>
              <a:spcBef>
                <a:spcPts val="790"/>
              </a:spcBef>
              <a:buClr>
                <a:srgbClr val="CC6600"/>
              </a:buClr>
              <a:buSzPct val="108333"/>
              <a:buChar char="•"/>
              <a:tabLst>
                <a:tab pos="756285" algn="l"/>
              </a:tabLst>
            </a:pPr>
            <a:r>
              <a:rPr sz="1800" dirty="0">
                <a:latin typeface="Arial MT"/>
                <a:cs typeface="Arial MT"/>
              </a:rPr>
              <a:t>Switching</a:t>
            </a:r>
            <a:r>
              <a:rPr sz="1800" spc="-25" dirty="0">
                <a:latin typeface="Arial MT"/>
                <a:cs typeface="Arial MT"/>
              </a:rPr>
              <a:t> </a:t>
            </a:r>
            <a:r>
              <a:rPr sz="1800" dirty="0">
                <a:latin typeface="Arial MT"/>
                <a:cs typeface="Arial MT"/>
              </a:rPr>
              <a:t>to</a:t>
            </a:r>
            <a:r>
              <a:rPr sz="1800" spc="-85" dirty="0">
                <a:latin typeface="Arial MT"/>
                <a:cs typeface="Arial MT"/>
              </a:rPr>
              <a:t> </a:t>
            </a:r>
            <a:r>
              <a:rPr sz="1800" dirty="0">
                <a:latin typeface="Arial MT"/>
                <a:cs typeface="Arial MT"/>
              </a:rPr>
              <a:t>user</a:t>
            </a:r>
            <a:r>
              <a:rPr sz="1800" spc="-65" dirty="0">
                <a:latin typeface="Arial MT"/>
                <a:cs typeface="Arial MT"/>
              </a:rPr>
              <a:t> </a:t>
            </a:r>
            <a:r>
              <a:rPr sz="1800" spc="-20" dirty="0">
                <a:latin typeface="Arial MT"/>
                <a:cs typeface="Arial MT"/>
              </a:rPr>
              <a:t>mode</a:t>
            </a:r>
            <a:endParaRPr sz="1800">
              <a:latin typeface="Arial MT"/>
              <a:cs typeface="Arial MT"/>
            </a:endParaRPr>
          </a:p>
          <a:p>
            <a:pPr marL="756285" marR="266065" lvl="1" indent="-287020">
              <a:lnSpc>
                <a:spcPct val="100000"/>
              </a:lnSpc>
              <a:spcBef>
                <a:spcPts val="805"/>
              </a:spcBef>
              <a:buClr>
                <a:srgbClr val="CC6600"/>
              </a:buClr>
              <a:buSzPct val="108333"/>
              <a:buChar char="•"/>
              <a:tabLst>
                <a:tab pos="756285" algn="l"/>
              </a:tabLst>
            </a:pPr>
            <a:r>
              <a:rPr sz="1800" dirty="0">
                <a:latin typeface="Arial MT"/>
                <a:cs typeface="Arial MT"/>
              </a:rPr>
              <a:t>Jumping</a:t>
            </a:r>
            <a:r>
              <a:rPr sz="1800" spc="-25" dirty="0">
                <a:latin typeface="Arial MT"/>
                <a:cs typeface="Arial MT"/>
              </a:rPr>
              <a:t> </a:t>
            </a:r>
            <a:r>
              <a:rPr sz="1800" dirty="0">
                <a:latin typeface="Arial MT"/>
                <a:cs typeface="Arial MT"/>
              </a:rPr>
              <a:t>to</a:t>
            </a:r>
            <a:r>
              <a:rPr sz="1800" spc="-25" dirty="0">
                <a:latin typeface="Arial MT"/>
                <a:cs typeface="Arial MT"/>
              </a:rPr>
              <a:t> </a:t>
            </a:r>
            <a:r>
              <a:rPr sz="1800" dirty="0">
                <a:latin typeface="Arial MT"/>
                <a:cs typeface="Arial MT"/>
              </a:rPr>
              <a:t>the</a:t>
            </a:r>
            <a:r>
              <a:rPr sz="1800" spc="-80" dirty="0">
                <a:latin typeface="Arial MT"/>
                <a:cs typeface="Arial MT"/>
              </a:rPr>
              <a:t> </a:t>
            </a:r>
            <a:r>
              <a:rPr sz="1800" dirty="0">
                <a:latin typeface="Arial MT"/>
                <a:cs typeface="Arial MT"/>
              </a:rPr>
              <a:t>proper</a:t>
            </a:r>
            <a:r>
              <a:rPr sz="1800" spc="-50" dirty="0">
                <a:latin typeface="Arial MT"/>
                <a:cs typeface="Arial MT"/>
              </a:rPr>
              <a:t> </a:t>
            </a:r>
            <a:r>
              <a:rPr sz="1800" dirty="0">
                <a:latin typeface="Arial MT"/>
                <a:cs typeface="Arial MT"/>
              </a:rPr>
              <a:t>location</a:t>
            </a:r>
            <a:r>
              <a:rPr sz="1800" spc="-60" dirty="0">
                <a:latin typeface="Arial MT"/>
                <a:cs typeface="Arial MT"/>
              </a:rPr>
              <a:t> </a:t>
            </a:r>
            <a:r>
              <a:rPr sz="1800" dirty="0">
                <a:latin typeface="Arial MT"/>
                <a:cs typeface="Arial MT"/>
              </a:rPr>
              <a:t>in</a:t>
            </a:r>
            <a:r>
              <a:rPr sz="1800" spc="-25" dirty="0">
                <a:latin typeface="Arial MT"/>
                <a:cs typeface="Arial MT"/>
              </a:rPr>
              <a:t> </a:t>
            </a:r>
            <a:r>
              <a:rPr sz="1800" dirty="0">
                <a:latin typeface="Arial MT"/>
                <a:cs typeface="Arial MT"/>
              </a:rPr>
              <a:t>the</a:t>
            </a:r>
            <a:r>
              <a:rPr sz="1800" spc="-45" dirty="0">
                <a:latin typeface="Arial MT"/>
                <a:cs typeface="Arial MT"/>
              </a:rPr>
              <a:t> </a:t>
            </a:r>
            <a:r>
              <a:rPr sz="1800" spc="-20" dirty="0">
                <a:latin typeface="Arial MT"/>
                <a:cs typeface="Arial MT"/>
              </a:rPr>
              <a:t>user </a:t>
            </a:r>
            <a:r>
              <a:rPr sz="1800" dirty="0">
                <a:latin typeface="Arial MT"/>
                <a:cs typeface="Arial MT"/>
              </a:rPr>
              <a:t>program</a:t>
            </a:r>
            <a:r>
              <a:rPr sz="1800" spc="-20" dirty="0">
                <a:latin typeface="Arial MT"/>
                <a:cs typeface="Arial MT"/>
              </a:rPr>
              <a:t> </a:t>
            </a:r>
            <a:r>
              <a:rPr sz="1800" dirty="0">
                <a:latin typeface="Arial MT"/>
                <a:cs typeface="Arial MT"/>
              </a:rPr>
              <a:t>to</a:t>
            </a:r>
            <a:r>
              <a:rPr sz="1800" spc="-70" dirty="0">
                <a:latin typeface="Arial MT"/>
                <a:cs typeface="Arial MT"/>
              </a:rPr>
              <a:t> </a:t>
            </a:r>
            <a:r>
              <a:rPr sz="1800" dirty="0">
                <a:latin typeface="Arial MT"/>
                <a:cs typeface="Arial MT"/>
              </a:rPr>
              <a:t>restart</a:t>
            </a:r>
            <a:r>
              <a:rPr sz="1800" spc="-105" dirty="0">
                <a:latin typeface="Arial MT"/>
                <a:cs typeface="Arial MT"/>
              </a:rPr>
              <a:t> </a:t>
            </a:r>
            <a:r>
              <a:rPr sz="1800" dirty="0">
                <a:latin typeface="Arial MT"/>
                <a:cs typeface="Arial MT"/>
              </a:rPr>
              <a:t>that</a:t>
            </a:r>
            <a:r>
              <a:rPr sz="1800" spc="-55" dirty="0">
                <a:latin typeface="Arial MT"/>
                <a:cs typeface="Arial MT"/>
              </a:rPr>
              <a:t> </a:t>
            </a:r>
            <a:r>
              <a:rPr sz="1800" spc="-10" dirty="0">
                <a:latin typeface="Arial MT"/>
                <a:cs typeface="Arial MT"/>
              </a:rPr>
              <a:t>program</a:t>
            </a:r>
            <a:endParaRPr sz="1800">
              <a:latin typeface="Arial MT"/>
              <a:cs typeface="Arial MT"/>
            </a:endParaRPr>
          </a:p>
          <a:p>
            <a:pPr marL="354965" marR="803275" indent="-342900" algn="just">
              <a:lnSpc>
                <a:spcPct val="100000"/>
              </a:lnSpc>
              <a:spcBef>
                <a:spcPts val="800"/>
              </a:spcBef>
              <a:buClr>
                <a:srgbClr val="993300"/>
              </a:buClr>
              <a:buSzPct val="108333"/>
              <a:buFont typeface="Times New Roman"/>
              <a:buChar char="▪"/>
              <a:tabLst>
                <a:tab pos="354965" algn="l"/>
              </a:tabLst>
            </a:pPr>
            <a:r>
              <a:rPr sz="1800" b="1" dirty="0">
                <a:solidFill>
                  <a:srgbClr val="006699"/>
                </a:solidFill>
                <a:latin typeface="Arial"/>
                <a:cs typeface="Arial"/>
              </a:rPr>
              <a:t>Dispatch</a:t>
            </a:r>
            <a:r>
              <a:rPr sz="1800" b="1" spc="-75" dirty="0">
                <a:solidFill>
                  <a:srgbClr val="006699"/>
                </a:solidFill>
                <a:latin typeface="Arial"/>
                <a:cs typeface="Arial"/>
              </a:rPr>
              <a:t> </a:t>
            </a:r>
            <a:r>
              <a:rPr sz="1800" b="1" dirty="0">
                <a:solidFill>
                  <a:srgbClr val="006699"/>
                </a:solidFill>
                <a:latin typeface="Arial"/>
                <a:cs typeface="Arial"/>
              </a:rPr>
              <a:t>latency</a:t>
            </a:r>
            <a:r>
              <a:rPr sz="1800" b="1" spc="-60" dirty="0">
                <a:solidFill>
                  <a:srgbClr val="006699"/>
                </a:solidFill>
                <a:latin typeface="Arial"/>
                <a:cs typeface="Arial"/>
              </a:rPr>
              <a:t> </a:t>
            </a:r>
            <a:r>
              <a:rPr sz="1800" dirty="0">
                <a:latin typeface="Arial MT"/>
                <a:cs typeface="Arial MT"/>
              </a:rPr>
              <a:t>–</a:t>
            </a:r>
            <a:r>
              <a:rPr sz="1800" spc="-35" dirty="0">
                <a:latin typeface="Arial MT"/>
                <a:cs typeface="Arial MT"/>
              </a:rPr>
              <a:t> </a:t>
            </a:r>
            <a:r>
              <a:rPr sz="1800" dirty="0">
                <a:latin typeface="Arial MT"/>
                <a:cs typeface="Arial MT"/>
              </a:rPr>
              <a:t>time</a:t>
            </a:r>
            <a:r>
              <a:rPr sz="1800" spc="-30" dirty="0">
                <a:latin typeface="Arial MT"/>
                <a:cs typeface="Arial MT"/>
              </a:rPr>
              <a:t> </a:t>
            </a:r>
            <a:r>
              <a:rPr sz="1800" dirty="0">
                <a:latin typeface="Arial MT"/>
                <a:cs typeface="Arial MT"/>
              </a:rPr>
              <a:t>it</a:t>
            </a:r>
            <a:r>
              <a:rPr sz="1800" spc="-35" dirty="0">
                <a:latin typeface="Arial MT"/>
                <a:cs typeface="Arial MT"/>
              </a:rPr>
              <a:t> </a:t>
            </a:r>
            <a:r>
              <a:rPr sz="1800" dirty="0">
                <a:latin typeface="Arial MT"/>
                <a:cs typeface="Arial MT"/>
              </a:rPr>
              <a:t>takes</a:t>
            </a:r>
            <a:r>
              <a:rPr sz="1800" spc="-55" dirty="0">
                <a:latin typeface="Arial MT"/>
                <a:cs typeface="Arial MT"/>
              </a:rPr>
              <a:t> </a:t>
            </a:r>
            <a:r>
              <a:rPr sz="1800" dirty="0">
                <a:latin typeface="Arial MT"/>
                <a:cs typeface="Arial MT"/>
              </a:rPr>
              <a:t>for</a:t>
            </a:r>
            <a:r>
              <a:rPr sz="1800" spc="-40" dirty="0">
                <a:latin typeface="Arial MT"/>
                <a:cs typeface="Arial MT"/>
              </a:rPr>
              <a:t> </a:t>
            </a:r>
            <a:r>
              <a:rPr sz="1800" spc="-25" dirty="0">
                <a:latin typeface="Arial MT"/>
                <a:cs typeface="Arial MT"/>
              </a:rPr>
              <a:t>the </a:t>
            </a:r>
            <a:r>
              <a:rPr sz="1800" dirty="0">
                <a:latin typeface="Arial MT"/>
                <a:cs typeface="Arial MT"/>
              </a:rPr>
              <a:t>dispatcher</a:t>
            </a:r>
            <a:r>
              <a:rPr sz="1800" spc="-75" dirty="0">
                <a:latin typeface="Arial MT"/>
                <a:cs typeface="Arial MT"/>
              </a:rPr>
              <a:t> </a:t>
            </a:r>
            <a:r>
              <a:rPr sz="1800" dirty="0">
                <a:latin typeface="Arial MT"/>
                <a:cs typeface="Arial MT"/>
              </a:rPr>
              <a:t>to</a:t>
            </a:r>
            <a:r>
              <a:rPr sz="1800" spc="-40" dirty="0">
                <a:latin typeface="Arial MT"/>
                <a:cs typeface="Arial MT"/>
              </a:rPr>
              <a:t> </a:t>
            </a:r>
            <a:r>
              <a:rPr sz="1800" dirty="0">
                <a:latin typeface="Arial MT"/>
                <a:cs typeface="Arial MT"/>
              </a:rPr>
              <a:t>stop</a:t>
            </a:r>
            <a:r>
              <a:rPr sz="1800" spc="-65" dirty="0">
                <a:latin typeface="Arial MT"/>
                <a:cs typeface="Arial MT"/>
              </a:rPr>
              <a:t> </a:t>
            </a:r>
            <a:r>
              <a:rPr sz="1800" dirty="0">
                <a:latin typeface="Arial MT"/>
                <a:cs typeface="Arial MT"/>
              </a:rPr>
              <a:t>one</a:t>
            </a:r>
            <a:r>
              <a:rPr sz="1800" spc="-25" dirty="0">
                <a:latin typeface="Arial MT"/>
                <a:cs typeface="Arial MT"/>
              </a:rPr>
              <a:t> </a:t>
            </a:r>
            <a:r>
              <a:rPr sz="1800" dirty="0">
                <a:latin typeface="Arial MT"/>
                <a:cs typeface="Arial MT"/>
              </a:rPr>
              <a:t>process</a:t>
            </a:r>
            <a:r>
              <a:rPr sz="1800" spc="-65" dirty="0">
                <a:latin typeface="Arial MT"/>
                <a:cs typeface="Arial MT"/>
              </a:rPr>
              <a:t> </a:t>
            </a:r>
            <a:r>
              <a:rPr sz="1800" dirty="0">
                <a:latin typeface="Arial MT"/>
                <a:cs typeface="Arial MT"/>
              </a:rPr>
              <a:t>and</a:t>
            </a:r>
            <a:r>
              <a:rPr sz="1800" spc="-45" dirty="0">
                <a:latin typeface="Arial MT"/>
                <a:cs typeface="Arial MT"/>
              </a:rPr>
              <a:t> </a:t>
            </a:r>
            <a:r>
              <a:rPr sz="1800" spc="-10" dirty="0">
                <a:latin typeface="Arial MT"/>
                <a:cs typeface="Arial MT"/>
              </a:rPr>
              <a:t>start </a:t>
            </a:r>
            <a:r>
              <a:rPr sz="1800" dirty="0">
                <a:latin typeface="Arial MT"/>
                <a:cs typeface="Arial MT"/>
              </a:rPr>
              <a:t>another</a:t>
            </a:r>
            <a:r>
              <a:rPr sz="1800" spc="-65" dirty="0">
                <a:latin typeface="Arial MT"/>
                <a:cs typeface="Arial MT"/>
              </a:rPr>
              <a:t> </a:t>
            </a:r>
            <a:r>
              <a:rPr sz="1800" spc="-10" dirty="0">
                <a:latin typeface="Arial MT"/>
                <a:cs typeface="Arial MT"/>
              </a:rPr>
              <a:t>running</a:t>
            </a:r>
            <a:endParaRPr sz="1800">
              <a:latin typeface="Arial MT"/>
              <a:cs typeface="Arial MT"/>
            </a:endParaRPr>
          </a:p>
        </p:txBody>
      </p:sp>
      <p:pic>
        <p:nvPicPr>
          <p:cNvPr id="4" name="object 4"/>
          <p:cNvPicPr/>
          <p:nvPr/>
        </p:nvPicPr>
        <p:blipFill>
          <a:blip r:embed="rId2" cstate="print"/>
          <a:stretch>
            <a:fillRect/>
          </a:stretch>
        </p:blipFill>
        <p:spPr>
          <a:xfrm>
            <a:off x="6405371" y="1711451"/>
            <a:ext cx="2644140" cy="3505199"/>
          </a:xfrm>
          <a:prstGeom prst="rect">
            <a:avLst/>
          </a:prstGeom>
        </p:spPr>
      </p:pic>
      <p:sp>
        <p:nvSpPr>
          <p:cNvPr id="5" name="object 5"/>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6" name="object 6"/>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7" name="object 7"/>
          <p:cNvSpPr txBox="1"/>
          <p:nvPr/>
        </p:nvSpPr>
        <p:spPr>
          <a:xfrm>
            <a:off x="4803088" y="7110197"/>
            <a:ext cx="269240" cy="167005"/>
          </a:xfrm>
          <a:prstGeom prst="rect">
            <a:avLst/>
          </a:prstGeom>
        </p:spPr>
        <p:txBody>
          <a:bodyPr vert="horz" wrap="square" lIns="0" tIns="0" rIns="0" bIns="0" rtlCol="0">
            <a:spAutoFit/>
          </a:bodyPr>
          <a:lstStyle/>
          <a:p>
            <a:pPr marL="12700">
              <a:lnSpc>
                <a:spcPct val="100000"/>
              </a:lnSpc>
            </a:pPr>
            <a:r>
              <a:rPr sz="1000" b="1" spc="-20" dirty="0">
                <a:solidFill>
                  <a:srgbClr val="006699"/>
                </a:solidFill>
                <a:latin typeface="Arial"/>
                <a:cs typeface="Arial"/>
              </a:rPr>
              <a:t>5.20</a:t>
            </a:r>
            <a:endParaRPr sz="100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757170">
              <a:lnSpc>
                <a:spcPct val="100000"/>
              </a:lnSpc>
              <a:spcBef>
                <a:spcPts val="100"/>
              </a:spcBef>
            </a:pPr>
            <a:r>
              <a:rPr sz="3200" dirty="0"/>
              <a:t>Scheduling</a:t>
            </a:r>
            <a:r>
              <a:rPr sz="3200" spc="-200" dirty="0"/>
              <a:t> </a:t>
            </a:r>
            <a:r>
              <a:rPr sz="3200" spc="-10" dirty="0"/>
              <a:t>Criteria</a:t>
            </a:r>
            <a:endParaRPr sz="3200"/>
          </a:p>
        </p:txBody>
      </p:sp>
      <p:sp>
        <p:nvSpPr>
          <p:cNvPr id="5" name="object 5"/>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6" name="object 6"/>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7" name="object 7"/>
          <p:cNvSpPr txBox="1"/>
          <p:nvPr/>
        </p:nvSpPr>
        <p:spPr>
          <a:xfrm>
            <a:off x="4803088" y="7110197"/>
            <a:ext cx="271780" cy="167005"/>
          </a:xfrm>
          <a:prstGeom prst="rect">
            <a:avLst/>
          </a:prstGeom>
        </p:spPr>
        <p:txBody>
          <a:bodyPr vert="horz" wrap="square" lIns="0" tIns="0" rIns="0" bIns="0" rtlCol="0">
            <a:spAutoFit/>
          </a:bodyPr>
          <a:lstStyle/>
          <a:p>
            <a:pPr marL="12700">
              <a:lnSpc>
                <a:spcPct val="100000"/>
              </a:lnSpc>
            </a:pPr>
            <a:r>
              <a:rPr sz="1000" b="1" spc="-20" dirty="0">
                <a:solidFill>
                  <a:srgbClr val="006699"/>
                </a:solidFill>
                <a:latin typeface="Arial"/>
                <a:cs typeface="Arial"/>
              </a:rPr>
              <a:t>5.21</a:t>
            </a:r>
            <a:endParaRPr sz="1000">
              <a:latin typeface="Arial"/>
              <a:cs typeface="Arial"/>
            </a:endParaRPr>
          </a:p>
        </p:txBody>
      </p:sp>
      <p:sp>
        <p:nvSpPr>
          <p:cNvPr id="3" name="object 3"/>
          <p:cNvSpPr txBox="1"/>
          <p:nvPr/>
        </p:nvSpPr>
        <p:spPr>
          <a:xfrm>
            <a:off x="950506" y="1617663"/>
            <a:ext cx="8234680" cy="1904364"/>
          </a:xfrm>
          <a:prstGeom prst="rect">
            <a:avLst/>
          </a:prstGeom>
        </p:spPr>
        <p:txBody>
          <a:bodyPr vert="horz" wrap="square" lIns="0" tIns="118110" rIns="0" bIns="0" rtlCol="0">
            <a:spAutoFit/>
          </a:bodyPr>
          <a:lstStyle/>
          <a:p>
            <a:pPr marL="12700">
              <a:lnSpc>
                <a:spcPct val="100000"/>
              </a:lnSpc>
              <a:spcBef>
                <a:spcPts val="930"/>
              </a:spcBef>
            </a:pPr>
            <a:r>
              <a:rPr sz="2400" b="1" dirty="0">
                <a:latin typeface="Arial"/>
                <a:cs typeface="Arial"/>
              </a:rPr>
              <a:t>User</a:t>
            </a:r>
            <a:r>
              <a:rPr sz="2400" b="1" spc="-95" dirty="0">
                <a:latin typeface="Arial"/>
                <a:cs typeface="Arial"/>
              </a:rPr>
              <a:t> </a:t>
            </a:r>
            <a:r>
              <a:rPr sz="2400" b="1" spc="-10" dirty="0">
                <a:latin typeface="Arial"/>
                <a:cs typeface="Arial"/>
              </a:rPr>
              <a:t>oriented:</a:t>
            </a:r>
            <a:endParaRPr sz="2400">
              <a:latin typeface="Arial"/>
              <a:cs typeface="Arial"/>
            </a:endParaRPr>
          </a:p>
          <a:p>
            <a:pPr marL="354965" indent="-342265">
              <a:lnSpc>
                <a:spcPct val="100000"/>
              </a:lnSpc>
              <a:spcBef>
                <a:spcPts val="815"/>
              </a:spcBef>
              <a:buClr>
                <a:srgbClr val="993300"/>
              </a:buClr>
              <a:buSzPct val="108333"/>
              <a:buFont typeface="Times New Roman"/>
              <a:buChar char="▪"/>
              <a:tabLst>
                <a:tab pos="354965" algn="l"/>
              </a:tabLst>
            </a:pPr>
            <a:r>
              <a:rPr sz="1800" b="1" spc="-25" dirty="0">
                <a:latin typeface="Arial"/>
                <a:cs typeface="Arial"/>
              </a:rPr>
              <a:t>Turnaround</a:t>
            </a:r>
            <a:r>
              <a:rPr sz="1800" b="1" spc="-95" dirty="0">
                <a:latin typeface="Arial"/>
                <a:cs typeface="Arial"/>
              </a:rPr>
              <a:t> </a:t>
            </a:r>
            <a:r>
              <a:rPr sz="1800" b="1" dirty="0">
                <a:latin typeface="Arial"/>
                <a:cs typeface="Arial"/>
              </a:rPr>
              <a:t>time</a:t>
            </a:r>
            <a:r>
              <a:rPr sz="1800" b="1" spc="-40" dirty="0">
                <a:latin typeface="Arial"/>
                <a:cs typeface="Arial"/>
              </a:rPr>
              <a:t> </a:t>
            </a:r>
            <a:r>
              <a:rPr sz="1800" dirty="0">
                <a:latin typeface="Arial MT"/>
                <a:cs typeface="Arial MT"/>
              </a:rPr>
              <a:t>–</a:t>
            </a:r>
            <a:r>
              <a:rPr sz="1800" spc="-35" dirty="0">
                <a:latin typeface="Arial MT"/>
                <a:cs typeface="Arial MT"/>
              </a:rPr>
              <a:t> </a:t>
            </a:r>
            <a:r>
              <a:rPr sz="1800" dirty="0">
                <a:latin typeface="Arial MT"/>
                <a:cs typeface="Arial MT"/>
              </a:rPr>
              <a:t>amount of</a:t>
            </a:r>
            <a:r>
              <a:rPr sz="1800" spc="-20" dirty="0">
                <a:latin typeface="Arial MT"/>
                <a:cs typeface="Arial MT"/>
              </a:rPr>
              <a:t> </a:t>
            </a:r>
            <a:r>
              <a:rPr sz="1800" dirty="0">
                <a:latin typeface="Arial MT"/>
                <a:cs typeface="Arial MT"/>
              </a:rPr>
              <a:t>time</a:t>
            </a:r>
            <a:r>
              <a:rPr sz="1800" spc="-35" dirty="0">
                <a:latin typeface="Arial MT"/>
                <a:cs typeface="Arial MT"/>
              </a:rPr>
              <a:t> </a:t>
            </a:r>
            <a:r>
              <a:rPr sz="1800" dirty="0">
                <a:latin typeface="Arial MT"/>
                <a:cs typeface="Arial MT"/>
              </a:rPr>
              <a:t>to</a:t>
            </a:r>
            <a:r>
              <a:rPr sz="1800" spc="-55" dirty="0">
                <a:latin typeface="Arial MT"/>
                <a:cs typeface="Arial MT"/>
              </a:rPr>
              <a:t> </a:t>
            </a:r>
            <a:r>
              <a:rPr sz="1800" dirty="0">
                <a:latin typeface="Arial MT"/>
                <a:cs typeface="Arial MT"/>
              </a:rPr>
              <a:t>execute</a:t>
            </a:r>
            <a:r>
              <a:rPr sz="1800" spc="-35" dirty="0">
                <a:latin typeface="Arial MT"/>
                <a:cs typeface="Arial MT"/>
              </a:rPr>
              <a:t> </a:t>
            </a:r>
            <a:r>
              <a:rPr sz="1800" dirty="0">
                <a:latin typeface="Arial MT"/>
                <a:cs typeface="Arial MT"/>
              </a:rPr>
              <a:t>a</a:t>
            </a:r>
            <a:r>
              <a:rPr sz="1800" spc="-15" dirty="0">
                <a:latin typeface="Arial MT"/>
                <a:cs typeface="Arial MT"/>
              </a:rPr>
              <a:t> </a:t>
            </a:r>
            <a:r>
              <a:rPr sz="1800" spc="-10" dirty="0">
                <a:latin typeface="Arial MT"/>
                <a:cs typeface="Arial MT"/>
              </a:rPr>
              <a:t>particular</a:t>
            </a:r>
            <a:r>
              <a:rPr sz="1800" spc="5" dirty="0">
                <a:latin typeface="Arial MT"/>
                <a:cs typeface="Arial MT"/>
              </a:rPr>
              <a:t> </a:t>
            </a:r>
            <a:r>
              <a:rPr sz="1800" spc="-10" dirty="0">
                <a:latin typeface="Arial MT"/>
                <a:cs typeface="Arial MT"/>
              </a:rPr>
              <a:t>process</a:t>
            </a:r>
            <a:endParaRPr sz="1800">
              <a:latin typeface="Arial MT"/>
              <a:cs typeface="Arial MT"/>
            </a:endParaRPr>
          </a:p>
          <a:p>
            <a:pPr marL="354965" marR="55244" indent="-342900">
              <a:lnSpc>
                <a:spcPct val="100000"/>
              </a:lnSpc>
              <a:spcBef>
                <a:spcPts val="790"/>
              </a:spcBef>
              <a:buClr>
                <a:srgbClr val="993300"/>
              </a:buClr>
              <a:buSzPct val="108333"/>
              <a:buFont typeface="Times New Roman"/>
              <a:buChar char="▪"/>
              <a:tabLst>
                <a:tab pos="354965" algn="l"/>
              </a:tabLst>
            </a:pPr>
            <a:r>
              <a:rPr sz="1800" b="1" dirty="0">
                <a:latin typeface="Arial"/>
                <a:cs typeface="Arial"/>
              </a:rPr>
              <a:t>Response</a:t>
            </a:r>
            <a:r>
              <a:rPr sz="1800" b="1" spc="-90" dirty="0">
                <a:latin typeface="Arial"/>
                <a:cs typeface="Arial"/>
              </a:rPr>
              <a:t> </a:t>
            </a:r>
            <a:r>
              <a:rPr sz="1800" b="1" dirty="0">
                <a:latin typeface="Arial"/>
                <a:cs typeface="Arial"/>
              </a:rPr>
              <a:t>time</a:t>
            </a:r>
            <a:r>
              <a:rPr sz="1800" b="1" spc="-65" dirty="0">
                <a:latin typeface="Arial"/>
                <a:cs typeface="Arial"/>
              </a:rPr>
              <a:t> </a:t>
            </a:r>
            <a:r>
              <a:rPr sz="1800" dirty="0">
                <a:latin typeface="Arial MT"/>
                <a:cs typeface="Arial MT"/>
              </a:rPr>
              <a:t>–</a:t>
            </a:r>
            <a:r>
              <a:rPr sz="1800" spc="-60" dirty="0">
                <a:latin typeface="Arial MT"/>
                <a:cs typeface="Arial MT"/>
              </a:rPr>
              <a:t> </a:t>
            </a:r>
            <a:r>
              <a:rPr sz="1800" dirty="0">
                <a:latin typeface="Arial MT"/>
                <a:cs typeface="Arial MT"/>
              </a:rPr>
              <a:t>amount</a:t>
            </a:r>
            <a:r>
              <a:rPr sz="1800" spc="-40" dirty="0">
                <a:latin typeface="Arial MT"/>
                <a:cs typeface="Arial MT"/>
              </a:rPr>
              <a:t> </a:t>
            </a:r>
            <a:r>
              <a:rPr sz="1800" dirty="0">
                <a:latin typeface="Arial MT"/>
                <a:cs typeface="Arial MT"/>
              </a:rPr>
              <a:t>of</a:t>
            </a:r>
            <a:r>
              <a:rPr sz="1800" spc="-45" dirty="0">
                <a:latin typeface="Arial MT"/>
                <a:cs typeface="Arial MT"/>
              </a:rPr>
              <a:t> </a:t>
            </a:r>
            <a:r>
              <a:rPr sz="1800" dirty="0">
                <a:latin typeface="Arial MT"/>
                <a:cs typeface="Arial MT"/>
              </a:rPr>
              <a:t>time</a:t>
            </a:r>
            <a:r>
              <a:rPr sz="1800" spc="-60" dirty="0">
                <a:latin typeface="Arial MT"/>
                <a:cs typeface="Arial MT"/>
              </a:rPr>
              <a:t> </a:t>
            </a:r>
            <a:r>
              <a:rPr sz="1800" dirty="0">
                <a:latin typeface="Arial MT"/>
                <a:cs typeface="Arial MT"/>
              </a:rPr>
              <a:t>it</a:t>
            </a:r>
            <a:r>
              <a:rPr sz="1800" spc="-60" dirty="0">
                <a:latin typeface="Arial MT"/>
                <a:cs typeface="Arial MT"/>
              </a:rPr>
              <a:t> </a:t>
            </a:r>
            <a:r>
              <a:rPr sz="1800" dirty="0">
                <a:latin typeface="Arial MT"/>
                <a:cs typeface="Arial MT"/>
              </a:rPr>
              <a:t>takes</a:t>
            </a:r>
            <a:r>
              <a:rPr sz="1800" spc="-60" dirty="0">
                <a:latin typeface="Arial MT"/>
                <a:cs typeface="Arial MT"/>
              </a:rPr>
              <a:t> </a:t>
            </a:r>
            <a:r>
              <a:rPr sz="1800" dirty="0">
                <a:latin typeface="Arial MT"/>
                <a:cs typeface="Arial MT"/>
              </a:rPr>
              <a:t>from</a:t>
            </a:r>
            <a:r>
              <a:rPr sz="1800" spc="-35" dirty="0">
                <a:latin typeface="Arial MT"/>
                <a:cs typeface="Arial MT"/>
              </a:rPr>
              <a:t> </a:t>
            </a:r>
            <a:r>
              <a:rPr sz="1800" dirty="0">
                <a:latin typeface="Arial MT"/>
                <a:cs typeface="Arial MT"/>
              </a:rPr>
              <a:t>when</a:t>
            </a:r>
            <a:r>
              <a:rPr sz="1800" spc="5" dirty="0">
                <a:latin typeface="Arial MT"/>
                <a:cs typeface="Arial MT"/>
              </a:rPr>
              <a:t> </a:t>
            </a:r>
            <a:r>
              <a:rPr sz="1800" dirty="0">
                <a:latin typeface="Arial MT"/>
                <a:cs typeface="Arial MT"/>
              </a:rPr>
              <a:t>a</a:t>
            </a:r>
            <a:r>
              <a:rPr sz="1800" spc="-40" dirty="0">
                <a:latin typeface="Arial MT"/>
                <a:cs typeface="Arial MT"/>
              </a:rPr>
              <a:t> </a:t>
            </a:r>
            <a:r>
              <a:rPr sz="1800" dirty="0">
                <a:latin typeface="Arial MT"/>
                <a:cs typeface="Arial MT"/>
              </a:rPr>
              <a:t>request</a:t>
            </a:r>
            <a:r>
              <a:rPr sz="1800" spc="10" dirty="0">
                <a:latin typeface="Arial MT"/>
                <a:cs typeface="Arial MT"/>
              </a:rPr>
              <a:t> </a:t>
            </a:r>
            <a:r>
              <a:rPr sz="1800" dirty="0">
                <a:latin typeface="Arial MT"/>
                <a:cs typeface="Arial MT"/>
              </a:rPr>
              <a:t>was</a:t>
            </a:r>
            <a:r>
              <a:rPr sz="1800" spc="20" dirty="0">
                <a:latin typeface="Arial MT"/>
                <a:cs typeface="Arial MT"/>
              </a:rPr>
              <a:t> </a:t>
            </a:r>
            <a:r>
              <a:rPr sz="1800" spc="-10" dirty="0">
                <a:latin typeface="Arial MT"/>
                <a:cs typeface="Arial MT"/>
              </a:rPr>
              <a:t>submitted </a:t>
            </a:r>
            <a:r>
              <a:rPr sz="1800" dirty="0">
                <a:latin typeface="Arial MT"/>
                <a:cs typeface="Arial MT"/>
              </a:rPr>
              <a:t>until</a:t>
            </a:r>
            <a:r>
              <a:rPr sz="1800" spc="-75" dirty="0">
                <a:latin typeface="Arial MT"/>
                <a:cs typeface="Arial MT"/>
              </a:rPr>
              <a:t> </a:t>
            </a:r>
            <a:r>
              <a:rPr sz="1800" dirty="0">
                <a:latin typeface="Arial MT"/>
                <a:cs typeface="Arial MT"/>
              </a:rPr>
              <a:t>the</a:t>
            </a:r>
            <a:r>
              <a:rPr sz="1800" spc="-60" dirty="0">
                <a:latin typeface="Arial MT"/>
                <a:cs typeface="Arial MT"/>
              </a:rPr>
              <a:t> </a:t>
            </a:r>
            <a:r>
              <a:rPr sz="1800" dirty="0">
                <a:latin typeface="Arial MT"/>
                <a:cs typeface="Arial MT"/>
              </a:rPr>
              <a:t>first</a:t>
            </a:r>
            <a:r>
              <a:rPr sz="1800" spc="-60" dirty="0">
                <a:latin typeface="Arial MT"/>
                <a:cs typeface="Arial MT"/>
              </a:rPr>
              <a:t> </a:t>
            </a:r>
            <a:r>
              <a:rPr sz="1800" dirty="0">
                <a:latin typeface="Arial MT"/>
                <a:cs typeface="Arial MT"/>
              </a:rPr>
              <a:t>response</a:t>
            </a:r>
            <a:r>
              <a:rPr sz="1800" spc="5" dirty="0">
                <a:latin typeface="Arial MT"/>
                <a:cs typeface="Arial MT"/>
              </a:rPr>
              <a:t> </a:t>
            </a:r>
            <a:r>
              <a:rPr sz="1800" dirty="0">
                <a:latin typeface="Arial MT"/>
                <a:cs typeface="Arial MT"/>
              </a:rPr>
              <a:t>is</a:t>
            </a:r>
            <a:r>
              <a:rPr sz="1800" spc="-45" dirty="0">
                <a:latin typeface="Arial MT"/>
                <a:cs typeface="Arial MT"/>
              </a:rPr>
              <a:t> </a:t>
            </a:r>
            <a:r>
              <a:rPr sz="1800" dirty="0">
                <a:latin typeface="Arial MT"/>
                <a:cs typeface="Arial MT"/>
              </a:rPr>
              <a:t>produced</a:t>
            </a:r>
            <a:r>
              <a:rPr sz="1800" spc="-60" dirty="0">
                <a:latin typeface="Arial MT"/>
                <a:cs typeface="Arial MT"/>
              </a:rPr>
              <a:t> </a:t>
            </a:r>
            <a:r>
              <a:rPr sz="1800" dirty="0">
                <a:latin typeface="Arial MT"/>
                <a:cs typeface="Arial MT"/>
              </a:rPr>
              <a:t>not</a:t>
            </a:r>
            <a:r>
              <a:rPr sz="1800" spc="-65" dirty="0">
                <a:latin typeface="Arial MT"/>
                <a:cs typeface="Arial MT"/>
              </a:rPr>
              <a:t> </a:t>
            </a:r>
            <a:r>
              <a:rPr sz="1800" dirty="0">
                <a:latin typeface="Arial MT"/>
                <a:cs typeface="Arial MT"/>
              </a:rPr>
              <a:t>output</a:t>
            </a:r>
            <a:r>
              <a:rPr sz="1800" spc="-60" dirty="0">
                <a:latin typeface="Arial MT"/>
                <a:cs typeface="Arial MT"/>
              </a:rPr>
              <a:t> </a:t>
            </a:r>
            <a:r>
              <a:rPr sz="1800" dirty="0">
                <a:latin typeface="Arial MT"/>
                <a:cs typeface="Arial MT"/>
              </a:rPr>
              <a:t>(for</a:t>
            </a:r>
            <a:r>
              <a:rPr sz="1800" spc="-20" dirty="0">
                <a:latin typeface="Arial MT"/>
                <a:cs typeface="Arial MT"/>
              </a:rPr>
              <a:t> </a:t>
            </a:r>
            <a:r>
              <a:rPr sz="1800" spc="-10" dirty="0">
                <a:latin typeface="Arial MT"/>
                <a:cs typeface="Arial MT"/>
              </a:rPr>
              <a:t>time-</a:t>
            </a:r>
            <a:r>
              <a:rPr sz="1800" dirty="0">
                <a:latin typeface="Arial MT"/>
                <a:cs typeface="Arial MT"/>
              </a:rPr>
              <a:t>sharing</a:t>
            </a:r>
            <a:r>
              <a:rPr sz="1800" spc="-25" dirty="0">
                <a:latin typeface="Arial MT"/>
                <a:cs typeface="Arial MT"/>
              </a:rPr>
              <a:t> </a:t>
            </a:r>
            <a:r>
              <a:rPr sz="1800" spc="-10" dirty="0">
                <a:latin typeface="Arial MT"/>
                <a:cs typeface="Arial MT"/>
              </a:rPr>
              <a:t>environment).</a:t>
            </a:r>
            <a:endParaRPr sz="1800">
              <a:latin typeface="Arial MT"/>
              <a:cs typeface="Arial MT"/>
            </a:endParaRPr>
          </a:p>
          <a:p>
            <a:pPr marL="354965" indent="-342265">
              <a:lnSpc>
                <a:spcPct val="100000"/>
              </a:lnSpc>
              <a:spcBef>
                <a:spcPts val="805"/>
              </a:spcBef>
              <a:buClr>
                <a:srgbClr val="993300"/>
              </a:buClr>
              <a:buSzPct val="108333"/>
              <a:buFont typeface="Times New Roman"/>
              <a:buChar char="▪"/>
              <a:tabLst>
                <a:tab pos="354965" algn="l"/>
              </a:tabLst>
            </a:pPr>
            <a:r>
              <a:rPr sz="1800" b="1" spc="-10" dirty="0">
                <a:latin typeface="Arial"/>
                <a:cs typeface="Arial"/>
              </a:rPr>
              <a:t>Waiting</a:t>
            </a:r>
            <a:r>
              <a:rPr sz="1800" b="1" spc="-75" dirty="0">
                <a:latin typeface="Arial"/>
                <a:cs typeface="Arial"/>
              </a:rPr>
              <a:t> </a:t>
            </a:r>
            <a:r>
              <a:rPr sz="1800" b="1" dirty="0">
                <a:latin typeface="Arial"/>
                <a:cs typeface="Arial"/>
              </a:rPr>
              <a:t>time</a:t>
            </a:r>
            <a:r>
              <a:rPr sz="1800" b="1" spc="-70" dirty="0">
                <a:latin typeface="Arial"/>
                <a:cs typeface="Arial"/>
              </a:rPr>
              <a:t> </a:t>
            </a:r>
            <a:r>
              <a:rPr sz="1800" dirty="0">
                <a:latin typeface="Arial MT"/>
                <a:cs typeface="Arial MT"/>
              </a:rPr>
              <a:t>–</a:t>
            </a:r>
            <a:r>
              <a:rPr sz="1800" spc="-50" dirty="0">
                <a:latin typeface="Arial MT"/>
                <a:cs typeface="Arial MT"/>
              </a:rPr>
              <a:t> </a:t>
            </a:r>
            <a:r>
              <a:rPr sz="1800" dirty="0">
                <a:latin typeface="Arial MT"/>
                <a:cs typeface="Arial MT"/>
              </a:rPr>
              <a:t>amount</a:t>
            </a:r>
            <a:r>
              <a:rPr sz="1800" spc="-15" dirty="0">
                <a:latin typeface="Arial MT"/>
                <a:cs typeface="Arial MT"/>
              </a:rPr>
              <a:t> </a:t>
            </a:r>
            <a:r>
              <a:rPr sz="1800" dirty="0">
                <a:latin typeface="Arial MT"/>
                <a:cs typeface="Arial MT"/>
              </a:rPr>
              <a:t>of</a:t>
            </a:r>
            <a:r>
              <a:rPr sz="1800" spc="-50" dirty="0">
                <a:latin typeface="Arial MT"/>
                <a:cs typeface="Arial MT"/>
              </a:rPr>
              <a:t> </a:t>
            </a:r>
            <a:r>
              <a:rPr sz="1800" dirty="0">
                <a:latin typeface="Arial MT"/>
                <a:cs typeface="Arial MT"/>
              </a:rPr>
              <a:t>time</a:t>
            </a:r>
            <a:r>
              <a:rPr sz="1800" spc="-50" dirty="0">
                <a:latin typeface="Arial MT"/>
                <a:cs typeface="Arial MT"/>
              </a:rPr>
              <a:t> </a:t>
            </a:r>
            <a:r>
              <a:rPr sz="1800" dirty="0">
                <a:latin typeface="Arial MT"/>
                <a:cs typeface="Arial MT"/>
              </a:rPr>
              <a:t>a</a:t>
            </a:r>
            <a:r>
              <a:rPr sz="1800" spc="-45" dirty="0">
                <a:latin typeface="Arial MT"/>
                <a:cs typeface="Arial MT"/>
              </a:rPr>
              <a:t> </a:t>
            </a:r>
            <a:r>
              <a:rPr sz="1800" dirty="0">
                <a:latin typeface="Arial MT"/>
                <a:cs typeface="Arial MT"/>
              </a:rPr>
              <a:t>process</a:t>
            </a:r>
            <a:r>
              <a:rPr sz="1800" spc="-50" dirty="0">
                <a:latin typeface="Arial MT"/>
                <a:cs typeface="Arial MT"/>
              </a:rPr>
              <a:t> </a:t>
            </a:r>
            <a:r>
              <a:rPr sz="1800" dirty="0">
                <a:latin typeface="Arial MT"/>
                <a:cs typeface="Arial MT"/>
              </a:rPr>
              <a:t>has</a:t>
            </a:r>
            <a:r>
              <a:rPr sz="1800" spc="-40" dirty="0">
                <a:latin typeface="Arial MT"/>
                <a:cs typeface="Arial MT"/>
              </a:rPr>
              <a:t> </a:t>
            </a:r>
            <a:r>
              <a:rPr sz="1800" dirty="0">
                <a:latin typeface="Arial MT"/>
                <a:cs typeface="Arial MT"/>
              </a:rPr>
              <a:t>been</a:t>
            </a:r>
            <a:r>
              <a:rPr sz="1800" spc="-15" dirty="0">
                <a:latin typeface="Arial MT"/>
                <a:cs typeface="Arial MT"/>
              </a:rPr>
              <a:t> </a:t>
            </a:r>
            <a:r>
              <a:rPr sz="1800" dirty="0">
                <a:latin typeface="Arial MT"/>
                <a:cs typeface="Arial MT"/>
              </a:rPr>
              <a:t>waiting</a:t>
            </a:r>
            <a:r>
              <a:rPr sz="1800" spc="5" dirty="0">
                <a:latin typeface="Arial MT"/>
                <a:cs typeface="Arial MT"/>
              </a:rPr>
              <a:t> </a:t>
            </a:r>
            <a:r>
              <a:rPr sz="1800" dirty="0">
                <a:latin typeface="Arial MT"/>
                <a:cs typeface="Arial MT"/>
              </a:rPr>
              <a:t>in</a:t>
            </a:r>
            <a:r>
              <a:rPr sz="1800" spc="-30" dirty="0">
                <a:latin typeface="Arial MT"/>
                <a:cs typeface="Arial MT"/>
              </a:rPr>
              <a:t> </a:t>
            </a:r>
            <a:r>
              <a:rPr sz="1800" dirty="0">
                <a:latin typeface="Arial MT"/>
                <a:cs typeface="Arial MT"/>
              </a:rPr>
              <a:t>the</a:t>
            </a:r>
            <a:r>
              <a:rPr sz="1800" spc="-65" dirty="0">
                <a:latin typeface="Arial MT"/>
                <a:cs typeface="Arial MT"/>
              </a:rPr>
              <a:t> </a:t>
            </a:r>
            <a:r>
              <a:rPr sz="1800" dirty="0">
                <a:latin typeface="Arial MT"/>
                <a:cs typeface="Arial MT"/>
              </a:rPr>
              <a:t>ready</a:t>
            </a:r>
            <a:r>
              <a:rPr sz="1800" spc="-35" dirty="0">
                <a:latin typeface="Arial MT"/>
                <a:cs typeface="Arial MT"/>
              </a:rPr>
              <a:t> </a:t>
            </a:r>
            <a:r>
              <a:rPr sz="1800" spc="-10" dirty="0">
                <a:latin typeface="Arial MT"/>
                <a:cs typeface="Arial MT"/>
              </a:rPr>
              <a:t>queue</a:t>
            </a:r>
            <a:endParaRPr sz="1800">
              <a:latin typeface="Arial MT"/>
              <a:cs typeface="Arial MT"/>
            </a:endParaRPr>
          </a:p>
        </p:txBody>
      </p:sp>
      <p:sp>
        <p:nvSpPr>
          <p:cNvPr id="4" name="object 4"/>
          <p:cNvSpPr txBox="1"/>
          <p:nvPr/>
        </p:nvSpPr>
        <p:spPr>
          <a:xfrm>
            <a:off x="950506" y="4237467"/>
            <a:ext cx="7661909" cy="1253490"/>
          </a:xfrm>
          <a:prstGeom prst="rect">
            <a:avLst/>
          </a:prstGeom>
        </p:spPr>
        <p:txBody>
          <a:bodyPr vert="horz" wrap="square" lIns="0" tIns="118110" rIns="0" bIns="0" rtlCol="0">
            <a:spAutoFit/>
          </a:bodyPr>
          <a:lstStyle/>
          <a:p>
            <a:pPr marL="12700">
              <a:lnSpc>
                <a:spcPct val="100000"/>
              </a:lnSpc>
              <a:spcBef>
                <a:spcPts val="930"/>
              </a:spcBef>
            </a:pPr>
            <a:r>
              <a:rPr sz="2400" b="1" dirty="0">
                <a:latin typeface="Arial"/>
                <a:cs typeface="Arial"/>
              </a:rPr>
              <a:t>System</a:t>
            </a:r>
            <a:r>
              <a:rPr sz="2400" b="1" spc="-114" dirty="0">
                <a:latin typeface="Arial"/>
                <a:cs typeface="Arial"/>
              </a:rPr>
              <a:t> </a:t>
            </a:r>
            <a:r>
              <a:rPr sz="2400" b="1" spc="-10" dirty="0">
                <a:latin typeface="Arial"/>
                <a:cs typeface="Arial"/>
              </a:rPr>
              <a:t>oriented:</a:t>
            </a:r>
            <a:endParaRPr sz="2400">
              <a:latin typeface="Arial"/>
              <a:cs typeface="Arial"/>
            </a:endParaRPr>
          </a:p>
          <a:p>
            <a:pPr marL="354965" indent="-342265">
              <a:lnSpc>
                <a:spcPct val="100000"/>
              </a:lnSpc>
              <a:spcBef>
                <a:spcPts val="815"/>
              </a:spcBef>
              <a:buClr>
                <a:srgbClr val="993300"/>
              </a:buClr>
              <a:buSzPct val="108333"/>
              <a:buFont typeface="Times New Roman"/>
              <a:buChar char="▪"/>
              <a:tabLst>
                <a:tab pos="354965" algn="l"/>
              </a:tabLst>
            </a:pPr>
            <a:r>
              <a:rPr sz="1800" b="1" dirty="0">
                <a:latin typeface="Arial"/>
                <a:cs typeface="Arial"/>
              </a:rPr>
              <a:t>CPU</a:t>
            </a:r>
            <a:r>
              <a:rPr sz="1800" b="1" spc="-30" dirty="0">
                <a:latin typeface="Arial"/>
                <a:cs typeface="Arial"/>
              </a:rPr>
              <a:t> </a:t>
            </a:r>
            <a:r>
              <a:rPr sz="1800" b="1" spc="-10" dirty="0">
                <a:latin typeface="Arial"/>
                <a:cs typeface="Arial"/>
              </a:rPr>
              <a:t>utilization</a:t>
            </a:r>
            <a:r>
              <a:rPr sz="1800" b="1" spc="-65" dirty="0">
                <a:latin typeface="Arial"/>
                <a:cs typeface="Arial"/>
              </a:rPr>
              <a:t> </a:t>
            </a:r>
            <a:r>
              <a:rPr sz="1800" dirty="0">
                <a:latin typeface="Arial MT"/>
                <a:cs typeface="Arial MT"/>
              </a:rPr>
              <a:t>–</a:t>
            </a:r>
            <a:r>
              <a:rPr sz="1800" spc="-30" dirty="0">
                <a:latin typeface="Arial MT"/>
                <a:cs typeface="Arial MT"/>
              </a:rPr>
              <a:t> </a:t>
            </a:r>
            <a:r>
              <a:rPr sz="1800" dirty="0">
                <a:latin typeface="Arial MT"/>
                <a:cs typeface="Arial MT"/>
              </a:rPr>
              <a:t>keep</a:t>
            </a:r>
            <a:r>
              <a:rPr sz="1800" spc="-10" dirty="0">
                <a:latin typeface="Arial MT"/>
                <a:cs typeface="Arial MT"/>
              </a:rPr>
              <a:t> </a:t>
            </a:r>
            <a:r>
              <a:rPr sz="1800" dirty="0">
                <a:latin typeface="Arial MT"/>
                <a:cs typeface="Arial MT"/>
              </a:rPr>
              <a:t>the</a:t>
            </a:r>
            <a:r>
              <a:rPr sz="1800" spc="-30" dirty="0">
                <a:latin typeface="Arial MT"/>
                <a:cs typeface="Arial MT"/>
              </a:rPr>
              <a:t> </a:t>
            </a:r>
            <a:r>
              <a:rPr sz="1800" dirty="0">
                <a:latin typeface="Arial MT"/>
                <a:cs typeface="Arial MT"/>
              </a:rPr>
              <a:t>CPU</a:t>
            </a:r>
            <a:r>
              <a:rPr sz="1800" spc="-25" dirty="0">
                <a:latin typeface="Arial MT"/>
                <a:cs typeface="Arial MT"/>
              </a:rPr>
              <a:t> </a:t>
            </a:r>
            <a:r>
              <a:rPr sz="1800" dirty="0">
                <a:latin typeface="Arial MT"/>
                <a:cs typeface="Arial MT"/>
              </a:rPr>
              <a:t>as</a:t>
            </a:r>
            <a:r>
              <a:rPr sz="1800" spc="-25" dirty="0">
                <a:latin typeface="Arial MT"/>
                <a:cs typeface="Arial MT"/>
              </a:rPr>
              <a:t> </a:t>
            </a:r>
            <a:r>
              <a:rPr sz="1800" dirty="0">
                <a:latin typeface="Arial MT"/>
                <a:cs typeface="Arial MT"/>
              </a:rPr>
              <a:t>busy</a:t>
            </a:r>
            <a:r>
              <a:rPr sz="1800" spc="-20" dirty="0">
                <a:latin typeface="Arial MT"/>
                <a:cs typeface="Arial MT"/>
              </a:rPr>
              <a:t> </a:t>
            </a:r>
            <a:r>
              <a:rPr sz="1800" dirty="0">
                <a:latin typeface="Arial MT"/>
                <a:cs typeface="Arial MT"/>
              </a:rPr>
              <a:t>as</a:t>
            </a:r>
            <a:r>
              <a:rPr sz="1800" spc="-20" dirty="0">
                <a:latin typeface="Arial MT"/>
                <a:cs typeface="Arial MT"/>
              </a:rPr>
              <a:t> </a:t>
            </a:r>
            <a:r>
              <a:rPr sz="1800" spc="-10" dirty="0">
                <a:latin typeface="Arial MT"/>
                <a:cs typeface="Arial MT"/>
              </a:rPr>
              <a:t>possible</a:t>
            </a:r>
            <a:endParaRPr sz="1800">
              <a:latin typeface="Arial MT"/>
              <a:cs typeface="Arial MT"/>
            </a:endParaRPr>
          </a:p>
          <a:p>
            <a:pPr marL="354965" indent="-342265">
              <a:lnSpc>
                <a:spcPct val="100000"/>
              </a:lnSpc>
              <a:spcBef>
                <a:spcPts val="790"/>
              </a:spcBef>
              <a:buClr>
                <a:srgbClr val="993300"/>
              </a:buClr>
              <a:buSzPct val="108333"/>
              <a:buFont typeface="Times New Roman"/>
              <a:buChar char="▪"/>
              <a:tabLst>
                <a:tab pos="354965" algn="l"/>
              </a:tabLst>
            </a:pPr>
            <a:r>
              <a:rPr sz="1800" b="1" spc="-10" dirty="0">
                <a:latin typeface="Arial"/>
                <a:cs typeface="Arial"/>
              </a:rPr>
              <a:t>Throughput</a:t>
            </a:r>
            <a:r>
              <a:rPr sz="1800" b="1" spc="-95" dirty="0">
                <a:latin typeface="Arial"/>
                <a:cs typeface="Arial"/>
              </a:rPr>
              <a:t> </a:t>
            </a:r>
            <a:r>
              <a:rPr sz="1800" dirty="0">
                <a:latin typeface="Arial MT"/>
                <a:cs typeface="Arial MT"/>
              </a:rPr>
              <a:t>–</a:t>
            </a:r>
            <a:r>
              <a:rPr sz="1800" spc="-35" dirty="0">
                <a:latin typeface="Arial MT"/>
                <a:cs typeface="Arial MT"/>
              </a:rPr>
              <a:t> </a:t>
            </a:r>
            <a:r>
              <a:rPr sz="1800" dirty="0">
                <a:latin typeface="Arial MT"/>
                <a:cs typeface="Arial MT"/>
              </a:rPr>
              <a:t>#</a:t>
            </a:r>
            <a:r>
              <a:rPr sz="1800" spc="-20" dirty="0">
                <a:latin typeface="Arial MT"/>
                <a:cs typeface="Arial MT"/>
              </a:rPr>
              <a:t> </a:t>
            </a:r>
            <a:r>
              <a:rPr sz="1800" dirty="0">
                <a:latin typeface="Arial MT"/>
                <a:cs typeface="Arial MT"/>
              </a:rPr>
              <a:t>of</a:t>
            </a:r>
            <a:r>
              <a:rPr sz="1800" spc="-25" dirty="0">
                <a:latin typeface="Arial MT"/>
                <a:cs typeface="Arial MT"/>
              </a:rPr>
              <a:t> </a:t>
            </a:r>
            <a:r>
              <a:rPr sz="1800" dirty="0">
                <a:latin typeface="Arial MT"/>
                <a:cs typeface="Arial MT"/>
              </a:rPr>
              <a:t>processes</a:t>
            </a:r>
            <a:r>
              <a:rPr sz="1800" spc="-60" dirty="0">
                <a:latin typeface="Arial MT"/>
                <a:cs typeface="Arial MT"/>
              </a:rPr>
              <a:t> </a:t>
            </a:r>
            <a:r>
              <a:rPr sz="1800" dirty="0">
                <a:latin typeface="Arial MT"/>
                <a:cs typeface="Arial MT"/>
              </a:rPr>
              <a:t>that</a:t>
            </a:r>
            <a:r>
              <a:rPr sz="1800" spc="-45" dirty="0">
                <a:latin typeface="Arial MT"/>
                <a:cs typeface="Arial MT"/>
              </a:rPr>
              <a:t> </a:t>
            </a:r>
            <a:r>
              <a:rPr sz="1800" dirty="0">
                <a:latin typeface="Arial MT"/>
                <a:cs typeface="Arial MT"/>
              </a:rPr>
              <a:t>complete</a:t>
            </a:r>
            <a:r>
              <a:rPr sz="1800" spc="-40" dirty="0">
                <a:latin typeface="Arial MT"/>
                <a:cs typeface="Arial MT"/>
              </a:rPr>
              <a:t> </a:t>
            </a:r>
            <a:r>
              <a:rPr sz="1800" dirty="0">
                <a:latin typeface="Arial MT"/>
                <a:cs typeface="Arial MT"/>
              </a:rPr>
              <a:t>their</a:t>
            </a:r>
            <a:r>
              <a:rPr sz="1800" spc="-65" dirty="0">
                <a:latin typeface="Arial MT"/>
                <a:cs typeface="Arial MT"/>
              </a:rPr>
              <a:t> </a:t>
            </a:r>
            <a:r>
              <a:rPr sz="1800" dirty="0">
                <a:latin typeface="Arial MT"/>
                <a:cs typeface="Arial MT"/>
              </a:rPr>
              <a:t>execution</a:t>
            </a:r>
            <a:r>
              <a:rPr sz="1800" spc="-20" dirty="0">
                <a:latin typeface="Arial MT"/>
                <a:cs typeface="Arial MT"/>
              </a:rPr>
              <a:t> </a:t>
            </a:r>
            <a:r>
              <a:rPr sz="1800" dirty="0">
                <a:latin typeface="Arial MT"/>
                <a:cs typeface="Arial MT"/>
              </a:rPr>
              <a:t>per</a:t>
            </a:r>
            <a:r>
              <a:rPr sz="1800" spc="-35" dirty="0">
                <a:latin typeface="Arial MT"/>
                <a:cs typeface="Arial MT"/>
              </a:rPr>
              <a:t> </a:t>
            </a:r>
            <a:r>
              <a:rPr sz="1800" dirty="0">
                <a:latin typeface="Arial MT"/>
                <a:cs typeface="Arial MT"/>
              </a:rPr>
              <a:t>time</a:t>
            </a:r>
            <a:r>
              <a:rPr sz="1800" spc="-55" dirty="0">
                <a:latin typeface="Arial MT"/>
                <a:cs typeface="Arial MT"/>
              </a:rPr>
              <a:t> </a:t>
            </a:r>
            <a:r>
              <a:rPr sz="1800" spc="-20" dirty="0">
                <a:latin typeface="Arial MT"/>
                <a:cs typeface="Arial MT"/>
              </a:rPr>
              <a:t>unit</a:t>
            </a:r>
            <a:endParaRPr sz="1800">
              <a:latin typeface="Arial MT"/>
              <a:cs typeface="Arial M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01550" y="515105"/>
            <a:ext cx="1069294" cy="808037"/>
          </a:xfrm>
          <a:prstGeom prst="rect">
            <a:avLst/>
          </a:prstGeom>
        </p:spPr>
      </p:pic>
      <p:grpSp>
        <p:nvGrpSpPr>
          <p:cNvPr id="3" name="object 3"/>
          <p:cNvGrpSpPr/>
          <p:nvPr/>
        </p:nvGrpSpPr>
        <p:grpSpPr>
          <a:xfrm>
            <a:off x="452627" y="457200"/>
            <a:ext cx="238125" cy="6863080"/>
            <a:chOff x="452627" y="457200"/>
            <a:chExt cx="238125" cy="6863080"/>
          </a:xfrm>
        </p:grpSpPr>
        <p:sp>
          <p:nvSpPr>
            <p:cNvPr id="4" name="object 4"/>
            <p:cNvSpPr/>
            <p:nvPr/>
          </p:nvSpPr>
          <p:spPr>
            <a:xfrm>
              <a:off x="457199" y="457200"/>
              <a:ext cx="228600" cy="2286000"/>
            </a:xfrm>
            <a:custGeom>
              <a:avLst/>
              <a:gdLst/>
              <a:ahLst/>
              <a:cxnLst/>
              <a:rect l="l" t="t" r="r" b="b"/>
              <a:pathLst>
                <a:path w="228600" h="2286000">
                  <a:moveTo>
                    <a:pt x="228600" y="2286000"/>
                  </a:moveTo>
                  <a:lnTo>
                    <a:pt x="0" y="2286000"/>
                  </a:lnTo>
                  <a:lnTo>
                    <a:pt x="0" y="0"/>
                  </a:lnTo>
                  <a:lnTo>
                    <a:pt x="228600" y="0"/>
                  </a:lnTo>
                  <a:lnTo>
                    <a:pt x="228600" y="2286000"/>
                  </a:lnTo>
                  <a:close/>
                </a:path>
              </a:pathLst>
            </a:custGeom>
            <a:solidFill>
              <a:srgbClr val="336699"/>
            </a:solidFill>
          </p:spPr>
          <p:txBody>
            <a:bodyPr wrap="square" lIns="0" tIns="0" rIns="0" bIns="0" rtlCol="0"/>
            <a:lstStyle/>
            <a:p>
              <a:endParaRPr/>
            </a:p>
          </p:txBody>
        </p:sp>
        <p:pic>
          <p:nvPicPr>
            <p:cNvPr id="5" name="object 5"/>
            <p:cNvPicPr/>
            <p:nvPr/>
          </p:nvPicPr>
          <p:blipFill>
            <a:blip r:embed="rId3" cstate="print"/>
            <a:stretch>
              <a:fillRect/>
            </a:stretch>
          </p:blipFill>
          <p:spPr>
            <a:xfrm>
              <a:off x="452627" y="2738627"/>
              <a:ext cx="237743" cy="4581143"/>
            </a:xfrm>
            <a:prstGeom prst="rect">
              <a:avLst/>
            </a:prstGeom>
          </p:spPr>
        </p:pic>
      </p:grpSp>
      <p:pic>
        <p:nvPicPr>
          <p:cNvPr id="6" name="object 6"/>
          <p:cNvPicPr/>
          <p:nvPr/>
        </p:nvPicPr>
        <p:blipFill>
          <a:blip r:embed="rId4" cstate="print"/>
          <a:stretch>
            <a:fillRect/>
          </a:stretch>
        </p:blipFill>
        <p:spPr>
          <a:xfrm>
            <a:off x="8225028" y="6300216"/>
            <a:ext cx="1293875" cy="803147"/>
          </a:xfrm>
          <a:prstGeom prst="rect">
            <a:avLst/>
          </a:prstGeom>
        </p:spPr>
      </p:pic>
      <p:graphicFrame>
        <p:nvGraphicFramePr>
          <p:cNvPr id="7" name="object 7"/>
          <p:cNvGraphicFramePr>
            <a:graphicFrameLocks noGrp="1"/>
          </p:cNvGraphicFramePr>
          <p:nvPr/>
        </p:nvGraphicFramePr>
        <p:xfrm>
          <a:off x="764286" y="1442466"/>
          <a:ext cx="8021955" cy="5041898"/>
        </p:xfrm>
        <a:graphic>
          <a:graphicData uri="http://schemas.openxmlformats.org/drawingml/2006/table">
            <a:tbl>
              <a:tblPr firstRow="1" bandRow="1">
                <a:tableStyleId>{2D5ABB26-0587-4C30-8999-92F81FD0307C}</a:tableStyleId>
              </a:tblPr>
              <a:tblGrid>
                <a:gridCol w="1769110">
                  <a:extLst>
                    <a:ext uri="{9D8B030D-6E8A-4147-A177-3AD203B41FA5}">
                      <a16:colId xmlns:a16="http://schemas.microsoft.com/office/drawing/2014/main" val="20000"/>
                    </a:ext>
                  </a:extLst>
                </a:gridCol>
                <a:gridCol w="5033645">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tblGrid>
              <a:tr h="591185">
                <a:tc>
                  <a:txBody>
                    <a:bodyPr/>
                    <a:lstStyle/>
                    <a:p>
                      <a:pPr marL="636905">
                        <a:lnSpc>
                          <a:spcPct val="100000"/>
                        </a:lnSpc>
                        <a:spcBef>
                          <a:spcPts val="980"/>
                        </a:spcBef>
                      </a:pPr>
                      <a:r>
                        <a:rPr sz="1600" b="1" spc="-10" dirty="0">
                          <a:latin typeface="Arial"/>
                          <a:cs typeface="Arial"/>
                        </a:rPr>
                        <a:t>Criteria</a:t>
                      </a:r>
                      <a:endParaRPr sz="1600" dirty="0">
                        <a:latin typeface="Arial"/>
                        <a:cs typeface="Arial"/>
                      </a:endParaRPr>
                    </a:p>
                  </a:txBody>
                  <a:tcPr marL="0" marR="0" marT="12446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75D6FF"/>
                    </a:solidFill>
                  </a:tcPr>
                </a:tc>
                <a:tc>
                  <a:txBody>
                    <a:bodyPr/>
                    <a:lstStyle/>
                    <a:p>
                      <a:pPr marL="229235" algn="ctr">
                        <a:lnSpc>
                          <a:spcPct val="100000"/>
                        </a:lnSpc>
                        <a:spcBef>
                          <a:spcPts val="980"/>
                        </a:spcBef>
                      </a:pPr>
                      <a:r>
                        <a:rPr sz="1600" b="1" spc="-10" dirty="0">
                          <a:latin typeface="Arial"/>
                          <a:cs typeface="Arial"/>
                        </a:rPr>
                        <a:t>Definition</a:t>
                      </a:r>
                      <a:endParaRPr sz="1600">
                        <a:latin typeface="Arial"/>
                        <a:cs typeface="Arial"/>
                      </a:endParaRPr>
                    </a:p>
                  </a:txBody>
                  <a:tcPr marL="0" marR="0" marT="12446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75D6FF"/>
                    </a:solidFill>
                  </a:tcPr>
                </a:tc>
                <a:tc>
                  <a:txBody>
                    <a:bodyPr/>
                    <a:lstStyle/>
                    <a:p>
                      <a:pPr marL="494030">
                        <a:lnSpc>
                          <a:spcPct val="100000"/>
                        </a:lnSpc>
                        <a:spcBef>
                          <a:spcPts val="980"/>
                        </a:spcBef>
                      </a:pPr>
                      <a:r>
                        <a:rPr sz="1600" b="1" spc="-20" dirty="0">
                          <a:latin typeface="Arial"/>
                          <a:cs typeface="Arial"/>
                        </a:rPr>
                        <a:t>Goal</a:t>
                      </a:r>
                      <a:endParaRPr sz="1600">
                        <a:latin typeface="Arial"/>
                        <a:cs typeface="Arial"/>
                      </a:endParaRPr>
                    </a:p>
                  </a:txBody>
                  <a:tcPr marL="0" marR="0" marT="12446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75D6FF"/>
                    </a:solidFill>
                  </a:tcPr>
                </a:tc>
                <a:extLst>
                  <a:ext uri="{0D108BD9-81ED-4DB2-BD59-A6C34878D82A}">
                    <a16:rowId xmlns:a16="http://schemas.microsoft.com/office/drawing/2014/main" val="10000"/>
                  </a:ext>
                </a:extLst>
              </a:tr>
              <a:tr h="874394">
                <a:tc>
                  <a:txBody>
                    <a:bodyPr/>
                    <a:lstStyle/>
                    <a:p>
                      <a:pPr>
                        <a:lnSpc>
                          <a:spcPct val="100000"/>
                        </a:lnSpc>
                        <a:spcBef>
                          <a:spcPts val="95"/>
                        </a:spcBef>
                      </a:pPr>
                      <a:endParaRPr sz="1600" dirty="0">
                        <a:latin typeface="Times New Roman"/>
                        <a:cs typeface="Times New Roman"/>
                      </a:endParaRPr>
                    </a:p>
                    <a:p>
                      <a:pPr marL="214629">
                        <a:lnSpc>
                          <a:spcPct val="100000"/>
                        </a:lnSpc>
                        <a:spcBef>
                          <a:spcPts val="5"/>
                        </a:spcBef>
                      </a:pPr>
                      <a:r>
                        <a:rPr sz="1600" dirty="0">
                          <a:latin typeface="Arial MT"/>
                          <a:cs typeface="Arial MT"/>
                        </a:rPr>
                        <a:t>CPU</a:t>
                      </a:r>
                      <a:r>
                        <a:rPr sz="1600" spc="-70" dirty="0">
                          <a:latin typeface="Arial MT"/>
                          <a:cs typeface="Arial MT"/>
                        </a:rPr>
                        <a:t> </a:t>
                      </a:r>
                      <a:r>
                        <a:rPr sz="1600" spc="-10" dirty="0">
                          <a:latin typeface="Arial MT"/>
                          <a:cs typeface="Arial MT"/>
                        </a:rPr>
                        <a:t>utilization</a:t>
                      </a:r>
                      <a:endParaRPr sz="1600" dirty="0">
                        <a:latin typeface="Arial MT"/>
                        <a:cs typeface="Arial MT"/>
                      </a:endParaRPr>
                    </a:p>
                  </a:txBody>
                  <a:tcPr marL="0" marR="0" marT="1206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225425" marR="689610">
                        <a:lnSpc>
                          <a:spcPct val="100000"/>
                        </a:lnSpc>
                        <a:spcBef>
                          <a:spcPts val="1120"/>
                        </a:spcBef>
                      </a:pPr>
                      <a:r>
                        <a:rPr sz="1600" dirty="0">
                          <a:latin typeface="Arial MT"/>
                          <a:cs typeface="Arial MT"/>
                        </a:rPr>
                        <a:t>The</a:t>
                      </a:r>
                      <a:r>
                        <a:rPr sz="1600" spc="-40" dirty="0">
                          <a:latin typeface="Arial MT"/>
                          <a:cs typeface="Arial MT"/>
                        </a:rPr>
                        <a:t> </a:t>
                      </a:r>
                      <a:r>
                        <a:rPr sz="1600" dirty="0">
                          <a:latin typeface="Arial MT"/>
                          <a:cs typeface="Arial MT"/>
                        </a:rPr>
                        <a:t>%</a:t>
                      </a:r>
                      <a:r>
                        <a:rPr sz="1600" spc="-10" dirty="0">
                          <a:latin typeface="Arial MT"/>
                          <a:cs typeface="Arial MT"/>
                        </a:rPr>
                        <a:t> </a:t>
                      </a:r>
                      <a:r>
                        <a:rPr sz="1600" dirty="0">
                          <a:latin typeface="Arial MT"/>
                          <a:cs typeface="Arial MT"/>
                        </a:rPr>
                        <a:t>of</a:t>
                      </a:r>
                      <a:r>
                        <a:rPr sz="1600" spc="-30" dirty="0">
                          <a:latin typeface="Arial MT"/>
                          <a:cs typeface="Arial MT"/>
                        </a:rPr>
                        <a:t> </a:t>
                      </a:r>
                      <a:r>
                        <a:rPr sz="1600" dirty="0">
                          <a:latin typeface="Arial MT"/>
                          <a:cs typeface="Arial MT"/>
                        </a:rPr>
                        <a:t>time</a:t>
                      </a:r>
                      <a:r>
                        <a:rPr sz="1600" spc="-35" dirty="0">
                          <a:latin typeface="Arial MT"/>
                          <a:cs typeface="Arial MT"/>
                        </a:rPr>
                        <a:t> </a:t>
                      </a:r>
                      <a:r>
                        <a:rPr sz="1600" dirty="0">
                          <a:latin typeface="Arial MT"/>
                          <a:cs typeface="Arial MT"/>
                        </a:rPr>
                        <a:t>the</a:t>
                      </a:r>
                      <a:r>
                        <a:rPr sz="1600" spc="-20" dirty="0">
                          <a:latin typeface="Arial MT"/>
                          <a:cs typeface="Arial MT"/>
                        </a:rPr>
                        <a:t> </a:t>
                      </a:r>
                      <a:r>
                        <a:rPr sz="1600" dirty="0">
                          <a:latin typeface="Arial MT"/>
                          <a:cs typeface="Arial MT"/>
                        </a:rPr>
                        <a:t>CPU</a:t>
                      </a:r>
                      <a:r>
                        <a:rPr sz="1600" spc="-35" dirty="0">
                          <a:latin typeface="Arial MT"/>
                          <a:cs typeface="Arial MT"/>
                        </a:rPr>
                        <a:t> </a:t>
                      </a:r>
                      <a:r>
                        <a:rPr sz="1600" dirty="0">
                          <a:latin typeface="Arial MT"/>
                          <a:cs typeface="Arial MT"/>
                        </a:rPr>
                        <a:t>is</a:t>
                      </a:r>
                      <a:r>
                        <a:rPr sz="1600" spc="-10" dirty="0">
                          <a:latin typeface="Arial MT"/>
                          <a:cs typeface="Arial MT"/>
                        </a:rPr>
                        <a:t> </a:t>
                      </a:r>
                      <a:r>
                        <a:rPr sz="1600" dirty="0">
                          <a:latin typeface="Arial MT"/>
                          <a:cs typeface="Arial MT"/>
                        </a:rPr>
                        <a:t>executing</a:t>
                      </a:r>
                      <a:r>
                        <a:rPr sz="1600" spc="-70" dirty="0">
                          <a:latin typeface="Arial MT"/>
                          <a:cs typeface="Arial MT"/>
                        </a:rPr>
                        <a:t> </a:t>
                      </a:r>
                      <a:r>
                        <a:rPr sz="1600" dirty="0">
                          <a:latin typeface="Arial MT"/>
                          <a:cs typeface="Arial MT"/>
                        </a:rPr>
                        <a:t>user</a:t>
                      </a:r>
                      <a:r>
                        <a:rPr sz="1600" spc="-35" dirty="0">
                          <a:latin typeface="Arial MT"/>
                          <a:cs typeface="Arial MT"/>
                        </a:rPr>
                        <a:t> </a:t>
                      </a:r>
                      <a:r>
                        <a:rPr sz="1600" spc="-10" dirty="0">
                          <a:latin typeface="Arial MT"/>
                          <a:cs typeface="Arial MT"/>
                        </a:rPr>
                        <a:t>level </a:t>
                      </a:r>
                      <a:r>
                        <a:rPr sz="1600" dirty="0">
                          <a:latin typeface="Arial MT"/>
                          <a:cs typeface="Arial MT"/>
                        </a:rPr>
                        <a:t>process</a:t>
                      </a:r>
                      <a:r>
                        <a:rPr sz="1600" spc="-75" dirty="0">
                          <a:latin typeface="Arial MT"/>
                          <a:cs typeface="Arial MT"/>
                        </a:rPr>
                        <a:t> </a:t>
                      </a:r>
                      <a:r>
                        <a:rPr sz="1600" spc="-20" dirty="0">
                          <a:latin typeface="Arial MT"/>
                          <a:cs typeface="Arial MT"/>
                        </a:rPr>
                        <a:t>code.</a:t>
                      </a:r>
                      <a:endParaRPr sz="1600" dirty="0">
                        <a:latin typeface="Arial MT"/>
                        <a:cs typeface="Arial MT"/>
                      </a:endParaRPr>
                    </a:p>
                  </a:txBody>
                  <a:tcPr marL="0" marR="0" marT="14224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a:lnSpc>
                          <a:spcPct val="100000"/>
                        </a:lnSpc>
                        <a:spcBef>
                          <a:spcPts val="95"/>
                        </a:spcBef>
                      </a:pPr>
                      <a:endParaRPr sz="1600">
                        <a:latin typeface="Times New Roman"/>
                        <a:cs typeface="Times New Roman"/>
                      </a:endParaRPr>
                    </a:p>
                    <a:p>
                      <a:pPr marL="225425">
                        <a:lnSpc>
                          <a:spcPct val="100000"/>
                        </a:lnSpc>
                        <a:spcBef>
                          <a:spcPts val="5"/>
                        </a:spcBef>
                      </a:pPr>
                      <a:r>
                        <a:rPr sz="1600" spc="-10" dirty="0">
                          <a:latin typeface="Arial MT"/>
                          <a:cs typeface="Arial MT"/>
                        </a:rPr>
                        <a:t>Maximize</a:t>
                      </a:r>
                      <a:endParaRPr sz="1600">
                        <a:latin typeface="Arial MT"/>
                        <a:cs typeface="Arial MT"/>
                      </a:endParaRPr>
                    </a:p>
                  </a:txBody>
                  <a:tcPr marL="0" marR="0" marT="1206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1"/>
                  </a:ext>
                </a:extLst>
              </a:tr>
              <a:tr h="876300">
                <a:tc>
                  <a:txBody>
                    <a:bodyPr/>
                    <a:lstStyle/>
                    <a:p>
                      <a:pPr>
                        <a:lnSpc>
                          <a:spcPct val="100000"/>
                        </a:lnSpc>
                        <a:spcBef>
                          <a:spcPts val="110"/>
                        </a:spcBef>
                      </a:pPr>
                      <a:endParaRPr sz="1600">
                        <a:latin typeface="Times New Roman"/>
                        <a:cs typeface="Times New Roman"/>
                      </a:endParaRPr>
                    </a:p>
                    <a:p>
                      <a:pPr marL="214629">
                        <a:lnSpc>
                          <a:spcPct val="100000"/>
                        </a:lnSpc>
                      </a:pPr>
                      <a:r>
                        <a:rPr sz="1600" spc="-10" dirty="0">
                          <a:latin typeface="Arial MT"/>
                          <a:cs typeface="Arial MT"/>
                        </a:rPr>
                        <a:t>Throughput</a:t>
                      </a:r>
                      <a:endParaRPr sz="1600">
                        <a:latin typeface="Arial MT"/>
                        <a:cs typeface="Arial MT"/>
                      </a:endParaRPr>
                    </a:p>
                  </a:txBody>
                  <a:tcPr marL="0" marR="0" marT="1397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225425" marR="1157605">
                        <a:lnSpc>
                          <a:spcPct val="100000"/>
                        </a:lnSpc>
                        <a:spcBef>
                          <a:spcPts val="1135"/>
                        </a:spcBef>
                      </a:pPr>
                      <a:r>
                        <a:rPr sz="1600" dirty="0">
                          <a:latin typeface="Arial MT"/>
                          <a:cs typeface="Arial MT"/>
                        </a:rPr>
                        <a:t>Number</a:t>
                      </a:r>
                      <a:r>
                        <a:rPr sz="1600" spc="-45" dirty="0">
                          <a:latin typeface="Arial MT"/>
                          <a:cs typeface="Arial MT"/>
                        </a:rPr>
                        <a:t> </a:t>
                      </a:r>
                      <a:r>
                        <a:rPr sz="1600" dirty="0">
                          <a:latin typeface="Arial MT"/>
                          <a:cs typeface="Arial MT"/>
                        </a:rPr>
                        <a:t>of</a:t>
                      </a:r>
                      <a:r>
                        <a:rPr sz="1600" spc="-20" dirty="0">
                          <a:latin typeface="Arial MT"/>
                          <a:cs typeface="Arial MT"/>
                        </a:rPr>
                        <a:t> </a:t>
                      </a:r>
                      <a:r>
                        <a:rPr sz="1600" dirty="0">
                          <a:latin typeface="Arial MT"/>
                          <a:cs typeface="Arial MT"/>
                        </a:rPr>
                        <a:t>processes</a:t>
                      </a:r>
                      <a:r>
                        <a:rPr sz="1600" spc="-70" dirty="0">
                          <a:latin typeface="Arial MT"/>
                          <a:cs typeface="Arial MT"/>
                        </a:rPr>
                        <a:t> </a:t>
                      </a:r>
                      <a:r>
                        <a:rPr sz="1600" dirty="0">
                          <a:latin typeface="Arial MT"/>
                          <a:cs typeface="Arial MT"/>
                        </a:rPr>
                        <a:t>that</a:t>
                      </a:r>
                      <a:r>
                        <a:rPr sz="1600" spc="-35" dirty="0">
                          <a:latin typeface="Arial MT"/>
                          <a:cs typeface="Arial MT"/>
                        </a:rPr>
                        <a:t> </a:t>
                      </a:r>
                      <a:r>
                        <a:rPr sz="1600" dirty="0">
                          <a:latin typeface="Arial MT"/>
                          <a:cs typeface="Arial MT"/>
                        </a:rPr>
                        <a:t>complete</a:t>
                      </a:r>
                      <a:r>
                        <a:rPr sz="1600" spc="-65" dirty="0">
                          <a:latin typeface="Arial MT"/>
                          <a:cs typeface="Arial MT"/>
                        </a:rPr>
                        <a:t> </a:t>
                      </a:r>
                      <a:r>
                        <a:rPr sz="1600" spc="-10" dirty="0">
                          <a:latin typeface="Arial MT"/>
                          <a:cs typeface="Arial MT"/>
                        </a:rPr>
                        <a:t>their execution</a:t>
                      </a:r>
                      <a:r>
                        <a:rPr sz="1600" spc="-70" dirty="0">
                          <a:latin typeface="Arial MT"/>
                          <a:cs typeface="Arial MT"/>
                        </a:rPr>
                        <a:t> </a:t>
                      </a:r>
                      <a:r>
                        <a:rPr sz="1600" dirty="0">
                          <a:latin typeface="Arial MT"/>
                          <a:cs typeface="Arial MT"/>
                        </a:rPr>
                        <a:t>per</a:t>
                      </a:r>
                      <a:r>
                        <a:rPr sz="1600" spc="15" dirty="0">
                          <a:latin typeface="Arial MT"/>
                          <a:cs typeface="Arial MT"/>
                        </a:rPr>
                        <a:t> </a:t>
                      </a:r>
                      <a:r>
                        <a:rPr sz="1600" dirty="0">
                          <a:latin typeface="Arial MT"/>
                          <a:cs typeface="Arial MT"/>
                        </a:rPr>
                        <a:t>time</a:t>
                      </a:r>
                      <a:r>
                        <a:rPr sz="1600" spc="-20" dirty="0">
                          <a:latin typeface="Arial MT"/>
                          <a:cs typeface="Arial MT"/>
                        </a:rPr>
                        <a:t> unit.</a:t>
                      </a:r>
                      <a:endParaRPr sz="1600" dirty="0">
                        <a:latin typeface="Arial MT"/>
                        <a:cs typeface="Arial MT"/>
                      </a:endParaRPr>
                    </a:p>
                  </a:txBody>
                  <a:tcPr marL="0" marR="0" marT="14414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a:lnSpc>
                          <a:spcPct val="100000"/>
                        </a:lnSpc>
                        <a:spcBef>
                          <a:spcPts val="110"/>
                        </a:spcBef>
                      </a:pPr>
                      <a:endParaRPr sz="1600">
                        <a:latin typeface="Times New Roman"/>
                        <a:cs typeface="Times New Roman"/>
                      </a:endParaRPr>
                    </a:p>
                    <a:p>
                      <a:pPr marL="225425">
                        <a:lnSpc>
                          <a:spcPct val="100000"/>
                        </a:lnSpc>
                      </a:pPr>
                      <a:r>
                        <a:rPr sz="1600" spc="-10" dirty="0">
                          <a:latin typeface="Arial MT"/>
                          <a:cs typeface="Arial MT"/>
                        </a:rPr>
                        <a:t>Maximize</a:t>
                      </a:r>
                      <a:endParaRPr sz="1600">
                        <a:latin typeface="Arial MT"/>
                        <a:cs typeface="Arial MT"/>
                      </a:endParaRPr>
                    </a:p>
                  </a:txBody>
                  <a:tcPr marL="0" marR="0" marT="1397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2"/>
                  </a:ext>
                </a:extLst>
              </a:tr>
              <a:tr h="876300">
                <a:tc>
                  <a:txBody>
                    <a:bodyPr/>
                    <a:lstStyle/>
                    <a:p>
                      <a:pPr>
                        <a:lnSpc>
                          <a:spcPct val="100000"/>
                        </a:lnSpc>
                        <a:spcBef>
                          <a:spcPts val="95"/>
                        </a:spcBef>
                      </a:pPr>
                      <a:endParaRPr sz="1600">
                        <a:latin typeface="Times New Roman"/>
                        <a:cs typeface="Times New Roman"/>
                      </a:endParaRPr>
                    </a:p>
                    <a:p>
                      <a:pPr marL="214629">
                        <a:lnSpc>
                          <a:spcPct val="100000"/>
                        </a:lnSpc>
                        <a:spcBef>
                          <a:spcPts val="5"/>
                        </a:spcBef>
                      </a:pPr>
                      <a:r>
                        <a:rPr sz="1600" spc="-30" dirty="0">
                          <a:latin typeface="Arial MT"/>
                          <a:cs typeface="Arial MT"/>
                        </a:rPr>
                        <a:t>Turnaround</a:t>
                      </a:r>
                      <a:r>
                        <a:rPr sz="1600" spc="-55" dirty="0">
                          <a:latin typeface="Arial MT"/>
                          <a:cs typeface="Arial MT"/>
                        </a:rPr>
                        <a:t> </a:t>
                      </a:r>
                      <a:r>
                        <a:rPr sz="1600" spc="-20" dirty="0">
                          <a:latin typeface="Arial MT"/>
                          <a:cs typeface="Arial MT"/>
                        </a:rPr>
                        <a:t>time</a:t>
                      </a:r>
                      <a:endParaRPr sz="1600">
                        <a:latin typeface="Arial MT"/>
                        <a:cs typeface="Arial MT"/>
                      </a:endParaRPr>
                    </a:p>
                  </a:txBody>
                  <a:tcPr marL="0" marR="0" marT="1206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225425" marR="1386205">
                        <a:lnSpc>
                          <a:spcPct val="100000"/>
                        </a:lnSpc>
                        <a:spcBef>
                          <a:spcPts val="1120"/>
                        </a:spcBef>
                      </a:pPr>
                      <a:r>
                        <a:rPr sz="1600" dirty="0">
                          <a:latin typeface="Arial MT"/>
                          <a:cs typeface="Arial MT"/>
                        </a:rPr>
                        <a:t>Amount</a:t>
                      </a:r>
                      <a:r>
                        <a:rPr sz="1600" spc="-15" dirty="0">
                          <a:latin typeface="Arial MT"/>
                          <a:cs typeface="Arial MT"/>
                        </a:rPr>
                        <a:t> </a:t>
                      </a:r>
                      <a:r>
                        <a:rPr sz="1600" dirty="0">
                          <a:latin typeface="Arial MT"/>
                          <a:cs typeface="Arial MT"/>
                        </a:rPr>
                        <a:t>of</a:t>
                      </a:r>
                      <a:r>
                        <a:rPr sz="1600" spc="5" dirty="0">
                          <a:latin typeface="Arial MT"/>
                          <a:cs typeface="Arial MT"/>
                        </a:rPr>
                        <a:t> </a:t>
                      </a:r>
                      <a:r>
                        <a:rPr sz="1600" dirty="0">
                          <a:latin typeface="Arial MT"/>
                          <a:cs typeface="Arial MT"/>
                        </a:rPr>
                        <a:t>time</a:t>
                      </a:r>
                      <a:r>
                        <a:rPr sz="1600" spc="-45" dirty="0">
                          <a:latin typeface="Arial MT"/>
                          <a:cs typeface="Arial MT"/>
                        </a:rPr>
                        <a:t> </a:t>
                      </a:r>
                      <a:r>
                        <a:rPr sz="1600" dirty="0">
                          <a:latin typeface="Arial MT"/>
                          <a:cs typeface="Arial MT"/>
                        </a:rPr>
                        <a:t>to</a:t>
                      </a:r>
                      <a:r>
                        <a:rPr sz="1600" spc="-25" dirty="0">
                          <a:latin typeface="Arial MT"/>
                          <a:cs typeface="Arial MT"/>
                        </a:rPr>
                        <a:t> </a:t>
                      </a:r>
                      <a:r>
                        <a:rPr sz="1600" dirty="0">
                          <a:latin typeface="Arial MT"/>
                          <a:cs typeface="Arial MT"/>
                        </a:rPr>
                        <a:t>execute</a:t>
                      </a:r>
                      <a:r>
                        <a:rPr sz="1600" spc="-25" dirty="0">
                          <a:latin typeface="Arial MT"/>
                          <a:cs typeface="Arial MT"/>
                        </a:rPr>
                        <a:t> </a:t>
                      </a:r>
                      <a:r>
                        <a:rPr sz="1600" dirty="0">
                          <a:latin typeface="Arial MT"/>
                          <a:cs typeface="Arial MT"/>
                        </a:rPr>
                        <a:t>a</a:t>
                      </a:r>
                      <a:r>
                        <a:rPr sz="1600" spc="-25" dirty="0">
                          <a:latin typeface="Arial MT"/>
                          <a:cs typeface="Arial MT"/>
                        </a:rPr>
                        <a:t> </a:t>
                      </a:r>
                      <a:r>
                        <a:rPr sz="1600" spc="-10" dirty="0">
                          <a:latin typeface="Arial MT"/>
                          <a:cs typeface="Arial MT"/>
                        </a:rPr>
                        <a:t>particular process.</a:t>
                      </a:r>
                      <a:endParaRPr sz="1600" dirty="0">
                        <a:latin typeface="Arial MT"/>
                        <a:cs typeface="Arial MT"/>
                      </a:endParaRPr>
                    </a:p>
                  </a:txBody>
                  <a:tcPr marL="0" marR="0" marT="14224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a:lnSpc>
                          <a:spcPct val="100000"/>
                        </a:lnSpc>
                        <a:spcBef>
                          <a:spcPts val="95"/>
                        </a:spcBef>
                      </a:pPr>
                      <a:endParaRPr sz="1600" dirty="0">
                        <a:latin typeface="Times New Roman"/>
                        <a:cs typeface="Times New Roman"/>
                      </a:endParaRPr>
                    </a:p>
                    <a:p>
                      <a:pPr marL="225425">
                        <a:lnSpc>
                          <a:spcPct val="100000"/>
                        </a:lnSpc>
                        <a:spcBef>
                          <a:spcPts val="5"/>
                        </a:spcBef>
                      </a:pPr>
                      <a:r>
                        <a:rPr sz="1600" spc="-10" dirty="0">
                          <a:latin typeface="Arial MT"/>
                          <a:cs typeface="Arial MT"/>
                        </a:rPr>
                        <a:t>Minimize</a:t>
                      </a:r>
                      <a:endParaRPr sz="1600" dirty="0">
                        <a:latin typeface="Arial MT"/>
                        <a:cs typeface="Arial MT"/>
                      </a:endParaRPr>
                    </a:p>
                  </a:txBody>
                  <a:tcPr marL="0" marR="0" marT="1206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3"/>
                  </a:ext>
                </a:extLst>
              </a:tr>
              <a:tr h="874394">
                <a:tc>
                  <a:txBody>
                    <a:bodyPr/>
                    <a:lstStyle/>
                    <a:p>
                      <a:pPr>
                        <a:lnSpc>
                          <a:spcPct val="100000"/>
                        </a:lnSpc>
                        <a:spcBef>
                          <a:spcPts val="75"/>
                        </a:spcBef>
                      </a:pPr>
                      <a:endParaRPr sz="1600">
                        <a:latin typeface="Times New Roman"/>
                        <a:cs typeface="Times New Roman"/>
                      </a:endParaRPr>
                    </a:p>
                    <a:p>
                      <a:pPr marL="214629">
                        <a:lnSpc>
                          <a:spcPct val="100000"/>
                        </a:lnSpc>
                      </a:pPr>
                      <a:r>
                        <a:rPr sz="1600" spc="-35" dirty="0">
                          <a:latin typeface="Arial MT"/>
                          <a:cs typeface="Arial MT"/>
                        </a:rPr>
                        <a:t>Waiting</a:t>
                      </a:r>
                      <a:r>
                        <a:rPr sz="1600" spc="-75" dirty="0">
                          <a:latin typeface="Arial MT"/>
                          <a:cs typeface="Arial MT"/>
                        </a:rPr>
                        <a:t> </a:t>
                      </a:r>
                      <a:r>
                        <a:rPr sz="1600" spc="-20" dirty="0">
                          <a:latin typeface="Arial MT"/>
                          <a:cs typeface="Arial MT"/>
                        </a:rPr>
                        <a:t>time</a:t>
                      </a:r>
                      <a:endParaRPr sz="1600">
                        <a:latin typeface="Arial MT"/>
                        <a:cs typeface="Arial MT"/>
                      </a:endParaRPr>
                    </a:p>
                  </a:txBody>
                  <a:tcPr marL="0" marR="0" marT="952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225425" marR="1628775">
                        <a:lnSpc>
                          <a:spcPct val="100000"/>
                        </a:lnSpc>
                        <a:spcBef>
                          <a:spcPts val="1110"/>
                        </a:spcBef>
                      </a:pPr>
                      <a:r>
                        <a:rPr sz="1600" dirty="0">
                          <a:latin typeface="Arial MT"/>
                          <a:cs typeface="Arial MT"/>
                        </a:rPr>
                        <a:t>Amount</a:t>
                      </a:r>
                      <a:r>
                        <a:rPr sz="1600" spc="-40" dirty="0">
                          <a:latin typeface="Arial MT"/>
                          <a:cs typeface="Arial MT"/>
                        </a:rPr>
                        <a:t> </a:t>
                      </a:r>
                      <a:r>
                        <a:rPr sz="1600" dirty="0">
                          <a:latin typeface="Arial MT"/>
                          <a:cs typeface="Arial MT"/>
                        </a:rPr>
                        <a:t>of</a:t>
                      </a:r>
                      <a:r>
                        <a:rPr sz="1600" spc="5" dirty="0">
                          <a:latin typeface="Arial MT"/>
                          <a:cs typeface="Arial MT"/>
                        </a:rPr>
                        <a:t> </a:t>
                      </a:r>
                      <a:r>
                        <a:rPr sz="1600" dirty="0">
                          <a:latin typeface="Arial MT"/>
                          <a:cs typeface="Arial MT"/>
                        </a:rPr>
                        <a:t>time</a:t>
                      </a:r>
                      <a:r>
                        <a:rPr sz="1600" spc="-55" dirty="0">
                          <a:latin typeface="Arial MT"/>
                          <a:cs typeface="Arial MT"/>
                        </a:rPr>
                        <a:t> </a:t>
                      </a:r>
                      <a:r>
                        <a:rPr sz="1600" dirty="0">
                          <a:latin typeface="Arial MT"/>
                          <a:cs typeface="Arial MT"/>
                        </a:rPr>
                        <a:t>a</a:t>
                      </a:r>
                      <a:r>
                        <a:rPr sz="1600" spc="-25" dirty="0">
                          <a:latin typeface="Arial MT"/>
                          <a:cs typeface="Arial MT"/>
                        </a:rPr>
                        <a:t> </a:t>
                      </a:r>
                      <a:r>
                        <a:rPr sz="1600" dirty="0">
                          <a:latin typeface="Arial MT"/>
                          <a:cs typeface="Arial MT"/>
                        </a:rPr>
                        <a:t>process</a:t>
                      </a:r>
                      <a:r>
                        <a:rPr sz="1600" spc="-45" dirty="0">
                          <a:latin typeface="Arial MT"/>
                          <a:cs typeface="Arial MT"/>
                        </a:rPr>
                        <a:t> </a:t>
                      </a:r>
                      <a:r>
                        <a:rPr sz="1600" dirty="0">
                          <a:latin typeface="Arial MT"/>
                          <a:cs typeface="Arial MT"/>
                        </a:rPr>
                        <a:t>has</a:t>
                      </a:r>
                      <a:r>
                        <a:rPr sz="1600" spc="-110" dirty="0">
                          <a:latin typeface="Arial MT"/>
                          <a:cs typeface="Arial MT"/>
                        </a:rPr>
                        <a:t> </a:t>
                      </a:r>
                      <a:r>
                        <a:rPr sz="1600" spc="-20" dirty="0">
                          <a:latin typeface="Arial MT"/>
                          <a:cs typeface="Arial MT"/>
                        </a:rPr>
                        <a:t>been </a:t>
                      </a:r>
                      <a:r>
                        <a:rPr sz="1600" dirty="0">
                          <a:latin typeface="Arial MT"/>
                          <a:cs typeface="Arial MT"/>
                        </a:rPr>
                        <a:t>waiting</a:t>
                      </a:r>
                      <a:r>
                        <a:rPr sz="1600" spc="-100" dirty="0">
                          <a:latin typeface="Arial MT"/>
                          <a:cs typeface="Arial MT"/>
                        </a:rPr>
                        <a:t> </a:t>
                      </a:r>
                      <a:r>
                        <a:rPr sz="1600" dirty="0">
                          <a:latin typeface="Arial MT"/>
                          <a:cs typeface="Arial MT"/>
                        </a:rPr>
                        <a:t>in</a:t>
                      </a:r>
                      <a:r>
                        <a:rPr sz="1600" spc="-35" dirty="0">
                          <a:latin typeface="Arial MT"/>
                          <a:cs typeface="Arial MT"/>
                        </a:rPr>
                        <a:t> </a:t>
                      </a:r>
                      <a:r>
                        <a:rPr sz="1600" dirty="0">
                          <a:latin typeface="Arial MT"/>
                          <a:cs typeface="Arial MT"/>
                        </a:rPr>
                        <a:t>the</a:t>
                      </a:r>
                      <a:r>
                        <a:rPr sz="1600" spc="-20" dirty="0">
                          <a:latin typeface="Arial MT"/>
                          <a:cs typeface="Arial MT"/>
                        </a:rPr>
                        <a:t> </a:t>
                      </a:r>
                      <a:r>
                        <a:rPr sz="1600" dirty="0">
                          <a:latin typeface="Arial MT"/>
                          <a:cs typeface="Arial MT"/>
                        </a:rPr>
                        <a:t>ready</a:t>
                      </a:r>
                      <a:r>
                        <a:rPr sz="1600" spc="-25" dirty="0">
                          <a:latin typeface="Arial MT"/>
                          <a:cs typeface="Arial MT"/>
                        </a:rPr>
                        <a:t> </a:t>
                      </a:r>
                      <a:r>
                        <a:rPr sz="1600" spc="-10" dirty="0">
                          <a:latin typeface="Arial MT"/>
                          <a:cs typeface="Arial MT"/>
                        </a:rPr>
                        <a:t>queue.</a:t>
                      </a:r>
                      <a:endParaRPr sz="1600" dirty="0">
                        <a:latin typeface="Arial MT"/>
                        <a:cs typeface="Arial MT"/>
                      </a:endParaRPr>
                    </a:p>
                  </a:txBody>
                  <a:tcPr marL="0" marR="0" marT="14097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a:lnSpc>
                          <a:spcPct val="100000"/>
                        </a:lnSpc>
                        <a:spcBef>
                          <a:spcPts val="75"/>
                        </a:spcBef>
                      </a:pPr>
                      <a:endParaRPr sz="1600" dirty="0">
                        <a:latin typeface="Times New Roman"/>
                        <a:cs typeface="Times New Roman"/>
                      </a:endParaRPr>
                    </a:p>
                    <a:p>
                      <a:pPr marL="225425">
                        <a:lnSpc>
                          <a:spcPct val="100000"/>
                        </a:lnSpc>
                      </a:pPr>
                      <a:r>
                        <a:rPr sz="1600" spc="-10" dirty="0">
                          <a:latin typeface="Arial MT"/>
                          <a:cs typeface="Arial MT"/>
                        </a:rPr>
                        <a:t>Minimize</a:t>
                      </a:r>
                      <a:endParaRPr sz="1600" dirty="0">
                        <a:latin typeface="Arial MT"/>
                        <a:cs typeface="Arial MT"/>
                      </a:endParaRPr>
                    </a:p>
                  </a:txBody>
                  <a:tcPr marL="0" marR="0" marT="952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4"/>
                  </a:ext>
                </a:extLst>
              </a:tr>
              <a:tr h="949325">
                <a:tc>
                  <a:txBody>
                    <a:bodyPr/>
                    <a:lstStyle/>
                    <a:p>
                      <a:pPr>
                        <a:lnSpc>
                          <a:spcPct val="100000"/>
                        </a:lnSpc>
                        <a:spcBef>
                          <a:spcPts val="575"/>
                        </a:spcBef>
                      </a:pPr>
                      <a:endParaRPr sz="1600">
                        <a:latin typeface="Times New Roman"/>
                        <a:cs typeface="Times New Roman"/>
                      </a:endParaRPr>
                    </a:p>
                    <a:p>
                      <a:pPr marL="214629">
                        <a:lnSpc>
                          <a:spcPct val="100000"/>
                        </a:lnSpc>
                        <a:spcBef>
                          <a:spcPts val="5"/>
                        </a:spcBef>
                      </a:pPr>
                      <a:r>
                        <a:rPr sz="1600" dirty="0">
                          <a:latin typeface="Arial MT"/>
                          <a:cs typeface="Arial MT"/>
                        </a:rPr>
                        <a:t>Response</a:t>
                      </a:r>
                      <a:r>
                        <a:rPr sz="1600" spc="-110" dirty="0">
                          <a:latin typeface="Arial MT"/>
                          <a:cs typeface="Arial MT"/>
                        </a:rPr>
                        <a:t> </a:t>
                      </a:r>
                      <a:r>
                        <a:rPr sz="1600" spc="-20" dirty="0">
                          <a:latin typeface="Arial MT"/>
                          <a:cs typeface="Arial MT"/>
                        </a:rPr>
                        <a:t>time</a:t>
                      </a:r>
                      <a:endParaRPr sz="1600">
                        <a:latin typeface="Arial MT"/>
                        <a:cs typeface="Arial MT"/>
                      </a:endParaRPr>
                    </a:p>
                  </a:txBody>
                  <a:tcPr marL="0" marR="0" marT="7302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225425" marR="1564005" algn="just">
                        <a:lnSpc>
                          <a:spcPct val="100000"/>
                        </a:lnSpc>
                        <a:spcBef>
                          <a:spcPts val="1110"/>
                        </a:spcBef>
                      </a:pPr>
                      <a:r>
                        <a:rPr sz="1600" dirty="0">
                          <a:latin typeface="Arial MT"/>
                          <a:cs typeface="Arial MT"/>
                        </a:rPr>
                        <a:t>Amount</a:t>
                      </a:r>
                      <a:r>
                        <a:rPr sz="1600" spc="-25" dirty="0">
                          <a:latin typeface="Arial MT"/>
                          <a:cs typeface="Arial MT"/>
                        </a:rPr>
                        <a:t> </a:t>
                      </a:r>
                      <a:r>
                        <a:rPr sz="1600" dirty="0">
                          <a:latin typeface="Arial MT"/>
                          <a:cs typeface="Arial MT"/>
                        </a:rPr>
                        <a:t>of</a:t>
                      </a:r>
                      <a:r>
                        <a:rPr sz="1600" spc="-45" dirty="0">
                          <a:latin typeface="Arial MT"/>
                          <a:cs typeface="Arial MT"/>
                        </a:rPr>
                        <a:t> </a:t>
                      </a:r>
                      <a:r>
                        <a:rPr sz="1600" dirty="0">
                          <a:latin typeface="Arial MT"/>
                          <a:cs typeface="Arial MT"/>
                        </a:rPr>
                        <a:t>time</a:t>
                      </a:r>
                      <a:r>
                        <a:rPr sz="1600" spc="-25" dirty="0">
                          <a:latin typeface="Arial MT"/>
                          <a:cs typeface="Arial MT"/>
                        </a:rPr>
                        <a:t> </a:t>
                      </a:r>
                      <a:r>
                        <a:rPr sz="1600" dirty="0">
                          <a:latin typeface="Arial MT"/>
                          <a:cs typeface="Arial MT"/>
                        </a:rPr>
                        <a:t>it</a:t>
                      </a:r>
                      <a:r>
                        <a:rPr sz="1600" spc="-10" dirty="0">
                          <a:latin typeface="Arial MT"/>
                          <a:cs typeface="Arial MT"/>
                        </a:rPr>
                        <a:t> </a:t>
                      </a:r>
                      <a:r>
                        <a:rPr sz="1600" dirty="0">
                          <a:latin typeface="Arial MT"/>
                          <a:cs typeface="Arial MT"/>
                        </a:rPr>
                        <a:t>takes</a:t>
                      </a:r>
                      <a:r>
                        <a:rPr sz="1600" spc="-15" dirty="0">
                          <a:latin typeface="Arial MT"/>
                          <a:cs typeface="Arial MT"/>
                        </a:rPr>
                        <a:t> </a:t>
                      </a:r>
                      <a:r>
                        <a:rPr sz="1600" dirty="0">
                          <a:latin typeface="Arial MT"/>
                          <a:cs typeface="Arial MT"/>
                        </a:rPr>
                        <a:t>from</a:t>
                      </a:r>
                      <a:r>
                        <a:rPr sz="1600" spc="-5" dirty="0">
                          <a:latin typeface="Arial MT"/>
                          <a:cs typeface="Arial MT"/>
                        </a:rPr>
                        <a:t> </a:t>
                      </a:r>
                      <a:r>
                        <a:rPr sz="1600" dirty="0">
                          <a:latin typeface="Arial MT"/>
                          <a:cs typeface="Arial MT"/>
                        </a:rPr>
                        <a:t>when</a:t>
                      </a:r>
                      <a:r>
                        <a:rPr sz="1600" spc="-25" dirty="0">
                          <a:latin typeface="Arial MT"/>
                          <a:cs typeface="Arial MT"/>
                        </a:rPr>
                        <a:t> </a:t>
                      </a:r>
                      <a:r>
                        <a:rPr sz="1600" spc="-50" dirty="0">
                          <a:latin typeface="Arial MT"/>
                          <a:cs typeface="Arial MT"/>
                        </a:rPr>
                        <a:t>a </a:t>
                      </a:r>
                      <a:r>
                        <a:rPr sz="1600" dirty="0">
                          <a:latin typeface="Arial MT"/>
                          <a:cs typeface="Arial MT"/>
                        </a:rPr>
                        <a:t>request</a:t>
                      </a:r>
                      <a:r>
                        <a:rPr sz="1600" spc="70" dirty="0">
                          <a:latin typeface="Arial MT"/>
                          <a:cs typeface="Arial MT"/>
                        </a:rPr>
                        <a:t> </a:t>
                      </a:r>
                      <a:r>
                        <a:rPr sz="1600" dirty="0">
                          <a:latin typeface="Arial MT"/>
                          <a:cs typeface="Arial MT"/>
                        </a:rPr>
                        <a:t>was</a:t>
                      </a:r>
                      <a:r>
                        <a:rPr sz="1600" spc="70" dirty="0">
                          <a:latin typeface="Arial MT"/>
                          <a:cs typeface="Arial MT"/>
                        </a:rPr>
                        <a:t> </a:t>
                      </a:r>
                      <a:r>
                        <a:rPr sz="1600" dirty="0">
                          <a:latin typeface="Arial MT"/>
                          <a:cs typeface="Arial MT"/>
                        </a:rPr>
                        <a:t>submitted</a:t>
                      </a:r>
                      <a:r>
                        <a:rPr sz="1600" spc="80" dirty="0">
                          <a:latin typeface="Arial MT"/>
                          <a:cs typeface="Arial MT"/>
                        </a:rPr>
                        <a:t> </a:t>
                      </a:r>
                      <a:r>
                        <a:rPr sz="1600" dirty="0">
                          <a:latin typeface="Arial MT"/>
                          <a:cs typeface="Arial MT"/>
                        </a:rPr>
                        <a:t>until</a:t>
                      </a:r>
                      <a:r>
                        <a:rPr sz="1600" spc="70" dirty="0">
                          <a:latin typeface="Arial MT"/>
                          <a:cs typeface="Arial MT"/>
                        </a:rPr>
                        <a:t> </a:t>
                      </a:r>
                      <a:r>
                        <a:rPr sz="1600" dirty="0">
                          <a:latin typeface="Arial MT"/>
                          <a:cs typeface="Arial MT"/>
                        </a:rPr>
                        <a:t>the</a:t>
                      </a:r>
                      <a:r>
                        <a:rPr sz="1600" spc="45" dirty="0">
                          <a:latin typeface="Arial MT"/>
                          <a:cs typeface="Arial MT"/>
                        </a:rPr>
                        <a:t> </a:t>
                      </a:r>
                      <a:r>
                        <a:rPr sz="1600" spc="-20" dirty="0">
                          <a:latin typeface="Arial MT"/>
                          <a:cs typeface="Arial MT"/>
                        </a:rPr>
                        <a:t>first </a:t>
                      </a:r>
                      <a:r>
                        <a:rPr sz="1600" dirty="0">
                          <a:latin typeface="Arial MT"/>
                          <a:cs typeface="Arial MT"/>
                        </a:rPr>
                        <a:t>response</a:t>
                      </a:r>
                      <a:r>
                        <a:rPr sz="1600" spc="-45" dirty="0">
                          <a:latin typeface="Arial MT"/>
                          <a:cs typeface="Arial MT"/>
                        </a:rPr>
                        <a:t> </a:t>
                      </a:r>
                      <a:r>
                        <a:rPr sz="1600" dirty="0">
                          <a:latin typeface="Arial MT"/>
                          <a:cs typeface="Arial MT"/>
                        </a:rPr>
                        <a:t>is</a:t>
                      </a:r>
                      <a:r>
                        <a:rPr sz="1600" spc="-50" dirty="0">
                          <a:latin typeface="Arial MT"/>
                          <a:cs typeface="Arial MT"/>
                        </a:rPr>
                        <a:t> </a:t>
                      </a:r>
                      <a:r>
                        <a:rPr sz="1600" spc="-10" dirty="0">
                          <a:latin typeface="Arial MT"/>
                          <a:cs typeface="Arial MT"/>
                        </a:rPr>
                        <a:t>produced.</a:t>
                      </a:r>
                      <a:endParaRPr sz="1600">
                        <a:latin typeface="Arial MT"/>
                        <a:cs typeface="Arial MT"/>
                      </a:endParaRPr>
                    </a:p>
                  </a:txBody>
                  <a:tcPr marL="0" marR="0" marT="14097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a:lnSpc>
                          <a:spcPct val="100000"/>
                        </a:lnSpc>
                        <a:spcBef>
                          <a:spcPts val="575"/>
                        </a:spcBef>
                      </a:pPr>
                      <a:endParaRPr sz="1600" dirty="0">
                        <a:latin typeface="Times New Roman"/>
                        <a:cs typeface="Times New Roman"/>
                      </a:endParaRPr>
                    </a:p>
                    <a:p>
                      <a:pPr marL="225425">
                        <a:lnSpc>
                          <a:spcPct val="100000"/>
                        </a:lnSpc>
                        <a:spcBef>
                          <a:spcPts val="5"/>
                        </a:spcBef>
                      </a:pPr>
                      <a:r>
                        <a:rPr sz="1600" spc="-10" dirty="0">
                          <a:latin typeface="Arial MT"/>
                          <a:cs typeface="Arial MT"/>
                        </a:rPr>
                        <a:t>Minimize</a:t>
                      </a:r>
                      <a:endParaRPr sz="1600" dirty="0">
                        <a:latin typeface="Arial MT"/>
                        <a:cs typeface="Arial MT"/>
                      </a:endParaRPr>
                    </a:p>
                  </a:txBody>
                  <a:tcPr marL="0" marR="0" marT="7302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5"/>
                  </a:ext>
                </a:extLst>
              </a:tr>
            </a:tbl>
          </a:graphicData>
        </a:graphic>
      </p:graphicFrame>
      <p:sp>
        <p:nvSpPr>
          <p:cNvPr id="8" name="object 8"/>
          <p:cNvSpPr txBox="1">
            <a:spLocks noGrp="1"/>
          </p:cNvSpPr>
          <p:nvPr>
            <p:ph type="title"/>
          </p:nvPr>
        </p:nvSpPr>
        <p:spPr>
          <a:xfrm>
            <a:off x="2267132" y="516020"/>
            <a:ext cx="5034915" cy="696595"/>
          </a:xfrm>
          <a:prstGeom prst="rect">
            <a:avLst/>
          </a:prstGeom>
        </p:spPr>
        <p:txBody>
          <a:bodyPr vert="horz" wrap="square" lIns="0" tIns="12700" rIns="0" bIns="0" rtlCol="0">
            <a:spAutoFit/>
          </a:bodyPr>
          <a:lstStyle/>
          <a:p>
            <a:pPr marL="12700">
              <a:lnSpc>
                <a:spcPct val="100000"/>
              </a:lnSpc>
              <a:spcBef>
                <a:spcPts val="100"/>
              </a:spcBef>
            </a:pPr>
            <a:r>
              <a:rPr sz="4400" dirty="0"/>
              <a:t>Scheduling</a:t>
            </a:r>
            <a:r>
              <a:rPr sz="4400" spc="-240" dirty="0"/>
              <a:t> </a:t>
            </a:r>
            <a:r>
              <a:rPr sz="4400" spc="-10" dirty="0"/>
              <a:t>criteria</a:t>
            </a:r>
            <a:endParaRPr sz="4400"/>
          </a:p>
        </p:txBody>
      </p:sp>
      <p:sp>
        <p:nvSpPr>
          <p:cNvPr id="9" name="object 9"/>
          <p:cNvSpPr/>
          <p:nvPr/>
        </p:nvSpPr>
        <p:spPr>
          <a:xfrm>
            <a:off x="914400" y="1092708"/>
            <a:ext cx="8077200" cy="81280"/>
          </a:xfrm>
          <a:custGeom>
            <a:avLst/>
            <a:gdLst/>
            <a:ahLst/>
            <a:cxnLst/>
            <a:rect l="l" t="t" r="r" b="b"/>
            <a:pathLst>
              <a:path w="8077200" h="81280">
                <a:moveTo>
                  <a:pt x="8077200" y="80772"/>
                </a:moveTo>
                <a:lnTo>
                  <a:pt x="0" y="80772"/>
                </a:lnTo>
                <a:lnTo>
                  <a:pt x="0" y="0"/>
                </a:lnTo>
                <a:lnTo>
                  <a:pt x="8077200" y="0"/>
                </a:lnTo>
                <a:lnTo>
                  <a:pt x="8077200" y="80772"/>
                </a:lnTo>
                <a:close/>
              </a:path>
            </a:pathLst>
          </a:custGeom>
          <a:solidFill>
            <a:srgbClr val="336699"/>
          </a:solidFill>
        </p:spPr>
        <p:txBody>
          <a:bodyPr wrap="square" lIns="0" tIns="0" rIns="0" bIns="0" rtlCol="0"/>
          <a:lstStyle/>
          <a:p>
            <a:endParaRPr/>
          </a:p>
        </p:txBody>
      </p:sp>
      <p:sp>
        <p:nvSpPr>
          <p:cNvPr id="10" name="object 10"/>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11" name="object 11"/>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12" name="object 12"/>
          <p:cNvSpPr txBox="1"/>
          <p:nvPr/>
        </p:nvSpPr>
        <p:spPr>
          <a:xfrm>
            <a:off x="4803088" y="7110197"/>
            <a:ext cx="271780" cy="167005"/>
          </a:xfrm>
          <a:prstGeom prst="rect">
            <a:avLst/>
          </a:prstGeom>
        </p:spPr>
        <p:txBody>
          <a:bodyPr vert="horz" wrap="square" lIns="0" tIns="0" rIns="0" bIns="0" rtlCol="0">
            <a:spAutoFit/>
          </a:bodyPr>
          <a:lstStyle/>
          <a:p>
            <a:pPr marL="12700">
              <a:lnSpc>
                <a:spcPct val="100000"/>
              </a:lnSpc>
            </a:pPr>
            <a:r>
              <a:rPr sz="1000" b="1" spc="-20" dirty="0">
                <a:solidFill>
                  <a:srgbClr val="006699"/>
                </a:solidFill>
                <a:latin typeface="Arial"/>
                <a:cs typeface="Arial"/>
              </a:rPr>
              <a:t>5.24</a:t>
            </a:r>
            <a:endParaRPr sz="100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29155">
              <a:lnSpc>
                <a:spcPct val="100000"/>
              </a:lnSpc>
              <a:spcBef>
                <a:spcPts val="100"/>
              </a:spcBef>
            </a:pPr>
            <a:r>
              <a:rPr sz="3200" spc="-10" dirty="0"/>
              <a:t>Scheduling</a:t>
            </a:r>
            <a:r>
              <a:rPr sz="3200" spc="-130" dirty="0"/>
              <a:t> </a:t>
            </a:r>
            <a:r>
              <a:rPr sz="3200" spc="-10" dirty="0"/>
              <a:t>Algorithms</a:t>
            </a:r>
            <a:endParaRPr sz="3200"/>
          </a:p>
        </p:txBody>
      </p:sp>
      <p:sp>
        <p:nvSpPr>
          <p:cNvPr id="4" name="object 4"/>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5" name="object 5"/>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6" name="object 6"/>
          <p:cNvSpPr txBox="1"/>
          <p:nvPr/>
        </p:nvSpPr>
        <p:spPr>
          <a:xfrm>
            <a:off x="4803088" y="7110197"/>
            <a:ext cx="271780" cy="167005"/>
          </a:xfrm>
          <a:prstGeom prst="rect">
            <a:avLst/>
          </a:prstGeom>
        </p:spPr>
        <p:txBody>
          <a:bodyPr vert="horz" wrap="square" lIns="0" tIns="0" rIns="0" bIns="0" rtlCol="0">
            <a:spAutoFit/>
          </a:bodyPr>
          <a:lstStyle/>
          <a:p>
            <a:pPr marL="12700">
              <a:lnSpc>
                <a:spcPct val="100000"/>
              </a:lnSpc>
            </a:pPr>
            <a:r>
              <a:rPr sz="1000" b="1" spc="-20" dirty="0">
                <a:solidFill>
                  <a:srgbClr val="006699"/>
                </a:solidFill>
                <a:latin typeface="Arial"/>
                <a:cs typeface="Arial"/>
              </a:rPr>
              <a:t>5.23</a:t>
            </a:r>
            <a:endParaRPr sz="1000">
              <a:latin typeface="Arial"/>
              <a:cs typeface="Arial"/>
            </a:endParaRPr>
          </a:p>
        </p:txBody>
      </p:sp>
      <p:sp>
        <p:nvSpPr>
          <p:cNvPr id="3" name="object 3"/>
          <p:cNvSpPr txBox="1"/>
          <p:nvPr/>
        </p:nvSpPr>
        <p:spPr>
          <a:xfrm>
            <a:off x="1268930" y="1695611"/>
            <a:ext cx="4232910" cy="3752215"/>
          </a:xfrm>
          <a:prstGeom prst="rect">
            <a:avLst/>
          </a:prstGeom>
        </p:spPr>
        <p:txBody>
          <a:bodyPr vert="horz" wrap="square" lIns="0" tIns="153035" rIns="0" bIns="0" rtlCol="0">
            <a:spAutoFit/>
          </a:bodyPr>
          <a:lstStyle/>
          <a:p>
            <a:pPr marL="354965" indent="-342265">
              <a:lnSpc>
                <a:spcPct val="100000"/>
              </a:lnSpc>
              <a:spcBef>
                <a:spcPts val="1205"/>
              </a:spcBef>
              <a:buFont typeface="Times New Roman"/>
              <a:buChar char="▪"/>
              <a:tabLst>
                <a:tab pos="354965" algn="l"/>
              </a:tabLst>
            </a:pPr>
            <a:r>
              <a:rPr sz="1800" dirty="0">
                <a:latin typeface="Arial MT"/>
                <a:cs typeface="Arial MT"/>
              </a:rPr>
              <a:t>First</a:t>
            </a:r>
            <a:r>
              <a:rPr sz="1800" spc="-75" dirty="0">
                <a:latin typeface="Arial MT"/>
                <a:cs typeface="Arial MT"/>
              </a:rPr>
              <a:t> </a:t>
            </a:r>
            <a:r>
              <a:rPr sz="1800" dirty="0">
                <a:latin typeface="Arial MT"/>
                <a:cs typeface="Arial MT"/>
              </a:rPr>
              <a:t>Come</a:t>
            </a:r>
            <a:r>
              <a:rPr sz="1800" spc="-60" dirty="0">
                <a:latin typeface="Arial MT"/>
                <a:cs typeface="Arial MT"/>
              </a:rPr>
              <a:t> </a:t>
            </a:r>
            <a:r>
              <a:rPr sz="1800" dirty="0">
                <a:latin typeface="Arial MT"/>
                <a:cs typeface="Arial MT"/>
              </a:rPr>
              <a:t>First</a:t>
            </a:r>
            <a:r>
              <a:rPr sz="1800" spc="-75" dirty="0">
                <a:latin typeface="Arial MT"/>
                <a:cs typeface="Arial MT"/>
              </a:rPr>
              <a:t> </a:t>
            </a:r>
            <a:r>
              <a:rPr sz="1800" dirty="0">
                <a:latin typeface="Arial MT"/>
                <a:cs typeface="Arial MT"/>
              </a:rPr>
              <a:t>Served</a:t>
            </a:r>
            <a:r>
              <a:rPr sz="1800" spc="-55" dirty="0">
                <a:latin typeface="Arial MT"/>
                <a:cs typeface="Arial MT"/>
              </a:rPr>
              <a:t> </a:t>
            </a:r>
            <a:r>
              <a:rPr sz="1800" spc="-10" dirty="0">
                <a:latin typeface="Arial MT"/>
                <a:cs typeface="Arial MT"/>
              </a:rPr>
              <a:t>(FCFS)</a:t>
            </a:r>
            <a:endParaRPr sz="1800" dirty="0">
              <a:latin typeface="Arial MT"/>
              <a:cs typeface="Arial MT"/>
            </a:endParaRPr>
          </a:p>
          <a:p>
            <a:pPr marL="354965" indent="-342265">
              <a:lnSpc>
                <a:spcPct val="100000"/>
              </a:lnSpc>
              <a:spcBef>
                <a:spcPts val="1100"/>
              </a:spcBef>
              <a:buFont typeface="Times New Roman"/>
              <a:buChar char="▪"/>
              <a:tabLst>
                <a:tab pos="354965" algn="l"/>
              </a:tabLst>
            </a:pPr>
            <a:r>
              <a:rPr sz="1800" dirty="0">
                <a:latin typeface="Arial MT"/>
                <a:cs typeface="Arial MT"/>
              </a:rPr>
              <a:t>Shortest</a:t>
            </a:r>
            <a:r>
              <a:rPr sz="1800" spc="-80" dirty="0">
                <a:latin typeface="Arial MT"/>
                <a:cs typeface="Arial MT"/>
              </a:rPr>
              <a:t> </a:t>
            </a:r>
            <a:r>
              <a:rPr sz="1800" dirty="0">
                <a:latin typeface="Arial MT"/>
                <a:cs typeface="Arial MT"/>
              </a:rPr>
              <a:t>Job</a:t>
            </a:r>
            <a:r>
              <a:rPr sz="1800" spc="-45" dirty="0">
                <a:latin typeface="Arial MT"/>
                <a:cs typeface="Arial MT"/>
              </a:rPr>
              <a:t> </a:t>
            </a:r>
            <a:r>
              <a:rPr sz="1800" dirty="0">
                <a:latin typeface="Arial MT"/>
                <a:cs typeface="Arial MT"/>
              </a:rPr>
              <a:t>First</a:t>
            </a:r>
            <a:r>
              <a:rPr sz="1800" spc="-60" dirty="0">
                <a:latin typeface="Arial MT"/>
                <a:cs typeface="Arial MT"/>
              </a:rPr>
              <a:t> </a:t>
            </a:r>
            <a:r>
              <a:rPr sz="1800" spc="-20" dirty="0">
                <a:latin typeface="Arial MT"/>
                <a:cs typeface="Arial MT"/>
              </a:rPr>
              <a:t>(SJF)</a:t>
            </a:r>
            <a:endParaRPr sz="1800" dirty="0">
              <a:latin typeface="Arial MT"/>
              <a:cs typeface="Arial MT"/>
            </a:endParaRPr>
          </a:p>
          <a:p>
            <a:pPr marL="354965" indent="-342265">
              <a:lnSpc>
                <a:spcPct val="100000"/>
              </a:lnSpc>
              <a:spcBef>
                <a:spcPts val="1095"/>
              </a:spcBef>
              <a:buFont typeface="Times New Roman"/>
              <a:buChar char="▪"/>
              <a:tabLst>
                <a:tab pos="354965" algn="l"/>
              </a:tabLst>
            </a:pPr>
            <a:r>
              <a:rPr sz="1800" dirty="0">
                <a:latin typeface="Arial MT"/>
                <a:cs typeface="Arial MT"/>
              </a:rPr>
              <a:t>Shortest</a:t>
            </a:r>
            <a:r>
              <a:rPr sz="1800" spc="-85" dirty="0">
                <a:latin typeface="Arial MT"/>
                <a:cs typeface="Arial MT"/>
              </a:rPr>
              <a:t> </a:t>
            </a:r>
            <a:r>
              <a:rPr sz="1800" spc="-10" dirty="0">
                <a:latin typeface="Arial MT"/>
                <a:cs typeface="Arial MT"/>
              </a:rPr>
              <a:t>Remaining</a:t>
            </a:r>
            <a:r>
              <a:rPr sz="1800" spc="-90" dirty="0">
                <a:latin typeface="Arial MT"/>
                <a:cs typeface="Arial MT"/>
              </a:rPr>
              <a:t> </a:t>
            </a:r>
            <a:r>
              <a:rPr sz="1800" spc="-10" dirty="0">
                <a:latin typeface="Arial MT"/>
                <a:cs typeface="Arial MT"/>
              </a:rPr>
              <a:t>Time</a:t>
            </a:r>
            <a:r>
              <a:rPr sz="1800" spc="-70" dirty="0">
                <a:latin typeface="Arial MT"/>
                <a:cs typeface="Arial MT"/>
              </a:rPr>
              <a:t> </a:t>
            </a:r>
            <a:r>
              <a:rPr sz="1800" dirty="0">
                <a:latin typeface="Arial MT"/>
                <a:cs typeface="Arial MT"/>
              </a:rPr>
              <a:t>First</a:t>
            </a:r>
            <a:r>
              <a:rPr sz="1800" spc="-55" dirty="0">
                <a:latin typeface="Arial MT"/>
                <a:cs typeface="Arial MT"/>
              </a:rPr>
              <a:t> </a:t>
            </a:r>
            <a:r>
              <a:rPr sz="1800" spc="-10" dirty="0">
                <a:latin typeface="Arial MT"/>
                <a:cs typeface="Arial MT"/>
              </a:rPr>
              <a:t>(SRTF)</a:t>
            </a:r>
            <a:endParaRPr sz="1800" dirty="0">
              <a:latin typeface="Arial MT"/>
              <a:cs typeface="Arial MT"/>
            </a:endParaRPr>
          </a:p>
          <a:p>
            <a:pPr marL="354965" indent="-342265">
              <a:lnSpc>
                <a:spcPct val="100000"/>
              </a:lnSpc>
              <a:spcBef>
                <a:spcPts val="1105"/>
              </a:spcBef>
              <a:buFont typeface="Times New Roman"/>
              <a:buChar char="▪"/>
              <a:tabLst>
                <a:tab pos="354965" algn="l"/>
              </a:tabLst>
            </a:pPr>
            <a:r>
              <a:rPr sz="1800" dirty="0">
                <a:latin typeface="Arial MT"/>
                <a:cs typeface="Arial MT"/>
              </a:rPr>
              <a:t>Highest</a:t>
            </a:r>
            <a:r>
              <a:rPr sz="1800" spc="-65" dirty="0">
                <a:latin typeface="Arial MT"/>
                <a:cs typeface="Arial MT"/>
              </a:rPr>
              <a:t> </a:t>
            </a:r>
            <a:r>
              <a:rPr sz="1800" dirty="0">
                <a:latin typeface="Arial MT"/>
                <a:cs typeface="Arial MT"/>
              </a:rPr>
              <a:t>Response</a:t>
            </a:r>
            <a:r>
              <a:rPr sz="1800" spc="-20" dirty="0">
                <a:latin typeface="Arial MT"/>
                <a:cs typeface="Arial MT"/>
              </a:rPr>
              <a:t> </a:t>
            </a:r>
            <a:r>
              <a:rPr sz="1800" dirty="0">
                <a:latin typeface="Arial MT"/>
                <a:cs typeface="Arial MT"/>
              </a:rPr>
              <a:t>Ratio</a:t>
            </a:r>
            <a:r>
              <a:rPr sz="1800" spc="-105" dirty="0">
                <a:latin typeface="Arial MT"/>
                <a:cs typeface="Arial MT"/>
              </a:rPr>
              <a:t> </a:t>
            </a:r>
            <a:r>
              <a:rPr sz="1800" dirty="0">
                <a:latin typeface="Arial MT"/>
                <a:cs typeface="Arial MT"/>
              </a:rPr>
              <a:t>Next</a:t>
            </a:r>
            <a:r>
              <a:rPr sz="1800" spc="-25" dirty="0">
                <a:latin typeface="Arial MT"/>
                <a:cs typeface="Arial MT"/>
              </a:rPr>
              <a:t> </a:t>
            </a:r>
            <a:r>
              <a:rPr sz="1800" spc="-10" dirty="0">
                <a:latin typeface="Arial MT"/>
                <a:cs typeface="Arial MT"/>
              </a:rPr>
              <a:t>(HRRN)</a:t>
            </a:r>
            <a:endParaRPr sz="1800" dirty="0">
              <a:latin typeface="Arial MT"/>
              <a:cs typeface="Arial MT"/>
            </a:endParaRPr>
          </a:p>
          <a:p>
            <a:pPr marL="354965" indent="-342265">
              <a:lnSpc>
                <a:spcPct val="100000"/>
              </a:lnSpc>
              <a:spcBef>
                <a:spcPts val="1100"/>
              </a:spcBef>
              <a:buFont typeface="Times New Roman"/>
              <a:buChar char="▪"/>
              <a:tabLst>
                <a:tab pos="354965" algn="l"/>
              </a:tabLst>
            </a:pPr>
            <a:r>
              <a:rPr sz="1800" dirty="0">
                <a:latin typeface="Arial MT"/>
                <a:cs typeface="Arial MT"/>
              </a:rPr>
              <a:t>Round</a:t>
            </a:r>
            <a:r>
              <a:rPr sz="1800" spc="-60" dirty="0">
                <a:latin typeface="Arial MT"/>
                <a:cs typeface="Arial MT"/>
              </a:rPr>
              <a:t> </a:t>
            </a:r>
            <a:r>
              <a:rPr sz="1800" dirty="0">
                <a:latin typeface="Arial MT"/>
                <a:cs typeface="Arial MT"/>
              </a:rPr>
              <a:t>Robin</a:t>
            </a:r>
            <a:r>
              <a:rPr sz="1800" spc="-90" dirty="0">
                <a:latin typeface="Arial MT"/>
                <a:cs typeface="Arial MT"/>
              </a:rPr>
              <a:t> </a:t>
            </a:r>
            <a:r>
              <a:rPr sz="1800" spc="-20" dirty="0">
                <a:latin typeface="Arial MT"/>
                <a:cs typeface="Arial MT"/>
              </a:rPr>
              <a:t>(RR)</a:t>
            </a:r>
            <a:endParaRPr sz="1800" dirty="0">
              <a:latin typeface="Arial MT"/>
              <a:cs typeface="Arial MT"/>
            </a:endParaRPr>
          </a:p>
          <a:p>
            <a:pPr marL="354965" indent="-342265">
              <a:lnSpc>
                <a:spcPct val="100000"/>
              </a:lnSpc>
              <a:spcBef>
                <a:spcPts val="1095"/>
              </a:spcBef>
              <a:buFont typeface="Times New Roman"/>
              <a:buChar char="▪"/>
              <a:tabLst>
                <a:tab pos="354965" algn="l"/>
              </a:tabLst>
            </a:pPr>
            <a:r>
              <a:rPr sz="1800" dirty="0">
                <a:latin typeface="Arial MT"/>
                <a:cs typeface="Arial MT"/>
              </a:rPr>
              <a:t>Virtual</a:t>
            </a:r>
            <a:r>
              <a:rPr sz="1800" spc="-100" dirty="0">
                <a:latin typeface="Arial MT"/>
                <a:cs typeface="Arial MT"/>
              </a:rPr>
              <a:t> </a:t>
            </a:r>
            <a:r>
              <a:rPr sz="1800" dirty="0">
                <a:latin typeface="Arial MT"/>
                <a:cs typeface="Arial MT"/>
              </a:rPr>
              <a:t>Round</a:t>
            </a:r>
            <a:r>
              <a:rPr sz="1800" spc="-55" dirty="0">
                <a:latin typeface="Arial MT"/>
                <a:cs typeface="Arial MT"/>
              </a:rPr>
              <a:t> </a:t>
            </a:r>
            <a:r>
              <a:rPr sz="1800" dirty="0">
                <a:latin typeface="Arial MT"/>
                <a:cs typeface="Arial MT"/>
              </a:rPr>
              <a:t>Robin</a:t>
            </a:r>
            <a:r>
              <a:rPr sz="1800" spc="-90" dirty="0">
                <a:latin typeface="Arial MT"/>
                <a:cs typeface="Arial MT"/>
              </a:rPr>
              <a:t> </a:t>
            </a:r>
            <a:r>
              <a:rPr sz="1800" spc="-20" dirty="0">
                <a:latin typeface="Arial MT"/>
                <a:cs typeface="Arial MT"/>
              </a:rPr>
              <a:t>(VRR)</a:t>
            </a:r>
            <a:endParaRPr sz="1800" dirty="0">
              <a:latin typeface="Arial MT"/>
              <a:cs typeface="Arial MT"/>
            </a:endParaRPr>
          </a:p>
          <a:p>
            <a:pPr marL="354965" indent="-342265">
              <a:lnSpc>
                <a:spcPct val="100000"/>
              </a:lnSpc>
              <a:spcBef>
                <a:spcPts val="1105"/>
              </a:spcBef>
              <a:buFont typeface="Times New Roman"/>
              <a:buChar char="▪"/>
              <a:tabLst>
                <a:tab pos="354965" algn="l"/>
              </a:tabLst>
            </a:pPr>
            <a:r>
              <a:rPr sz="1800" dirty="0">
                <a:latin typeface="Arial MT"/>
                <a:cs typeface="Arial MT"/>
              </a:rPr>
              <a:t>Multilevel</a:t>
            </a:r>
            <a:r>
              <a:rPr sz="1800" spc="-75" dirty="0">
                <a:latin typeface="Arial MT"/>
                <a:cs typeface="Arial MT"/>
              </a:rPr>
              <a:t> </a:t>
            </a:r>
            <a:r>
              <a:rPr sz="1800" dirty="0">
                <a:latin typeface="Arial MT"/>
                <a:cs typeface="Arial MT"/>
              </a:rPr>
              <a:t>Feedback</a:t>
            </a:r>
            <a:r>
              <a:rPr sz="1800" spc="-105" dirty="0">
                <a:latin typeface="Arial MT"/>
                <a:cs typeface="Arial MT"/>
              </a:rPr>
              <a:t> </a:t>
            </a:r>
            <a:r>
              <a:rPr sz="1800" dirty="0">
                <a:latin typeface="Arial MT"/>
                <a:cs typeface="Arial MT"/>
              </a:rPr>
              <a:t>Queue</a:t>
            </a:r>
            <a:r>
              <a:rPr sz="1800" spc="-85" dirty="0">
                <a:latin typeface="Arial MT"/>
                <a:cs typeface="Arial MT"/>
              </a:rPr>
              <a:t> </a:t>
            </a:r>
            <a:r>
              <a:rPr sz="1800" spc="-10" dirty="0">
                <a:latin typeface="Arial MT"/>
                <a:cs typeface="Arial MT"/>
              </a:rPr>
              <a:t>(MLFQ)</a:t>
            </a:r>
            <a:endParaRPr sz="1800" dirty="0">
              <a:latin typeface="Arial MT"/>
              <a:cs typeface="Arial MT"/>
            </a:endParaRPr>
          </a:p>
          <a:p>
            <a:pPr marL="354965" indent="-342265">
              <a:lnSpc>
                <a:spcPct val="100000"/>
              </a:lnSpc>
              <a:spcBef>
                <a:spcPts val="1100"/>
              </a:spcBef>
              <a:buFont typeface="Times New Roman"/>
              <a:buChar char="▪"/>
              <a:tabLst>
                <a:tab pos="354965" algn="l"/>
              </a:tabLst>
            </a:pPr>
            <a:r>
              <a:rPr sz="1800" dirty="0">
                <a:latin typeface="Arial MT"/>
                <a:cs typeface="Arial MT"/>
              </a:rPr>
              <a:t>Priority</a:t>
            </a:r>
            <a:r>
              <a:rPr sz="1800" spc="-110" dirty="0">
                <a:latin typeface="Arial MT"/>
                <a:cs typeface="Arial MT"/>
              </a:rPr>
              <a:t> </a:t>
            </a:r>
            <a:r>
              <a:rPr sz="1800" spc="-10" dirty="0">
                <a:latin typeface="Arial MT"/>
                <a:cs typeface="Arial MT"/>
              </a:rPr>
              <a:t>Scheduling</a:t>
            </a:r>
            <a:r>
              <a:rPr sz="1800" spc="-20" dirty="0">
                <a:latin typeface="Arial MT"/>
                <a:cs typeface="Arial MT"/>
              </a:rPr>
              <a:t> (PR)</a:t>
            </a:r>
            <a:endParaRPr sz="1800" dirty="0">
              <a:latin typeface="Arial MT"/>
              <a:cs typeface="Arial MT"/>
            </a:endParaRPr>
          </a:p>
          <a:p>
            <a:pPr marL="354965" indent="-342265">
              <a:lnSpc>
                <a:spcPct val="100000"/>
              </a:lnSpc>
              <a:spcBef>
                <a:spcPts val="1095"/>
              </a:spcBef>
              <a:buFont typeface="Times New Roman"/>
              <a:buChar char="▪"/>
              <a:tabLst>
                <a:tab pos="354965" algn="l"/>
              </a:tabLst>
            </a:pPr>
            <a:r>
              <a:rPr sz="1800" dirty="0">
                <a:latin typeface="Arial MT"/>
                <a:cs typeface="Arial MT"/>
              </a:rPr>
              <a:t>Multilevel</a:t>
            </a:r>
            <a:r>
              <a:rPr sz="1800" spc="-125" dirty="0">
                <a:latin typeface="Arial MT"/>
                <a:cs typeface="Arial MT"/>
              </a:rPr>
              <a:t> </a:t>
            </a:r>
            <a:r>
              <a:rPr sz="1800" spc="-20" dirty="0">
                <a:latin typeface="Arial MT"/>
                <a:cs typeface="Arial MT"/>
              </a:rPr>
              <a:t>Queue</a:t>
            </a:r>
            <a:endParaRPr sz="1800" dirty="0">
              <a:latin typeface="Arial MT"/>
              <a:cs typeface="Arial M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40307" y="2029967"/>
            <a:ext cx="1051560" cy="3232785"/>
            <a:chOff x="940307" y="2029967"/>
            <a:chExt cx="1051560" cy="3232785"/>
          </a:xfrm>
        </p:grpSpPr>
        <p:sp>
          <p:nvSpPr>
            <p:cNvPr id="3" name="object 3"/>
            <p:cNvSpPr/>
            <p:nvPr/>
          </p:nvSpPr>
          <p:spPr>
            <a:xfrm>
              <a:off x="966215" y="2029967"/>
              <a:ext cx="1000125" cy="3232785"/>
            </a:xfrm>
            <a:custGeom>
              <a:avLst/>
              <a:gdLst/>
              <a:ahLst/>
              <a:cxnLst/>
              <a:rect l="l" t="t" r="r" b="b"/>
              <a:pathLst>
                <a:path w="1000125" h="3232785">
                  <a:moveTo>
                    <a:pt x="999743" y="3232403"/>
                  </a:moveTo>
                  <a:lnTo>
                    <a:pt x="0" y="3232403"/>
                  </a:lnTo>
                  <a:lnTo>
                    <a:pt x="0" y="0"/>
                  </a:lnTo>
                  <a:lnTo>
                    <a:pt x="999743" y="0"/>
                  </a:lnTo>
                  <a:lnTo>
                    <a:pt x="999743" y="3232403"/>
                  </a:lnTo>
                  <a:close/>
                </a:path>
              </a:pathLst>
            </a:custGeom>
            <a:solidFill>
              <a:srgbClr val="DBDDDF"/>
            </a:solidFill>
          </p:spPr>
          <p:txBody>
            <a:bodyPr wrap="square" lIns="0" tIns="0" rIns="0" bIns="0" rtlCol="0"/>
            <a:lstStyle/>
            <a:p>
              <a:endParaRPr/>
            </a:p>
          </p:txBody>
        </p:sp>
        <p:sp>
          <p:nvSpPr>
            <p:cNvPr id="4" name="object 4"/>
            <p:cNvSpPr/>
            <p:nvPr/>
          </p:nvSpPr>
          <p:spPr>
            <a:xfrm>
              <a:off x="940295" y="2036076"/>
              <a:ext cx="1051560" cy="3206750"/>
            </a:xfrm>
            <a:custGeom>
              <a:avLst/>
              <a:gdLst/>
              <a:ahLst/>
              <a:cxnLst/>
              <a:rect l="l" t="t" r="r" b="b"/>
              <a:pathLst>
                <a:path w="1051560" h="3206750">
                  <a:moveTo>
                    <a:pt x="1051560" y="24384"/>
                  </a:moveTo>
                  <a:lnTo>
                    <a:pt x="1050036" y="15240"/>
                  </a:lnTo>
                  <a:lnTo>
                    <a:pt x="1045464" y="7620"/>
                  </a:lnTo>
                  <a:lnTo>
                    <a:pt x="1036320" y="3048"/>
                  </a:lnTo>
                  <a:lnTo>
                    <a:pt x="1025652" y="0"/>
                  </a:lnTo>
                  <a:lnTo>
                    <a:pt x="1001268" y="0"/>
                  </a:lnTo>
                  <a:lnTo>
                    <a:pt x="1001268" y="50279"/>
                  </a:lnTo>
                  <a:lnTo>
                    <a:pt x="1001268" y="3154680"/>
                  </a:lnTo>
                  <a:lnTo>
                    <a:pt x="51828" y="3154680"/>
                  </a:lnTo>
                  <a:lnTo>
                    <a:pt x="51816" y="50292"/>
                  </a:lnTo>
                  <a:lnTo>
                    <a:pt x="25908" y="50292"/>
                  </a:lnTo>
                  <a:lnTo>
                    <a:pt x="51816" y="24384"/>
                  </a:lnTo>
                  <a:lnTo>
                    <a:pt x="25920" y="50279"/>
                  </a:lnTo>
                  <a:lnTo>
                    <a:pt x="51828" y="50279"/>
                  </a:lnTo>
                  <a:lnTo>
                    <a:pt x="1001268" y="50279"/>
                  </a:lnTo>
                  <a:lnTo>
                    <a:pt x="1001268" y="0"/>
                  </a:lnTo>
                  <a:lnTo>
                    <a:pt x="25908" y="0"/>
                  </a:lnTo>
                  <a:lnTo>
                    <a:pt x="16764" y="3048"/>
                  </a:lnTo>
                  <a:lnTo>
                    <a:pt x="9144" y="7620"/>
                  </a:lnTo>
                  <a:lnTo>
                    <a:pt x="3048" y="15240"/>
                  </a:lnTo>
                  <a:lnTo>
                    <a:pt x="0" y="24384"/>
                  </a:lnTo>
                  <a:lnTo>
                    <a:pt x="0" y="3180588"/>
                  </a:lnTo>
                  <a:lnTo>
                    <a:pt x="3048" y="3191256"/>
                  </a:lnTo>
                  <a:lnTo>
                    <a:pt x="9144" y="3198876"/>
                  </a:lnTo>
                  <a:lnTo>
                    <a:pt x="16764" y="3204972"/>
                  </a:lnTo>
                  <a:lnTo>
                    <a:pt x="25908" y="3206496"/>
                  </a:lnTo>
                  <a:lnTo>
                    <a:pt x="1025652" y="3206496"/>
                  </a:lnTo>
                  <a:lnTo>
                    <a:pt x="1036320" y="3204972"/>
                  </a:lnTo>
                  <a:lnTo>
                    <a:pt x="1045464" y="3198876"/>
                  </a:lnTo>
                  <a:lnTo>
                    <a:pt x="1050036" y="3191256"/>
                  </a:lnTo>
                  <a:lnTo>
                    <a:pt x="1051560" y="3180588"/>
                  </a:lnTo>
                  <a:lnTo>
                    <a:pt x="51816" y="3180588"/>
                  </a:lnTo>
                  <a:lnTo>
                    <a:pt x="25908" y="3154680"/>
                  </a:lnTo>
                  <a:lnTo>
                    <a:pt x="51828" y="3180575"/>
                  </a:lnTo>
                  <a:lnTo>
                    <a:pt x="1001268" y="3180575"/>
                  </a:lnTo>
                  <a:lnTo>
                    <a:pt x="1051560" y="3180575"/>
                  </a:lnTo>
                  <a:lnTo>
                    <a:pt x="1051560" y="3154680"/>
                  </a:lnTo>
                  <a:lnTo>
                    <a:pt x="1051560" y="50279"/>
                  </a:lnTo>
                  <a:lnTo>
                    <a:pt x="1051560" y="24384"/>
                  </a:lnTo>
                  <a:close/>
                </a:path>
              </a:pathLst>
            </a:custGeom>
            <a:solidFill>
              <a:srgbClr val="000000"/>
            </a:solidFill>
          </p:spPr>
          <p:txBody>
            <a:bodyPr wrap="square" lIns="0" tIns="0" rIns="0" bIns="0" rtlCol="0"/>
            <a:lstStyle/>
            <a:p>
              <a:endParaRPr/>
            </a:p>
          </p:txBody>
        </p:sp>
      </p:grpSp>
      <p:sp>
        <p:nvSpPr>
          <p:cNvPr id="5" name="object 5"/>
          <p:cNvSpPr txBox="1"/>
          <p:nvPr/>
        </p:nvSpPr>
        <p:spPr>
          <a:xfrm>
            <a:off x="1125720" y="3439154"/>
            <a:ext cx="701675" cy="664210"/>
          </a:xfrm>
          <a:prstGeom prst="rect">
            <a:avLst/>
          </a:prstGeom>
        </p:spPr>
        <p:txBody>
          <a:bodyPr vert="horz" wrap="square" lIns="0" tIns="24130" rIns="0" bIns="0" rtlCol="0">
            <a:spAutoFit/>
          </a:bodyPr>
          <a:lstStyle/>
          <a:p>
            <a:pPr marL="12700" marR="5080" indent="34925">
              <a:lnSpc>
                <a:spcPts val="2510"/>
              </a:lnSpc>
              <a:spcBef>
                <a:spcPts val="190"/>
              </a:spcBef>
            </a:pPr>
            <a:r>
              <a:rPr sz="2100" spc="-60" dirty="0">
                <a:latin typeface="Trebuchet MS"/>
                <a:cs typeface="Trebuchet MS"/>
              </a:rPr>
              <a:t>ready </a:t>
            </a:r>
            <a:r>
              <a:rPr sz="2100" spc="-105" dirty="0">
                <a:latin typeface="Trebuchet MS"/>
                <a:cs typeface="Trebuchet MS"/>
              </a:rPr>
              <a:t>queue</a:t>
            </a:r>
            <a:endParaRPr sz="2100">
              <a:latin typeface="Trebuchet MS"/>
              <a:cs typeface="Trebuchet MS"/>
            </a:endParaRPr>
          </a:p>
        </p:txBody>
      </p:sp>
      <p:grpSp>
        <p:nvGrpSpPr>
          <p:cNvPr id="6" name="object 6"/>
          <p:cNvGrpSpPr/>
          <p:nvPr/>
        </p:nvGrpSpPr>
        <p:grpSpPr>
          <a:xfrm>
            <a:off x="8209788" y="3261360"/>
            <a:ext cx="769620" cy="769620"/>
            <a:chOff x="8209788" y="3261360"/>
            <a:chExt cx="769620" cy="769620"/>
          </a:xfrm>
        </p:grpSpPr>
        <p:sp>
          <p:nvSpPr>
            <p:cNvPr id="7" name="object 7"/>
            <p:cNvSpPr/>
            <p:nvPr/>
          </p:nvSpPr>
          <p:spPr>
            <a:xfrm>
              <a:off x="8235695" y="3287268"/>
              <a:ext cx="718185" cy="718185"/>
            </a:xfrm>
            <a:custGeom>
              <a:avLst/>
              <a:gdLst/>
              <a:ahLst/>
              <a:cxnLst/>
              <a:rect l="l" t="t" r="r" b="b"/>
              <a:pathLst>
                <a:path w="718184" h="718185">
                  <a:moveTo>
                    <a:pt x="374904" y="717804"/>
                  </a:moveTo>
                  <a:lnTo>
                    <a:pt x="342900" y="717804"/>
                  </a:lnTo>
                  <a:lnTo>
                    <a:pt x="310896" y="714756"/>
                  </a:lnTo>
                  <a:lnTo>
                    <a:pt x="246888" y="701040"/>
                  </a:lnTo>
                  <a:lnTo>
                    <a:pt x="185928" y="675132"/>
                  </a:lnTo>
                  <a:lnTo>
                    <a:pt x="131064" y="637032"/>
                  </a:lnTo>
                  <a:lnTo>
                    <a:pt x="82296" y="588264"/>
                  </a:lnTo>
                  <a:lnTo>
                    <a:pt x="44196" y="531876"/>
                  </a:lnTo>
                  <a:lnTo>
                    <a:pt x="16764" y="470916"/>
                  </a:lnTo>
                  <a:lnTo>
                    <a:pt x="3048" y="406908"/>
                  </a:lnTo>
                  <a:lnTo>
                    <a:pt x="0" y="374904"/>
                  </a:lnTo>
                  <a:lnTo>
                    <a:pt x="0" y="342900"/>
                  </a:lnTo>
                  <a:lnTo>
                    <a:pt x="9143" y="278891"/>
                  </a:lnTo>
                  <a:lnTo>
                    <a:pt x="28956" y="216408"/>
                  </a:lnTo>
                  <a:lnTo>
                    <a:pt x="60960" y="156972"/>
                  </a:lnTo>
                  <a:lnTo>
                    <a:pt x="105156" y="105156"/>
                  </a:lnTo>
                  <a:lnTo>
                    <a:pt x="158496" y="60960"/>
                  </a:lnTo>
                  <a:lnTo>
                    <a:pt x="216408" y="28956"/>
                  </a:lnTo>
                  <a:lnTo>
                    <a:pt x="278892" y="9143"/>
                  </a:lnTo>
                  <a:lnTo>
                    <a:pt x="342900" y="0"/>
                  </a:lnTo>
                  <a:lnTo>
                    <a:pt x="374904" y="0"/>
                  </a:lnTo>
                  <a:lnTo>
                    <a:pt x="440436" y="9143"/>
                  </a:lnTo>
                  <a:lnTo>
                    <a:pt x="501396" y="28956"/>
                  </a:lnTo>
                  <a:lnTo>
                    <a:pt x="560832" y="60960"/>
                  </a:lnTo>
                  <a:lnTo>
                    <a:pt x="612648" y="105156"/>
                  </a:lnTo>
                  <a:lnTo>
                    <a:pt x="656844" y="156972"/>
                  </a:lnTo>
                  <a:lnTo>
                    <a:pt x="688848" y="216408"/>
                  </a:lnTo>
                  <a:lnTo>
                    <a:pt x="710184" y="278891"/>
                  </a:lnTo>
                  <a:lnTo>
                    <a:pt x="717804" y="342900"/>
                  </a:lnTo>
                  <a:lnTo>
                    <a:pt x="717804" y="374904"/>
                  </a:lnTo>
                  <a:lnTo>
                    <a:pt x="710184" y="438912"/>
                  </a:lnTo>
                  <a:lnTo>
                    <a:pt x="688848" y="501396"/>
                  </a:lnTo>
                  <a:lnTo>
                    <a:pt x="656844" y="560832"/>
                  </a:lnTo>
                  <a:lnTo>
                    <a:pt x="588264" y="637032"/>
                  </a:lnTo>
                  <a:lnTo>
                    <a:pt x="531876" y="675132"/>
                  </a:lnTo>
                  <a:lnTo>
                    <a:pt x="470916" y="701040"/>
                  </a:lnTo>
                  <a:lnTo>
                    <a:pt x="408432" y="714756"/>
                  </a:lnTo>
                  <a:lnTo>
                    <a:pt x="374904" y="717804"/>
                  </a:lnTo>
                  <a:close/>
                </a:path>
              </a:pathLst>
            </a:custGeom>
            <a:solidFill>
              <a:srgbClr val="FF2600"/>
            </a:solidFill>
          </p:spPr>
          <p:txBody>
            <a:bodyPr wrap="square" lIns="0" tIns="0" rIns="0" bIns="0" rtlCol="0"/>
            <a:lstStyle/>
            <a:p>
              <a:endParaRPr/>
            </a:p>
          </p:txBody>
        </p:sp>
        <p:sp>
          <p:nvSpPr>
            <p:cNvPr id="8" name="object 8"/>
            <p:cNvSpPr/>
            <p:nvPr/>
          </p:nvSpPr>
          <p:spPr>
            <a:xfrm>
              <a:off x="8209788" y="3261372"/>
              <a:ext cx="769620" cy="769620"/>
            </a:xfrm>
            <a:custGeom>
              <a:avLst/>
              <a:gdLst/>
              <a:ahLst/>
              <a:cxnLst/>
              <a:rect l="l" t="t" r="r" b="b"/>
              <a:pathLst>
                <a:path w="769620" h="769620">
                  <a:moveTo>
                    <a:pt x="769607" y="365760"/>
                  </a:moveTo>
                  <a:lnTo>
                    <a:pt x="766559" y="332232"/>
                  </a:lnTo>
                  <a:lnTo>
                    <a:pt x="749795" y="263652"/>
                  </a:lnTo>
                  <a:lnTo>
                    <a:pt x="722363" y="199644"/>
                  </a:lnTo>
                  <a:lnTo>
                    <a:pt x="719315" y="195135"/>
                  </a:lnTo>
                  <a:lnTo>
                    <a:pt x="719315" y="370332"/>
                  </a:lnTo>
                  <a:lnTo>
                    <a:pt x="719315" y="400812"/>
                  </a:lnTo>
                  <a:lnTo>
                    <a:pt x="710171" y="460248"/>
                  </a:lnTo>
                  <a:lnTo>
                    <a:pt x="691883" y="518160"/>
                  </a:lnTo>
                  <a:lnTo>
                    <a:pt x="661403" y="573024"/>
                  </a:lnTo>
                  <a:lnTo>
                    <a:pt x="620255" y="621792"/>
                  </a:lnTo>
                  <a:lnTo>
                    <a:pt x="571487" y="662940"/>
                  </a:lnTo>
                  <a:lnTo>
                    <a:pt x="516623" y="691896"/>
                  </a:lnTo>
                  <a:lnTo>
                    <a:pt x="458711" y="710184"/>
                  </a:lnTo>
                  <a:lnTo>
                    <a:pt x="399275" y="719328"/>
                  </a:lnTo>
                  <a:lnTo>
                    <a:pt x="368808" y="719328"/>
                  </a:lnTo>
                  <a:lnTo>
                    <a:pt x="309372" y="710184"/>
                  </a:lnTo>
                  <a:lnTo>
                    <a:pt x="251460" y="691896"/>
                  </a:lnTo>
                  <a:lnTo>
                    <a:pt x="196596" y="661416"/>
                  </a:lnTo>
                  <a:lnTo>
                    <a:pt x="147828" y="620268"/>
                  </a:lnTo>
                  <a:lnTo>
                    <a:pt x="106680" y="571500"/>
                  </a:lnTo>
                  <a:lnTo>
                    <a:pt x="77724" y="516636"/>
                  </a:lnTo>
                  <a:lnTo>
                    <a:pt x="59436" y="458724"/>
                  </a:lnTo>
                  <a:lnTo>
                    <a:pt x="53340" y="400812"/>
                  </a:lnTo>
                  <a:lnTo>
                    <a:pt x="51816" y="368808"/>
                  </a:lnTo>
                  <a:lnTo>
                    <a:pt x="53340" y="338328"/>
                  </a:lnTo>
                  <a:lnTo>
                    <a:pt x="67056" y="278892"/>
                  </a:lnTo>
                  <a:lnTo>
                    <a:pt x="92964" y="224028"/>
                  </a:lnTo>
                  <a:lnTo>
                    <a:pt x="128016" y="172212"/>
                  </a:lnTo>
                  <a:lnTo>
                    <a:pt x="173736" y="126492"/>
                  </a:lnTo>
                  <a:lnTo>
                    <a:pt x="225552" y="91440"/>
                  </a:lnTo>
                  <a:lnTo>
                    <a:pt x="281940" y="67056"/>
                  </a:lnTo>
                  <a:lnTo>
                    <a:pt x="341376" y="53340"/>
                  </a:lnTo>
                  <a:lnTo>
                    <a:pt x="370332" y="50292"/>
                  </a:lnTo>
                  <a:lnTo>
                    <a:pt x="400799" y="50292"/>
                  </a:lnTo>
                  <a:lnTo>
                    <a:pt x="461759" y="59436"/>
                  </a:lnTo>
                  <a:lnTo>
                    <a:pt x="519671" y="79248"/>
                  </a:lnTo>
                  <a:lnTo>
                    <a:pt x="573011" y="108204"/>
                  </a:lnTo>
                  <a:lnTo>
                    <a:pt x="621779" y="149352"/>
                  </a:lnTo>
                  <a:lnTo>
                    <a:pt x="662927" y="198120"/>
                  </a:lnTo>
                  <a:lnTo>
                    <a:pt x="691883" y="252984"/>
                  </a:lnTo>
                  <a:lnTo>
                    <a:pt x="711695" y="310896"/>
                  </a:lnTo>
                  <a:lnTo>
                    <a:pt x="719315" y="370332"/>
                  </a:lnTo>
                  <a:lnTo>
                    <a:pt x="719315" y="195135"/>
                  </a:lnTo>
                  <a:lnTo>
                    <a:pt x="681215" y="138684"/>
                  </a:lnTo>
                  <a:lnTo>
                    <a:pt x="629399" y="86868"/>
                  </a:lnTo>
                  <a:lnTo>
                    <a:pt x="574535" y="50292"/>
                  </a:lnTo>
                  <a:lnTo>
                    <a:pt x="536448" y="30480"/>
                  </a:lnTo>
                  <a:lnTo>
                    <a:pt x="470916" y="9144"/>
                  </a:lnTo>
                  <a:lnTo>
                    <a:pt x="400812" y="0"/>
                  </a:lnTo>
                  <a:lnTo>
                    <a:pt x="367284" y="0"/>
                  </a:lnTo>
                  <a:lnTo>
                    <a:pt x="297180" y="10668"/>
                  </a:lnTo>
                  <a:lnTo>
                    <a:pt x="231648" y="32004"/>
                  </a:lnTo>
                  <a:lnTo>
                    <a:pt x="169164" y="67056"/>
                  </a:lnTo>
                  <a:lnTo>
                    <a:pt x="111252" y="112776"/>
                  </a:lnTo>
                  <a:lnTo>
                    <a:pt x="65532" y="170688"/>
                  </a:lnTo>
                  <a:lnTo>
                    <a:pt x="30480" y="233172"/>
                  </a:lnTo>
                  <a:lnTo>
                    <a:pt x="9144" y="300228"/>
                  </a:lnTo>
                  <a:lnTo>
                    <a:pt x="0" y="368808"/>
                  </a:lnTo>
                  <a:lnTo>
                    <a:pt x="0" y="403860"/>
                  </a:lnTo>
                  <a:lnTo>
                    <a:pt x="19812" y="505968"/>
                  </a:lnTo>
                  <a:lnTo>
                    <a:pt x="47244" y="571500"/>
                  </a:lnTo>
                  <a:lnTo>
                    <a:pt x="88392" y="630936"/>
                  </a:lnTo>
                  <a:lnTo>
                    <a:pt x="141732" y="682752"/>
                  </a:lnTo>
                  <a:lnTo>
                    <a:pt x="201168" y="723900"/>
                  </a:lnTo>
                  <a:lnTo>
                    <a:pt x="266700" y="751332"/>
                  </a:lnTo>
                  <a:lnTo>
                    <a:pt x="333756" y="766572"/>
                  </a:lnTo>
                  <a:lnTo>
                    <a:pt x="368808" y="769620"/>
                  </a:lnTo>
                  <a:lnTo>
                    <a:pt x="403860" y="769620"/>
                  </a:lnTo>
                  <a:lnTo>
                    <a:pt x="472440" y="760476"/>
                  </a:lnTo>
                  <a:lnTo>
                    <a:pt x="539496" y="737616"/>
                  </a:lnTo>
                  <a:lnTo>
                    <a:pt x="577596" y="719328"/>
                  </a:lnTo>
                  <a:lnTo>
                    <a:pt x="658355" y="656844"/>
                  </a:lnTo>
                  <a:lnTo>
                    <a:pt x="704075" y="598932"/>
                  </a:lnTo>
                  <a:lnTo>
                    <a:pt x="739127" y="536448"/>
                  </a:lnTo>
                  <a:lnTo>
                    <a:pt x="760463" y="469392"/>
                  </a:lnTo>
                  <a:lnTo>
                    <a:pt x="769607" y="400812"/>
                  </a:lnTo>
                  <a:lnTo>
                    <a:pt x="769607" y="365760"/>
                  </a:lnTo>
                  <a:close/>
                </a:path>
              </a:pathLst>
            </a:custGeom>
            <a:solidFill>
              <a:srgbClr val="000000"/>
            </a:solidFill>
          </p:spPr>
          <p:txBody>
            <a:bodyPr wrap="square" lIns="0" tIns="0" rIns="0" bIns="0" rtlCol="0"/>
            <a:lstStyle/>
            <a:p>
              <a:endParaRPr/>
            </a:p>
          </p:txBody>
        </p:sp>
      </p:grpSp>
      <p:sp>
        <p:nvSpPr>
          <p:cNvPr id="9" name="object 9"/>
          <p:cNvSpPr txBox="1"/>
          <p:nvPr/>
        </p:nvSpPr>
        <p:spPr>
          <a:xfrm>
            <a:off x="8349467" y="3487871"/>
            <a:ext cx="461009" cy="269240"/>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FFFFFF"/>
                </a:solidFill>
                <a:latin typeface="Trebuchet MS"/>
                <a:cs typeface="Trebuchet MS"/>
              </a:rPr>
              <a:t>C</a:t>
            </a:r>
            <a:r>
              <a:rPr sz="1600" b="1" spc="-185" dirty="0">
                <a:solidFill>
                  <a:srgbClr val="FFFFFF"/>
                </a:solidFill>
                <a:latin typeface="Trebuchet MS"/>
                <a:cs typeface="Trebuchet MS"/>
              </a:rPr>
              <a:t> </a:t>
            </a:r>
            <a:r>
              <a:rPr sz="1600" b="1" spc="25" dirty="0">
                <a:solidFill>
                  <a:srgbClr val="FFFFFF"/>
                </a:solidFill>
                <a:latin typeface="Trebuchet MS"/>
                <a:cs typeface="Trebuchet MS"/>
              </a:rPr>
              <a:t>PU</a:t>
            </a:r>
            <a:endParaRPr sz="1600">
              <a:latin typeface="Trebuchet MS"/>
              <a:cs typeface="Trebuchet MS"/>
            </a:endParaRPr>
          </a:p>
        </p:txBody>
      </p:sp>
      <p:grpSp>
        <p:nvGrpSpPr>
          <p:cNvPr id="10" name="object 10"/>
          <p:cNvGrpSpPr/>
          <p:nvPr/>
        </p:nvGrpSpPr>
        <p:grpSpPr>
          <a:xfrm>
            <a:off x="3273552" y="5768340"/>
            <a:ext cx="1667510" cy="417830"/>
            <a:chOff x="3273552" y="5768340"/>
            <a:chExt cx="1667510" cy="417830"/>
          </a:xfrm>
        </p:grpSpPr>
        <p:sp>
          <p:nvSpPr>
            <p:cNvPr id="11" name="object 11"/>
            <p:cNvSpPr/>
            <p:nvPr/>
          </p:nvSpPr>
          <p:spPr>
            <a:xfrm>
              <a:off x="3299460" y="5794248"/>
              <a:ext cx="1615440" cy="365760"/>
            </a:xfrm>
            <a:custGeom>
              <a:avLst/>
              <a:gdLst/>
              <a:ahLst/>
              <a:cxnLst/>
              <a:rect l="l" t="t" r="r" b="b"/>
              <a:pathLst>
                <a:path w="1615439" h="365760">
                  <a:moveTo>
                    <a:pt x="1615440" y="365759"/>
                  </a:moveTo>
                  <a:lnTo>
                    <a:pt x="0" y="365759"/>
                  </a:lnTo>
                  <a:lnTo>
                    <a:pt x="0" y="0"/>
                  </a:lnTo>
                  <a:lnTo>
                    <a:pt x="1615440" y="0"/>
                  </a:lnTo>
                  <a:lnTo>
                    <a:pt x="1615440" y="365759"/>
                  </a:lnTo>
                  <a:close/>
                </a:path>
              </a:pathLst>
            </a:custGeom>
            <a:solidFill>
              <a:srgbClr val="DBDDDF"/>
            </a:solidFill>
          </p:spPr>
          <p:txBody>
            <a:bodyPr wrap="square" lIns="0" tIns="0" rIns="0" bIns="0" rtlCol="0"/>
            <a:lstStyle/>
            <a:p>
              <a:endParaRPr/>
            </a:p>
          </p:txBody>
        </p:sp>
        <p:sp>
          <p:nvSpPr>
            <p:cNvPr id="12" name="object 12"/>
            <p:cNvSpPr/>
            <p:nvPr/>
          </p:nvSpPr>
          <p:spPr>
            <a:xfrm>
              <a:off x="3273539" y="5768352"/>
              <a:ext cx="1667510" cy="417830"/>
            </a:xfrm>
            <a:custGeom>
              <a:avLst/>
              <a:gdLst/>
              <a:ahLst/>
              <a:cxnLst/>
              <a:rect l="l" t="t" r="r" b="b"/>
              <a:pathLst>
                <a:path w="1667510" h="417829">
                  <a:moveTo>
                    <a:pt x="1667268" y="391668"/>
                  </a:moveTo>
                  <a:lnTo>
                    <a:pt x="51816" y="391668"/>
                  </a:lnTo>
                  <a:lnTo>
                    <a:pt x="25908" y="367284"/>
                  </a:lnTo>
                  <a:lnTo>
                    <a:pt x="51816" y="391655"/>
                  </a:lnTo>
                  <a:lnTo>
                    <a:pt x="1615452" y="391655"/>
                  </a:lnTo>
                  <a:lnTo>
                    <a:pt x="1667256" y="391655"/>
                  </a:lnTo>
                  <a:lnTo>
                    <a:pt x="1667256" y="367271"/>
                  </a:lnTo>
                  <a:lnTo>
                    <a:pt x="1667256" y="50292"/>
                  </a:lnTo>
                  <a:lnTo>
                    <a:pt x="1667256" y="25908"/>
                  </a:lnTo>
                  <a:lnTo>
                    <a:pt x="1665744" y="16764"/>
                  </a:lnTo>
                  <a:lnTo>
                    <a:pt x="1659648" y="7620"/>
                  </a:lnTo>
                  <a:lnTo>
                    <a:pt x="1652028" y="3048"/>
                  </a:lnTo>
                  <a:lnTo>
                    <a:pt x="1641360" y="0"/>
                  </a:lnTo>
                  <a:lnTo>
                    <a:pt x="1615452" y="0"/>
                  </a:lnTo>
                  <a:lnTo>
                    <a:pt x="1615452" y="50292"/>
                  </a:lnTo>
                  <a:lnTo>
                    <a:pt x="1615452" y="367271"/>
                  </a:lnTo>
                  <a:lnTo>
                    <a:pt x="51816" y="367271"/>
                  </a:lnTo>
                  <a:lnTo>
                    <a:pt x="51816" y="50292"/>
                  </a:lnTo>
                  <a:lnTo>
                    <a:pt x="1615452" y="50292"/>
                  </a:lnTo>
                  <a:lnTo>
                    <a:pt x="1615452" y="0"/>
                  </a:lnTo>
                  <a:lnTo>
                    <a:pt x="25908" y="0"/>
                  </a:lnTo>
                  <a:lnTo>
                    <a:pt x="16776" y="3048"/>
                  </a:lnTo>
                  <a:lnTo>
                    <a:pt x="9144" y="7620"/>
                  </a:lnTo>
                  <a:lnTo>
                    <a:pt x="3060" y="16764"/>
                  </a:lnTo>
                  <a:lnTo>
                    <a:pt x="0" y="25908"/>
                  </a:lnTo>
                  <a:lnTo>
                    <a:pt x="0" y="391668"/>
                  </a:lnTo>
                  <a:lnTo>
                    <a:pt x="3060" y="402336"/>
                  </a:lnTo>
                  <a:lnTo>
                    <a:pt x="9144" y="409956"/>
                  </a:lnTo>
                  <a:lnTo>
                    <a:pt x="16776" y="416052"/>
                  </a:lnTo>
                  <a:lnTo>
                    <a:pt x="25908" y="417576"/>
                  </a:lnTo>
                  <a:lnTo>
                    <a:pt x="1641360" y="417576"/>
                  </a:lnTo>
                  <a:lnTo>
                    <a:pt x="1652028" y="416052"/>
                  </a:lnTo>
                  <a:lnTo>
                    <a:pt x="1659648" y="409956"/>
                  </a:lnTo>
                  <a:lnTo>
                    <a:pt x="1665744" y="402336"/>
                  </a:lnTo>
                  <a:lnTo>
                    <a:pt x="1667268" y="391668"/>
                  </a:lnTo>
                  <a:close/>
                </a:path>
              </a:pathLst>
            </a:custGeom>
            <a:solidFill>
              <a:srgbClr val="000000"/>
            </a:solidFill>
          </p:spPr>
          <p:txBody>
            <a:bodyPr wrap="square" lIns="0" tIns="0" rIns="0" bIns="0" rtlCol="0"/>
            <a:lstStyle/>
            <a:p>
              <a:endParaRPr/>
            </a:p>
          </p:txBody>
        </p:sp>
      </p:grpSp>
      <p:sp>
        <p:nvSpPr>
          <p:cNvPr id="13" name="object 13"/>
          <p:cNvSpPr txBox="1"/>
          <p:nvPr/>
        </p:nvSpPr>
        <p:spPr>
          <a:xfrm>
            <a:off x="3625133" y="5853196"/>
            <a:ext cx="957580" cy="299720"/>
          </a:xfrm>
          <a:prstGeom prst="rect">
            <a:avLst/>
          </a:prstGeom>
        </p:spPr>
        <p:txBody>
          <a:bodyPr vert="horz" wrap="square" lIns="0" tIns="12700" rIns="0" bIns="0" rtlCol="0">
            <a:spAutoFit/>
          </a:bodyPr>
          <a:lstStyle/>
          <a:p>
            <a:pPr marL="12700">
              <a:lnSpc>
                <a:spcPct val="100000"/>
              </a:lnSpc>
              <a:spcBef>
                <a:spcPts val="100"/>
              </a:spcBef>
            </a:pPr>
            <a:r>
              <a:rPr sz="1800" spc="-75" dirty="0">
                <a:latin typeface="Trebuchet MS"/>
                <a:cs typeface="Trebuchet MS"/>
              </a:rPr>
              <a:t>I/O</a:t>
            </a:r>
            <a:r>
              <a:rPr sz="1800" spc="-240" dirty="0">
                <a:latin typeface="Trebuchet MS"/>
                <a:cs typeface="Trebuchet MS"/>
              </a:rPr>
              <a:t> </a:t>
            </a:r>
            <a:r>
              <a:rPr sz="1800" spc="-65" dirty="0">
                <a:latin typeface="Trebuchet MS"/>
                <a:cs typeface="Trebuchet MS"/>
              </a:rPr>
              <a:t>queue</a:t>
            </a:r>
            <a:endParaRPr sz="1800">
              <a:latin typeface="Trebuchet MS"/>
              <a:cs typeface="Trebuchet MS"/>
            </a:endParaRPr>
          </a:p>
        </p:txBody>
      </p:sp>
      <p:grpSp>
        <p:nvGrpSpPr>
          <p:cNvPr id="14" name="object 14"/>
          <p:cNvGrpSpPr/>
          <p:nvPr/>
        </p:nvGrpSpPr>
        <p:grpSpPr>
          <a:xfrm>
            <a:off x="908304" y="5817108"/>
            <a:ext cx="1351915" cy="417830"/>
            <a:chOff x="908304" y="5817108"/>
            <a:chExt cx="1351915" cy="417830"/>
          </a:xfrm>
        </p:grpSpPr>
        <p:sp>
          <p:nvSpPr>
            <p:cNvPr id="15" name="object 15"/>
            <p:cNvSpPr/>
            <p:nvPr/>
          </p:nvSpPr>
          <p:spPr>
            <a:xfrm>
              <a:off x="934212" y="5843016"/>
              <a:ext cx="1300480" cy="365760"/>
            </a:xfrm>
            <a:custGeom>
              <a:avLst/>
              <a:gdLst/>
              <a:ahLst/>
              <a:cxnLst/>
              <a:rect l="l" t="t" r="r" b="b"/>
              <a:pathLst>
                <a:path w="1300480" h="365760">
                  <a:moveTo>
                    <a:pt x="1164335" y="365760"/>
                  </a:moveTo>
                  <a:lnTo>
                    <a:pt x="135635" y="365760"/>
                  </a:lnTo>
                  <a:lnTo>
                    <a:pt x="94487" y="359664"/>
                  </a:lnTo>
                  <a:lnTo>
                    <a:pt x="38100" y="327660"/>
                  </a:lnTo>
                  <a:lnTo>
                    <a:pt x="1523" y="251460"/>
                  </a:lnTo>
                  <a:lnTo>
                    <a:pt x="0" y="207264"/>
                  </a:lnTo>
                  <a:lnTo>
                    <a:pt x="0" y="135636"/>
                  </a:lnTo>
                  <a:lnTo>
                    <a:pt x="6096" y="94488"/>
                  </a:lnTo>
                  <a:lnTo>
                    <a:pt x="38100" y="39624"/>
                  </a:lnTo>
                  <a:lnTo>
                    <a:pt x="114300" y="3048"/>
                  </a:lnTo>
                  <a:lnTo>
                    <a:pt x="158496" y="0"/>
                  </a:lnTo>
                  <a:lnTo>
                    <a:pt x="1117091" y="0"/>
                  </a:lnTo>
                  <a:lnTo>
                    <a:pt x="1164335" y="1524"/>
                  </a:lnTo>
                  <a:lnTo>
                    <a:pt x="1205483" y="6096"/>
                  </a:lnTo>
                  <a:lnTo>
                    <a:pt x="1261871" y="39624"/>
                  </a:lnTo>
                  <a:lnTo>
                    <a:pt x="1298447" y="115824"/>
                  </a:lnTo>
                  <a:lnTo>
                    <a:pt x="1299971" y="158496"/>
                  </a:lnTo>
                  <a:lnTo>
                    <a:pt x="1299971" y="230124"/>
                  </a:lnTo>
                  <a:lnTo>
                    <a:pt x="1293875" y="271272"/>
                  </a:lnTo>
                  <a:lnTo>
                    <a:pt x="1261871" y="327660"/>
                  </a:lnTo>
                  <a:lnTo>
                    <a:pt x="1205483" y="359664"/>
                  </a:lnTo>
                  <a:lnTo>
                    <a:pt x="1164335" y="365760"/>
                  </a:lnTo>
                  <a:close/>
                </a:path>
              </a:pathLst>
            </a:custGeom>
            <a:solidFill>
              <a:srgbClr val="FFFB00"/>
            </a:solidFill>
          </p:spPr>
          <p:txBody>
            <a:bodyPr wrap="square" lIns="0" tIns="0" rIns="0" bIns="0" rtlCol="0"/>
            <a:lstStyle/>
            <a:p>
              <a:endParaRPr/>
            </a:p>
          </p:txBody>
        </p:sp>
        <p:sp>
          <p:nvSpPr>
            <p:cNvPr id="16" name="object 16"/>
            <p:cNvSpPr/>
            <p:nvPr/>
          </p:nvSpPr>
          <p:spPr>
            <a:xfrm>
              <a:off x="908304" y="5817120"/>
              <a:ext cx="1351915" cy="417830"/>
            </a:xfrm>
            <a:custGeom>
              <a:avLst/>
              <a:gdLst/>
              <a:ahLst/>
              <a:cxnLst/>
              <a:rect l="l" t="t" r="r" b="b"/>
              <a:pathLst>
                <a:path w="1351914" h="417829">
                  <a:moveTo>
                    <a:pt x="1274064" y="394716"/>
                  </a:moveTo>
                  <a:lnTo>
                    <a:pt x="77724" y="394716"/>
                  </a:lnTo>
                  <a:lnTo>
                    <a:pt x="80772" y="396240"/>
                  </a:lnTo>
                  <a:lnTo>
                    <a:pt x="109728" y="408432"/>
                  </a:lnTo>
                  <a:lnTo>
                    <a:pt x="112776" y="409956"/>
                  </a:lnTo>
                  <a:lnTo>
                    <a:pt x="117348" y="409956"/>
                  </a:lnTo>
                  <a:lnTo>
                    <a:pt x="161544" y="416052"/>
                  </a:lnTo>
                  <a:lnTo>
                    <a:pt x="208775" y="417563"/>
                  </a:lnTo>
                  <a:lnTo>
                    <a:pt x="1144524" y="417563"/>
                  </a:lnTo>
                  <a:lnTo>
                    <a:pt x="1193279" y="416052"/>
                  </a:lnTo>
                  <a:lnTo>
                    <a:pt x="1234440" y="409956"/>
                  </a:lnTo>
                  <a:lnTo>
                    <a:pt x="1239012" y="409956"/>
                  </a:lnTo>
                  <a:lnTo>
                    <a:pt x="1242060" y="408432"/>
                  </a:lnTo>
                  <a:lnTo>
                    <a:pt x="1271016" y="396240"/>
                  </a:lnTo>
                  <a:lnTo>
                    <a:pt x="1274064" y="394716"/>
                  </a:lnTo>
                  <a:close/>
                </a:path>
                <a:path w="1351914" h="417829">
                  <a:moveTo>
                    <a:pt x="1341120" y="106667"/>
                  </a:moveTo>
                  <a:lnTo>
                    <a:pt x="1339596" y="100584"/>
                  </a:lnTo>
                  <a:lnTo>
                    <a:pt x="1333500" y="85331"/>
                  </a:lnTo>
                  <a:lnTo>
                    <a:pt x="1330439" y="80772"/>
                  </a:lnTo>
                  <a:lnTo>
                    <a:pt x="1328928" y="79248"/>
                  </a:lnTo>
                  <a:lnTo>
                    <a:pt x="1328928" y="76200"/>
                  </a:lnTo>
                  <a:lnTo>
                    <a:pt x="1327404" y="74676"/>
                  </a:lnTo>
                  <a:lnTo>
                    <a:pt x="1324356" y="70104"/>
                  </a:lnTo>
                  <a:lnTo>
                    <a:pt x="1321308" y="65519"/>
                  </a:lnTo>
                  <a:lnTo>
                    <a:pt x="1312151" y="54851"/>
                  </a:lnTo>
                  <a:lnTo>
                    <a:pt x="1310640" y="53340"/>
                  </a:lnTo>
                  <a:lnTo>
                    <a:pt x="1309116" y="51803"/>
                  </a:lnTo>
                  <a:lnTo>
                    <a:pt x="1307579" y="50279"/>
                  </a:lnTo>
                  <a:lnTo>
                    <a:pt x="1306055" y="47231"/>
                  </a:lnTo>
                  <a:lnTo>
                    <a:pt x="1304531" y="45707"/>
                  </a:lnTo>
                  <a:lnTo>
                    <a:pt x="1302994" y="45707"/>
                  </a:lnTo>
                  <a:lnTo>
                    <a:pt x="1277112" y="25908"/>
                  </a:lnTo>
                  <a:lnTo>
                    <a:pt x="1275588" y="22860"/>
                  </a:lnTo>
                  <a:lnTo>
                    <a:pt x="1272540" y="22860"/>
                  </a:lnTo>
                  <a:lnTo>
                    <a:pt x="1269492" y="21336"/>
                  </a:lnTo>
                  <a:lnTo>
                    <a:pt x="1219200" y="4572"/>
                  </a:lnTo>
                  <a:lnTo>
                    <a:pt x="1217676" y="4572"/>
                  </a:lnTo>
                  <a:lnTo>
                    <a:pt x="1214628" y="3048"/>
                  </a:lnTo>
                  <a:lnTo>
                    <a:pt x="1167384" y="1524"/>
                  </a:lnTo>
                  <a:lnTo>
                    <a:pt x="1143000" y="0"/>
                  </a:lnTo>
                  <a:lnTo>
                    <a:pt x="207264" y="0"/>
                  </a:lnTo>
                  <a:lnTo>
                    <a:pt x="158496" y="1524"/>
                  </a:lnTo>
                  <a:lnTo>
                    <a:pt x="117348" y="7620"/>
                  </a:lnTo>
                  <a:lnTo>
                    <a:pt x="114300" y="7620"/>
                  </a:lnTo>
                  <a:lnTo>
                    <a:pt x="112776" y="9144"/>
                  </a:lnTo>
                  <a:lnTo>
                    <a:pt x="109728" y="9144"/>
                  </a:lnTo>
                  <a:lnTo>
                    <a:pt x="80759" y="21336"/>
                  </a:lnTo>
                  <a:lnTo>
                    <a:pt x="77724" y="22860"/>
                  </a:lnTo>
                  <a:lnTo>
                    <a:pt x="74663" y="25908"/>
                  </a:lnTo>
                  <a:lnTo>
                    <a:pt x="48780" y="45707"/>
                  </a:lnTo>
                  <a:lnTo>
                    <a:pt x="47231" y="45707"/>
                  </a:lnTo>
                  <a:lnTo>
                    <a:pt x="45720" y="47231"/>
                  </a:lnTo>
                  <a:lnTo>
                    <a:pt x="44196" y="50279"/>
                  </a:lnTo>
                  <a:lnTo>
                    <a:pt x="24371" y="74663"/>
                  </a:lnTo>
                  <a:lnTo>
                    <a:pt x="21336" y="80759"/>
                  </a:lnTo>
                  <a:lnTo>
                    <a:pt x="21336" y="82283"/>
                  </a:lnTo>
                  <a:lnTo>
                    <a:pt x="4559" y="132575"/>
                  </a:lnTo>
                  <a:lnTo>
                    <a:pt x="3035" y="135623"/>
                  </a:lnTo>
                  <a:lnTo>
                    <a:pt x="3035" y="140195"/>
                  </a:lnTo>
                  <a:lnTo>
                    <a:pt x="0" y="184391"/>
                  </a:lnTo>
                  <a:lnTo>
                    <a:pt x="0" y="208775"/>
                  </a:lnTo>
                  <a:lnTo>
                    <a:pt x="1524" y="259067"/>
                  </a:lnTo>
                  <a:lnTo>
                    <a:pt x="6096" y="300215"/>
                  </a:lnTo>
                  <a:lnTo>
                    <a:pt x="7620" y="303263"/>
                  </a:lnTo>
                  <a:lnTo>
                    <a:pt x="7620" y="304787"/>
                  </a:lnTo>
                  <a:lnTo>
                    <a:pt x="9131" y="307835"/>
                  </a:lnTo>
                  <a:lnTo>
                    <a:pt x="21336" y="336791"/>
                  </a:lnTo>
                  <a:lnTo>
                    <a:pt x="22847" y="339839"/>
                  </a:lnTo>
                  <a:lnTo>
                    <a:pt x="22847" y="341363"/>
                  </a:lnTo>
                  <a:lnTo>
                    <a:pt x="24371" y="342887"/>
                  </a:lnTo>
                  <a:lnTo>
                    <a:pt x="44196" y="368795"/>
                  </a:lnTo>
                  <a:lnTo>
                    <a:pt x="48755" y="373367"/>
                  </a:lnTo>
                  <a:lnTo>
                    <a:pt x="74663" y="393179"/>
                  </a:lnTo>
                  <a:lnTo>
                    <a:pt x="76200" y="394703"/>
                  </a:lnTo>
                  <a:lnTo>
                    <a:pt x="1275575" y="394703"/>
                  </a:lnTo>
                  <a:lnTo>
                    <a:pt x="1277099" y="393179"/>
                  </a:lnTo>
                  <a:lnTo>
                    <a:pt x="1303007" y="373367"/>
                  </a:lnTo>
                  <a:lnTo>
                    <a:pt x="1309090" y="367284"/>
                  </a:lnTo>
                  <a:lnTo>
                    <a:pt x="1313675" y="362699"/>
                  </a:lnTo>
                  <a:lnTo>
                    <a:pt x="1317307" y="362699"/>
                  </a:lnTo>
                  <a:lnTo>
                    <a:pt x="1317307" y="352539"/>
                  </a:lnTo>
                  <a:lnTo>
                    <a:pt x="1248156" y="352539"/>
                  </a:lnTo>
                  <a:lnTo>
                    <a:pt x="1248156" y="352031"/>
                  </a:lnTo>
                  <a:lnTo>
                    <a:pt x="1321308" y="352031"/>
                  </a:lnTo>
                  <a:lnTo>
                    <a:pt x="1322819" y="348996"/>
                  </a:lnTo>
                  <a:lnTo>
                    <a:pt x="1327391" y="342900"/>
                  </a:lnTo>
                  <a:lnTo>
                    <a:pt x="1328915" y="341376"/>
                  </a:lnTo>
                  <a:lnTo>
                    <a:pt x="1330439" y="338328"/>
                  </a:lnTo>
                  <a:lnTo>
                    <a:pt x="1330439" y="336804"/>
                  </a:lnTo>
                  <a:lnTo>
                    <a:pt x="1330439" y="335267"/>
                  </a:lnTo>
                  <a:lnTo>
                    <a:pt x="1331963" y="332219"/>
                  </a:lnTo>
                  <a:lnTo>
                    <a:pt x="1336548" y="320040"/>
                  </a:lnTo>
                  <a:lnTo>
                    <a:pt x="1338059" y="312420"/>
                  </a:lnTo>
                  <a:lnTo>
                    <a:pt x="1286764" y="312420"/>
                  </a:lnTo>
                  <a:lnTo>
                    <a:pt x="1286243" y="312407"/>
                  </a:lnTo>
                  <a:lnTo>
                    <a:pt x="1284846" y="315912"/>
                  </a:lnTo>
                  <a:lnTo>
                    <a:pt x="1273187" y="332219"/>
                  </a:lnTo>
                  <a:lnTo>
                    <a:pt x="1272540" y="332219"/>
                  </a:lnTo>
                  <a:lnTo>
                    <a:pt x="1267955" y="336804"/>
                  </a:lnTo>
                  <a:lnTo>
                    <a:pt x="1268869" y="336804"/>
                  </a:lnTo>
                  <a:lnTo>
                    <a:pt x="1251813" y="348983"/>
                  </a:lnTo>
                  <a:lnTo>
                    <a:pt x="1251204" y="348983"/>
                  </a:lnTo>
                  <a:lnTo>
                    <a:pt x="1248156" y="351028"/>
                  </a:lnTo>
                  <a:lnTo>
                    <a:pt x="1248156" y="349999"/>
                  </a:lnTo>
                  <a:lnTo>
                    <a:pt x="1247965" y="349999"/>
                  </a:lnTo>
                  <a:lnTo>
                    <a:pt x="1247965" y="351155"/>
                  </a:lnTo>
                  <a:lnTo>
                    <a:pt x="1246632" y="352031"/>
                  </a:lnTo>
                  <a:lnTo>
                    <a:pt x="1247965" y="352031"/>
                  </a:lnTo>
                  <a:lnTo>
                    <a:pt x="1247965" y="352539"/>
                  </a:lnTo>
                  <a:lnTo>
                    <a:pt x="1233665" y="352539"/>
                  </a:lnTo>
                  <a:lnTo>
                    <a:pt x="1233665" y="362699"/>
                  </a:lnTo>
                  <a:lnTo>
                    <a:pt x="1222235" y="362699"/>
                  </a:lnTo>
                  <a:lnTo>
                    <a:pt x="1228344" y="359651"/>
                  </a:lnTo>
                  <a:lnTo>
                    <a:pt x="1187196" y="365747"/>
                  </a:lnTo>
                  <a:lnTo>
                    <a:pt x="1143355" y="367271"/>
                  </a:lnTo>
                  <a:lnTo>
                    <a:pt x="208775" y="367271"/>
                  </a:lnTo>
                  <a:lnTo>
                    <a:pt x="161544" y="365747"/>
                  </a:lnTo>
                  <a:lnTo>
                    <a:pt x="143256" y="362699"/>
                  </a:lnTo>
                  <a:lnTo>
                    <a:pt x="123444" y="359651"/>
                  </a:lnTo>
                  <a:lnTo>
                    <a:pt x="129527" y="362699"/>
                  </a:lnTo>
                  <a:lnTo>
                    <a:pt x="108204" y="352031"/>
                  </a:lnTo>
                  <a:lnTo>
                    <a:pt x="103327" y="350824"/>
                  </a:lnTo>
                  <a:lnTo>
                    <a:pt x="102108" y="350012"/>
                  </a:lnTo>
                  <a:lnTo>
                    <a:pt x="102108" y="348983"/>
                  </a:lnTo>
                  <a:lnTo>
                    <a:pt x="85344" y="336804"/>
                  </a:lnTo>
                  <a:lnTo>
                    <a:pt x="82296" y="335267"/>
                  </a:lnTo>
                  <a:lnTo>
                    <a:pt x="83807" y="336791"/>
                  </a:lnTo>
                  <a:lnTo>
                    <a:pt x="79248" y="332219"/>
                  </a:lnTo>
                  <a:lnTo>
                    <a:pt x="82296" y="335267"/>
                  </a:lnTo>
                  <a:lnTo>
                    <a:pt x="80759" y="332219"/>
                  </a:lnTo>
                  <a:lnTo>
                    <a:pt x="70104" y="316979"/>
                  </a:lnTo>
                  <a:lnTo>
                    <a:pt x="68567" y="316979"/>
                  </a:lnTo>
                  <a:lnTo>
                    <a:pt x="67056" y="312420"/>
                  </a:lnTo>
                  <a:lnTo>
                    <a:pt x="65519" y="312420"/>
                  </a:lnTo>
                  <a:lnTo>
                    <a:pt x="67056" y="312407"/>
                  </a:lnTo>
                  <a:lnTo>
                    <a:pt x="57912" y="294119"/>
                  </a:lnTo>
                  <a:lnTo>
                    <a:pt x="56375" y="291084"/>
                  </a:lnTo>
                  <a:lnTo>
                    <a:pt x="56375" y="288036"/>
                  </a:lnTo>
                  <a:lnTo>
                    <a:pt x="54864" y="288036"/>
                  </a:lnTo>
                  <a:lnTo>
                    <a:pt x="56375" y="294119"/>
                  </a:lnTo>
                  <a:lnTo>
                    <a:pt x="54851" y="288023"/>
                  </a:lnTo>
                  <a:lnTo>
                    <a:pt x="56375" y="288023"/>
                  </a:lnTo>
                  <a:lnTo>
                    <a:pt x="51816" y="252971"/>
                  </a:lnTo>
                  <a:lnTo>
                    <a:pt x="50292" y="208775"/>
                  </a:lnTo>
                  <a:lnTo>
                    <a:pt x="50292" y="184391"/>
                  </a:lnTo>
                  <a:lnTo>
                    <a:pt x="53314" y="149352"/>
                  </a:lnTo>
                  <a:lnTo>
                    <a:pt x="53327" y="146304"/>
                  </a:lnTo>
                  <a:lnTo>
                    <a:pt x="54864" y="143256"/>
                  </a:lnTo>
                  <a:lnTo>
                    <a:pt x="53327" y="143256"/>
                  </a:lnTo>
                  <a:lnTo>
                    <a:pt x="51816" y="149339"/>
                  </a:lnTo>
                  <a:lnTo>
                    <a:pt x="53327" y="143243"/>
                  </a:lnTo>
                  <a:lnTo>
                    <a:pt x="54851" y="143243"/>
                  </a:lnTo>
                  <a:lnTo>
                    <a:pt x="67056" y="106667"/>
                  </a:lnTo>
                  <a:lnTo>
                    <a:pt x="71615" y="99047"/>
                  </a:lnTo>
                  <a:lnTo>
                    <a:pt x="80759" y="85331"/>
                  </a:lnTo>
                  <a:lnTo>
                    <a:pt x="82296" y="83820"/>
                  </a:lnTo>
                  <a:lnTo>
                    <a:pt x="85344" y="80772"/>
                  </a:lnTo>
                  <a:lnTo>
                    <a:pt x="83820" y="80772"/>
                  </a:lnTo>
                  <a:lnTo>
                    <a:pt x="79248" y="85331"/>
                  </a:lnTo>
                  <a:lnTo>
                    <a:pt x="83807" y="80759"/>
                  </a:lnTo>
                  <a:lnTo>
                    <a:pt x="85344" y="80759"/>
                  </a:lnTo>
                  <a:lnTo>
                    <a:pt x="102108" y="68567"/>
                  </a:lnTo>
                  <a:lnTo>
                    <a:pt x="108204" y="65519"/>
                  </a:lnTo>
                  <a:lnTo>
                    <a:pt x="126492" y="57899"/>
                  </a:lnTo>
                  <a:lnTo>
                    <a:pt x="128016" y="57899"/>
                  </a:lnTo>
                  <a:lnTo>
                    <a:pt x="134112" y="56388"/>
                  </a:lnTo>
                  <a:lnTo>
                    <a:pt x="129527" y="56388"/>
                  </a:lnTo>
                  <a:lnTo>
                    <a:pt x="123444" y="57899"/>
                  </a:lnTo>
                  <a:lnTo>
                    <a:pt x="129527" y="56375"/>
                  </a:lnTo>
                  <a:lnTo>
                    <a:pt x="134112" y="56375"/>
                  </a:lnTo>
                  <a:lnTo>
                    <a:pt x="164592" y="51803"/>
                  </a:lnTo>
                  <a:lnTo>
                    <a:pt x="1167371" y="51803"/>
                  </a:lnTo>
                  <a:lnTo>
                    <a:pt x="1208532" y="54851"/>
                  </a:lnTo>
                  <a:lnTo>
                    <a:pt x="1252728" y="70104"/>
                  </a:lnTo>
                  <a:lnTo>
                    <a:pt x="1271016" y="83820"/>
                  </a:lnTo>
                  <a:lnTo>
                    <a:pt x="1286243" y="106667"/>
                  </a:lnTo>
                  <a:lnTo>
                    <a:pt x="1341120" y="106667"/>
                  </a:lnTo>
                  <a:close/>
                </a:path>
                <a:path w="1351914" h="417829">
                  <a:moveTo>
                    <a:pt x="1347216" y="124968"/>
                  </a:moveTo>
                  <a:lnTo>
                    <a:pt x="1345692" y="117348"/>
                  </a:lnTo>
                  <a:lnTo>
                    <a:pt x="1344168" y="115824"/>
                  </a:lnTo>
                  <a:lnTo>
                    <a:pt x="1344168" y="112776"/>
                  </a:lnTo>
                  <a:lnTo>
                    <a:pt x="1342644" y="111252"/>
                  </a:lnTo>
                  <a:lnTo>
                    <a:pt x="1341120" y="106680"/>
                  </a:lnTo>
                  <a:lnTo>
                    <a:pt x="1286256" y="106680"/>
                  </a:lnTo>
                  <a:lnTo>
                    <a:pt x="1296098" y="127800"/>
                  </a:lnTo>
                  <a:lnTo>
                    <a:pt x="1296924" y="131051"/>
                  </a:lnTo>
                  <a:lnTo>
                    <a:pt x="1347216" y="131051"/>
                  </a:lnTo>
                  <a:lnTo>
                    <a:pt x="1347216" y="124968"/>
                  </a:lnTo>
                  <a:close/>
                </a:path>
                <a:path w="1351914" h="417829">
                  <a:moveTo>
                    <a:pt x="1351775" y="208788"/>
                  </a:moveTo>
                  <a:lnTo>
                    <a:pt x="1350251" y="158496"/>
                  </a:lnTo>
                  <a:lnTo>
                    <a:pt x="1347203" y="131064"/>
                  </a:lnTo>
                  <a:lnTo>
                    <a:pt x="1297038" y="131064"/>
                  </a:lnTo>
                  <a:lnTo>
                    <a:pt x="1299959" y="166116"/>
                  </a:lnTo>
                  <a:lnTo>
                    <a:pt x="1301483" y="208788"/>
                  </a:lnTo>
                  <a:lnTo>
                    <a:pt x="1301483" y="233172"/>
                  </a:lnTo>
                  <a:lnTo>
                    <a:pt x="1300137" y="269735"/>
                  </a:lnTo>
                  <a:lnTo>
                    <a:pt x="1299959" y="269735"/>
                  </a:lnTo>
                  <a:lnTo>
                    <a:pt x="1298435" y="275831"/>
                  </a:lnTo>
                  <a:lnTo>
                    <a:pt x="1299438" y="275831"/>
                  </a:lnTo>
                  <a:lnTo>
                    <a:pt x="1286776" y="312407"/>
                  </a:lnTo>
                  <a:lnTo>
                    <a:pt x="1338059" y="312407"/>
                  </a:lnTo>
                  <a:lnTo>
                    <a:pt x="1347203" y="284975"/>
                  </a:lnTo>
                  <a:lnTo>
                    <a:pt x="1348727" y="283451"/>
                  </a:lnTo>
                  <a:lnTo>
                    <a:pt x="1348727" y="278879"/>
                  </a:lnTo>
                  <a:lnTo>
                    <a:pt x="1350251" y="275831"/>
                  </a:lnTo>
                  <a:lnTo>
                    <a:pt x="1350251" y="269748"/>
                  </a:lnTo>
                  <a:lnTo>
                    <a:pt x="1351775" y="233172"/>
                  </a:lnTo>
                  <a:lnTo>
                    <a:pt x="1351775" y="208788"/>
                  </a:lnTo>
                  <a:close/>
                </a:path>
              </a:pathLst>
            </a:custGeom>
            <a:solidFill>
              <a:srgbClr val="000000"/>
            </a:solidFill>
          </p:spPr>
          <p:txBody>
            <a:bodyPr wrap="square" lIns="0" tIns="0" rIns="0" bIns="0" rtlCol="0"/>
            <a:lstStyle/>
            <a:p>
              <a:endParaRPr/>
            </a:p>
          </p:txBody>
        </p:sp>
      </p:grpSp>
      <p:sp>
        <p:nvSpPr>
          <p:cNvPr id="17" name="object 17"/>
          <p:cNvSpPr txBox="1"/>
          <p:nvPr/>
        </p:nvSpPr>
        <p:spPr>
          <a:xfrm>
            <a:off x="1285747" y="5908049"/>
            <a:ext cx="598170" cy="208279"/>
          </a:xfrm>
          <a:prstGeom prst="rect">
            <a:avLst/>
          </a:prstGeom>
        </p:spPr>
        <p:txBody>
          <a:bodyPr vert="horz" wrap="square" lIns="0" tIns="12700" rIns="0" bIns="0" rtlCol="0">
            <a:spAutoFit/>
          </a:bodyPr>
          <a:lstStyle/>
          <a:p>
            <a:pPr marL="12700">
              <a:lnSpc>
                <a:spcPct val="100000"/>
              </a:lnSpc>
              <a:spcBef>
                <a:spcPts val="100"/>
              </a:spcBef>
            </a:pPr>
            <a:r>
              <a:rPr sz="1200" spc="-55" dirty="0">
                <a:latin typeface="Trebuchet MS"/>
                <a:cs typeface="Trebuchet MS"/>
              </a:rPr>
              <a:t>I/O</a:t>
            </a:r>
            <a:r>
              <a:rPr sz="1200" spc="-190" dirty="0">
                <a:latin typeface="Trebuchet MS"/>
                <a:cs typeface="Trebuchet MS"/>
              </a:rPr>
              <a:t> </a:t>
            </a:r>
            <a:r>
              <a:rPr sz="1200" spc="-55" dirty="0">
                <a:latin typeface="Trebuchet MS"/>
                <a:cs typeface="Trebuchet MS"/>
              </a:rPr>
              <a:t>event</a:t>
            </a:r>
            <a:endParaRPr sz="1200">
              <a:latin typeface="Trebuchet MS"/>
              <a:cs typeface="Trebuchet MS"/>
            </a:endParaRPr>
          </a:p>
        </p:txBody>
      </p:sp>
      <p:grpSp>
        <p:nvGrpSpPr>
          <p:cNvPr id="18" name="object 18"/>
          <p:cNvGrpSpPr/>
          <p:nvPr/>
        </p:nvGrpSpPr>
        <p:grpSpPr>
          <a:xfrm>
            <a:off x="5527547" y="5817108"/>
            <a:ext cx="1351915" cy="417830"/>
            <a:chOff x="5527547" y="5817108"/>
            <a:chExt cx="1351915" cy="417830"/>
          </a:xfrm>
        </p:grpSpPr>
        <p:sp>
          <p:nvSpPr>
            <p:cNvPr id="19" name="object 19"/>
            <p:cNvSpPr/>
            <p:nvPr/>
          </p:nvSpPr>
          <p:spPr>
            <a:xfrm>
              <a:off x="5553456" y="5843016"/>
              <a:ext cx="1301750" cy="365760"/>
            </a:xfrm>
            <a:custGeom>
              <a:avLst/>
              <a:gdLst/>
              <a:ahLst/>
              <a:cxnLst/>
              <a:rect l="l" t="t" r="r" b="b"/>
              <a:pathLst>
                <a:path w="1301750" h="365760">
                  <a:moveTo>
                    <a:pt x="1164335" y="365760"/>
                  </a:moveTo>
                  <a:lnTo>
                    <a:pt x="135635" y="365760"/>
                  </a:lnTo>
                  <a:lnTo>
                    <a:pt x="94487" y="359664"/>
                  </a:lnTo>
                  <a:lnTo>
                    <a:pt x="38100" y="327660"/>
                  </a:lnTo>
                  <a:lnTo>
                    <a:pt x="3048" y="251460"/>
                  </a:lnTo>
                  <a:lnTo>
                    <a:pt x="0" y="207264"/>
                  </a:lnTo>
                  <a:lnTo>
                    <a:pt x="0" y="135636"/>
                  </a:lnTo>
                  <a:lnTo>
                    <a:pt x="6096" y="94488"/>
                  </a:lnTo>
                  <a:lnTo>
                    <a:pt x="38100" y="39624"/>
                  </a:lnTo>
                  <a:lnTo>
                    <a:pt x="114300" y="3048"/>
                  </a:lnTo>
                  <a:lnTo>
                    <a:pt x="158496" y="0"/>
                  </a:lnTo>
                  <a:lnTo>
                    <a:pt x="1117091" y="0"/>
                  </a:lnTo>
                  <a:lnTo>
                    <a:pt x="1164335" y="1524"/>
                  </a:lnTo>
                  <a:lnTo>
                    <a:pt x="1205483" y="6096"/>
                  </a:lnTo>
                  <a:lnTo>
                    <a:pt x="1261871" y="39624"/>
                  </a:lnTo>
                  <a:lnTo>
                    <a:pt x="1298447" y="115824"/>
                  </a:lnTo>
                  <a:lnTo>
                    <a:pt x="1299971" y="158496"/>
                  </a:lnTo>
                  <a:lnTo>
                    <a:pt x="1301495" y="182880"/>
                  </a:lnTo>
                  <a:lnTo>
                    <a:pt x="1299971" y="230124"/>
                  </a:lnTo>
                  <a:lnTo>
                    <a:pt x="1293875" y="271272"/>
                  </a:lnTo>
                  <a:lnTo>
                    <a:pt x="1261871" y="327660"/>
                  </a:lnTo>
                  <a:lnTo>
                    <a:pt x="1205483" y="359664"/>
                  </a:lnTo>
                  <a:lnTo>
                    <a:pt x="1164335" y="365760"/>
                  </a:lnTo>
                  <a:close/>
                </a:path>
              </a:pathLst>
            </a:custGeom>
            <a:solidFill>
              <a:srgbClr val="FFFB00"/>
            </a:solidFill>
          </p:spPr>
          <p:txBody>
            <a:bodyPr wrap="square" lIns="0" tIns="0" rIns="0" bIns="0" rtlCol="0"/>
            <a:lstStyle/>
            <a:p>
              <a:endParaRPr/>
            </a:p>
          </p:txBody>
        </p:sp>
        <p:sp>
          <p:nvSpPr>
            <p:cNvPr id="20" name="object 20"/>
            <p:cNvSpPr/>
            <p:nvPr/>
          </p:nvSpPr>
          <p:spPr>
            <a:xfrm>
              <a:off x="5527535" y="5817120"/>
              <a:ext cx="1351915" cy="417830"/>
            </a:xfrm>
            <a:custGeom>
              <a:avLst/>
              <a:gdLst/>
              <a:ahLst/>
              <a:cxnLst/>
              <a:rect l="l" t="t" r="r" b="b"/>
              <a:pathLst>
                <a:path w="1351915" h="417829">
                  <a:moveTo>
                    <a:pt x="57924" y="288036"/>
                  </a:moveTo>
                  <a:lnTo>
                    <a:pt x="54876" y="288036"/>
                  </a:lnTo>
                  <a:lnTo>
                    <a:pt x="57924" y="294119"/>
                  </a:lnTo>
                  <a:lnTo>
                    <a:pt x="57924" y="288036"/>
                  </a:lnTo>
                  <a:close/>
                </a:path>
                <a:path w="1351915" h="417829">
                  <a:moveTo>
                    <a:pt x="1274076" y="394716"/>
                  </a:moveTo>
                  <a:lnTo>
                    <a:pt x="77736" y="394716"/>
                  </a:lnTo>
                  <a:lnTo>
                    <a:pt x="80784" y="396240"/>
                  </a:lnTo>
                  <a:lnTo>
                    <a:pt x="111264" y="408432"/>
                  </a:lnTo>
                  <a:lnTo>
                    <a:pt x="112788" y="409956"/>
                  </a:lnTo>
                  <a:lnTo>
                    <a:pt x="117360" y="409956"/>
                  </a:lnTo>
                  <a:lnTo>
                    <a:pt x="161556" y="416052"/>
                  </a:lnTo>
                  <a:lnTo>
                    <a:pt x="208788" y="417563"/>
                  </a:lnTo>
                  <a:lnTo>
                    <a:pt x="1144524" y="417563"/>
                  </a:lnTo>
                  <a:lnTo>
                    <a:pt x="1194828" y="416052"/>
                  </a:lnTo>
                  <a:lnTo>
                    <a:pt x="1235976" y="409956"/>
                  </a:lnTo>
                  <a:lnTo>
                    <a:pt x="1239024" y="409956"/>
                  </a:lnTo>
                  <a:lnTo>
                    <a:pt x="1242072" y="408432"/>
                  </a:lnTo>
                  <a:lnTo>
                    <a:pt x="1272552" y="396240"/>
                  </a:lnTo>
                  <a:lnTo>
                    <a:pt x="1274076" y="394716"/>
                  </a:lnTo>
                  <a:close/>
                </a:path>
                <a:path w="1351915" h="417829">
                  <a:moveTo>
                    <a:pt x="1339608" y="312420"/>
                  </a:moveTo>
                  <a:lnTo>
                    <a:pt x="1287792" y="312420"/>
                  </a:lnTo>
                  <a:lnTo>
                    <a:pt x="1284744" y="316979"/>
                  </a:lnTo>
                  <a:lnTo>
                    <a:pt x="1273314" y="332219"/>
                  </a:lnTo>
                  <a:lnTo>
                    <a:pt x="1272552" y="332219"/>
                  </a:lnTo>
                  <a:lnTo>
                    <a:pt x="1268006" y="336778"/>
                  </a:lnTo>
                  <a:lnTo>
                    <a:pt x="1268920" y="336804"/>
                  </a:lnTo>
                  <a:lnTo>
                    <a:pt x="1252740" y="348678"/>
                  </a:lnTo>
                  <a:lnTo>
                    <a:pt x="1252740" y="348983"/>
                  </a:lnTo>
                  <a:lnTo>
                    <a:pt x="1252740" y="348678"/>
                  </a:lnTo>
                  <a:lnTo>
                    <a:pt x="1251394" y="349656"/>
                  </a:lnTo>
                  <a:lnTo>
                    <a:pt x="1246644" y="352031"/>
                  </a:lnTo>
                  <a:lnTo>
                    <a:pt x="1248156" y="352031"/>
                  </a:lnTo>
                  <a:lnTo>
                    <a:pt x="1321308" y="352031"/>
                  </a:lnTo>
                  <a:lnTo>
                    <a:pt x="1322844" y="348983"/>
                  </a:lnTo>
                  <a:lnTo>
                    <a:pt x="1327404" y="342887"/>
                  </a:lnTo>
                  <a:lnTo>
                    <a:pt x="1328928" y="341363"/>
                  </a:lnTo>
                  <a:lnTo>
                    <a:pt x="1331963" y="336804"/>
                  </a:lnTo>
                  <a:lnTo>
                    <a:pt x="1331976" y="335267"/>
                  </a:lnTo>
                  <a:lnTo>
                    <a:pt x="1333512" y="332219"/>
                  </a:lnTo>
                  <a:lnTo>
                    <a:pt x="1338084" y="320040"/>
                  </a:lnTo>
                  <a:lnTo>
                    <a:pt x="1339608" y="312420"/>
                  </a:lnTo>
                  <a:close/>
                </a:path>
                <a:path w="1351915" h="417829">
                  <a:moveTo>
                    <a:pt x="1348740" y="131051"/>
                  </a:moveTo>
                  <a:lnTo>
                    <a:pt x="1347228" y="124968"/>
                  </a:lnTo>
                  <a:lnTo>
                    <a:pt x="1345692" y="117348"/>
                  </a:lnTo>
                  <a:lnTo>
                    <a:pt x="1345692" y="115824"/>
                  </a:lnTo>
                  <a:lnTo>
                    <a:pt x="1344168" y="112776"/>
                  </a:lnTo>
                  <a:lnTo>
                    <a:pt x="1344168" y="111252"/>
                  </a:lnTo>
                  <a:lnTo>
                    <a:pt x="1342644" y="106680"/>
                  </a:lnTo>
                  <a:lnTo>
                    <a:pt x="1295438" y="106680"/>
                  </a:lnTo>
                  <a:lnTo>
                    <a:pt x="1295438" y="125120"/>
                  </a:lnTo>
                  <a:lnTo>
                    <a:pt x="1295400" y="124968"/>
                  </a:lnTo>
                  <a:lnTo>
                    <a:pt x="1295438" y="125120"/>
                  </a:lnTo>
                  <a:lnTo>
                    <a:pt x="1295438" y="106680"/>
                  </a:lnTo>
                  <a:lnTo>
                    <a:pt x="1287780" y="106680"/>
                  </a:lnTo>
                  <a:lnTo>
                    <a:pt x="1287602" y="106426"/>
                  </a:lnTo>
                  <a:lnTo>
                    <a:pt x="1287792" y="106667"/>
                  </a:lnTo>
                  <a:lnTo>
                    <a:pt x="1342656" y="106667"/>
                  </a:lnTo>
                  <a:lnTo>
                    <a:pt x="1333512" y="85331"/>
                  </a:lnTo>
                  <a:lnTo>
                    <a:pt x="1330464" y="80772"/>
                  </a:lnTo>
                  <a:lnTo>
                    <a:pt x="1330464" y="79248"/>
                  </a:lnTo>
                  <a:lnTo>
                    <a:pt x="1328940" y="76200"/>
                  </a:lnTo>
                  <a:lnTo>
                    <a:pt x="1327416" y="74676"/>
                  </a:lnTo>
                  <a:lnTo>
                    <a:pt x="1324368" y="70104"/>
                  </a:lnTo>
                  <a:lnTo>
                    <a:pt x="1321308" y="65519"/>
                  </a:lnTo>
                  <a:lnTo>
                    <a:pt x="1312176" y="54851"/>
                  </a:lnTo>
                  <a:lnTo>
                    <a:pt x="1310640" y="53340"/>
                  </a:lnTo>
                  <a:lnTo>
                    <a:pt x="1309128" y="51803"/>
                  </a:lnTo>
                  <a:lnTo>
                    <a:pt x="1307592" y="50279"/>
                  </a:lnTo>
                  <a:lnTo>
                    <a:pt x="1306068" y="47231"/>
                  </a:lnTo>
                  <a:lnTo>
                    <a:pt x="1304544" y="45707"/>
                  </a:lnTo>
                  <a:lnTo>
                    <a:pt x="1302994" y="45707"/>
                  </a:lnTo>
                  <a:lnTo>
                    <a:pt x="1277112" y="25908"/>
                  </a:lnTo>
                  <a:lnTo>
                    <a:pt x="1275588" y="22860"/>
                  </a:lnTo>
                  <a:lnTo>
                    <a:pt x="1272540" y="22860"/>
                  </a:lnTo>
                  <a:lnTo>
                    <a:pt x="1269492" y="21336"/>
                  </a:lnTo>
                  <a:lnTo>
                    <a:pt x="1219200" y="4572"/>
                  </a:lnTo>
                  <a:lnTo>
                    <a:pt x="1217676" y="4572"/>
                  </a:lnTo>
                  <a:lnTo>
                    <a:pt x="1216152" y="3048"/>
                  </a:lnTo>
                  <a:lnTo>
                    <a:pt x="1167384" y="1524"/>
                  </a:lnTo>
                  <a:lnTo>
                    <a:pt x="1143000" y="0"/>
                  </a:lnTo>
                  <a:lnTo>
                    <a:pt x="208788" y="0"/>
                  </a:lnTo>
                  <a:lnTo>
                    <a:pt x="158496" y="1524"/>
                  </a:lnTo>
                  <a:lnTo>
                    <a:pt x="117348" y="7620"/>
                  </a:lnTo>
                  <a:lnTo>
                    <a:pt x="114300" y="7620"/>
                  </a:lnTo>
                  <a:lnTo>
                    <a:pt x="112776" y="9144"/>
                  </a:lnTo>
                  <a:lnTo>
                    <a:pt x="111252" y="9144"/>
                  </a:lnTo>
                  <a:lnTo>
                    <a:pt x="80772" y="21336"/>
                  </a:lnTo>
                  <a:lnTo>
                    <a:pt x="77724" y="22860"/>
                  </a:lnTo>
                  <a:lnTo>
                    <a:pt x="74676" y="25908"/>
                  </a:lnTo>
                  <a:lnTo>
                    <a:pt x="68592" y="30568"/>
                  </a:lnTo>
                  <a:lnTo>
                    <a:pt x="68592" y="99047"/>
                  </a:lnTo>
                  <a:lnTo>
                    <a:pt x="65544" y="106667"/>
                  </a:lnTo>
                  <a:lnTo>
                    <a:pt x="68580" y="99047"/>
                  </a:lnTo>
                  <a:lnTo>
                    <a:pt x="68592" y="30568"/>
                  </a:lnTo>
                  <a:lnTo>
                    <a:pt x="48793" y="45707"/>
                  </a:lnTo>
                  <a:lnTo>
                    <a:pt x="47244" y="45707"/>
                  </a:lnTo>
                  <a:lnTo>
                    <a:pt x="45720" y="47231"/>
                  </a:lnTo>
                  <a:lnTo>
                    <a:pt x="44196" y="50279"/>
                  </a:lnTo>
                  <a:lnTo>
                    <a:pt x="24384" y="74663"/>
                  </a:lnTo>
                  <a:lnTo>
                    <a:pt x="21336" y="80759"/>
                  </a:lnTo>
                  <a:lnTo>
                    <a:pt x="21336" y="82283"/>
                  </a:lnTo>
                  <a:lnTo>
                    <a:pt x="4572" y="132575"/>
                  </a:lnTo>
                  <a:lnTo>
                    <a:pt x="3048" y="135623"/>
                  </a:lnTo>
                  <a:lnTo>
                    <a:pt x="3048" y="140195"/>
                  </a:lnTo>
                  <a:lnTo>
                    <a:pt x="0" y="184391"/>
                  </a:lnTo>
                  <a:lnTo>
                    <a:pt x="0" y="208775"/>
                  </a:lnTo>
                  <a:lnTo>
                    <a:pt x="1524" y="259067"/>
                  </a:lnTo>
                  <a:lnTo>
                    <a:pt x="7620" y="300215"/>
                  </a:lnTo>
                  <a:lnTo>
                    <a:pt x="7620" y="304787"/>
                  </a:lnTo>
                  <a:lnTo>
                    <a:pt x="9144" y="307835"/>
                  </a:lnTo>
                  <a:lnTo>
                    <a:pt x="21336" y="336791"/>
                  </a:lnTo>
                  <a:lnTo>
                    <a:pt x="22860" y="339839"/>
                  </a:lnTo>
                  <a:lnTo>
                    <a:pt x="22860" y="341363"/>
                  </a:lnTo>
                  <a:lnTo>
                    <a:pt x="24384" y="342887"/>
                  </a:lnTo>
                  <a:lnTo>
                    <a:pt x="44196" y="368795"/>
                  </a:lnTo>
                  <a:lnTo>
                    <a:pt x="48768" y="373367"/>
                  </a:lnTo>
                  <a:lnTo>
                    <a:pt x="74676" y="393179"/>
                  </a:lnTo>
                  <a:lnTo>
                    <a:pt x="76200" y="394703"/>
                  </a:lnTo>
                  <a:lnTo>
                    <a:pt x="1275588" y="394703"/>
                  </a:lnTo>
                  <a:lnTo>
                    <a:pt x="1277112" y="393179"/>
                  </a:lnTo>
                  <a:lnTo>
                    <a:pt x="1303020" y="373367"/>
                  </a:lnTo>
                  <a:lnTo>
                    <a:pt x="1309103" y="367284"/>
                  </a:lnTo>
                  <a:lnTo>
                    <a:pt x="1313675" y="362712"/>
                  </a:lnTo>
                  <a:lnTo>
                    <a:pt x="1321308" y="352044"/>
                  </a:lnTo>
                  <a:lnTo>
                    <a:pt x="1248168" y="352044"/>
                  </a:lnTo>
                  <a:lnTo>
                    <a:pt x="1222286" y="362699"/>
                  </a:lnTo>
                  <a:lnTo>
                    <a:pt x="1228356" y="359651"/>
                  </a:lnTo>
                  <a:lnTo>
                    <a:pt x="1187208" y="365747"/>
                  </a:lnTo>
                  <a:lnTo>
                    <a:pt x="1143368" y="367271"/>
                  </a:lnTo>
                  <a:lnTo>
                    <a:pt x="208788" y="367271"/>
                  </a:lnTo>
                  <a:lnTo>
                    <a:pt x="161544" y="365747"/>
                  </a:lnTo>
                  <a:lnTo>
                    <a:pt x="143256" y="362699"/>
                  </a:lnTo>
                  <a:lnTo>
                    <a:pt x="127825" y="361429"/>
                  </a:lnTo>
                  <a:lnTo>
                    <a:pt x="124980" y="360286"/>
                  </a:lnTo>
                  <a:lnTo>
                    <a:pt x="124980" y="359651"/>
                  </a:lnTo>
                  <a:lnTo>
                    <a:pt x="123456" y="358965"/>
                  </a:lnTo>
                  <a:lnTo>
                    <a:pt x="123456" y="359651"/>
                  </a:lnTo>
                  <a:lnTo>
                    <a:pt x="123456" y="358965"/>
                  </a:lnTo>
                  <a:lnTo>
                    <a:pt x="108204" y="352031"/>
                  </a:lnTo>
                  <a:lnTo>
                    <a:pt x="105156" y="351028"/>
                  </a:lnTo>
                  <a:lnTo>
                    <a:pt x="105156" y="352031"/>
                  </a:lnTo>
                  <a:lnTo>
                    <a:pt x="100584" y="348983"/>
                  </a:lnTo>
                  <a:lnTo>
                    <a:pt x="105156" y="352031"/>
                  </a:lnTo>
                  <a:lnTo>
                    <a:pt x="105156" y="351028"/>
                  </a:lnTo>
                  <a:lnTo>
                    <a:pt x="103644" y="350520"/>
                  </a:lnTo>
                  <a:lnTo>
                    <a:pt x="102108" y="348983"/>
                  </a:lnTo>
                  <a:lnTo>
                    <a:pt x="86880" y="336804"/>
                  </a:lnTo>
                  <a:lnTo>
                    <a:pt x="83820" y="335267"/>
                  </a:lnTo>
                  <a:lnTo>
                    <a:pt x="82308" y="332219"/>
                  </a:lnTo>
                  <a:lnTo>
                    <a:pt x="70104" y="316979"/>
                  </a:lnTo>
                  <a:lnTo>
                    <a:pt x="68592" y="315468"/>
                  </a:lnTo>
                  <a:lnTo>
                    <a:pt x="67056" y="312420"/>
                  </a:lnTo>
                  <a:lnTo>
                    <a:pt x="65544" y="312420"/>
                  </a:lnTo>
                  <a:lnTo>
                    <a:pt x="68580" y="316979"/>
                  </a:lnTo>
                  <a:lnTo>
                    <a:pt x="65532" y="312407"/>
                  </a:lnTo>
                  <a:lnTo>
                    <a:pt x="67056" y="312407"/>
                  </a:lnTo>
                  <a:lnTo>
                    <a:pt x="54864" y="288023"/>
                  </a:lnTo>
                  <a:lnTo>
                    <a:pt x="57912" y="288023"/>
                  </a:lnTo>
                  <a:lnTo>
                    <a:pt x="51816" y="252971"/>
                  </a:lnTo>
                  <a:lnTo>
                    <a:pt x="50292" y="208775"/>
                  </a:lnTo>
                  <a:lnTo>
                    <a:pt x="51816" y="184391"/>
                  </a:lnTo>
                  <a:lnTo>
                    <a:pt x="53327" y="149352"/>
                  </a:lnTo>
                  <a:lnTo>
                    <a:pt x="53340" y="146304"/>
                  </a:lnTo>
                  <a:lnTo>
                    <a:pt x="54876" y="143256"/>
                  </a:lnTo>
                  <a:lnTo>
                    <a:pt x="53340" y="143256"/>
                  </a:lnTo>
                  <a:lnTo>
                    <a:pt x="51828" y="149339"/>
                  </a:lnTo>
                  <a:lnTo>
                    <a:pt x="53340" y="143243"/>
                  </a:lnTo>
                  <a:lnTo>
                    <a:pt x="54864" y="143243"/>
                  </a:lnTo>
                  <a:lnTo>
                    <a:pt x="67056" y="106667"/>
                  </a:lnTo>
                  <a:lnTo>
                    <a:pt x="71640" y="99047"/>
                  </a:lnTo>
                  <a:lnTo>
                    <a:pt x="82296" y="85331"/>
                  </a:lnTo>
                  <a:lnTo>
                    <a:pt x="83820" y="83820"/>
                  </a:lnTo>
                  <a:lnTo>
                    <a:pt x="86880" y="80772"/>
                  </a:lnTo>
                  <a:lnTo>
                    <a:pt x="85356" y="80772"/>
                  </a:lnTo>
                  <a:lnTo>
                    <a:pt x="80772" y="85331"/>
                  </a:lnTo>
                  <a:lnTo>
                    <a:pt x="85344" y="80759"/>
                  </a:lnTo>
                  <a:lnTo>
                    <a:pt x="86868" y="80759"/>
                  </a:lnTo>
                  <a:lnTo>
                    <a:pt x="102108" y="68567"/>
                  </a:lnTo>
                  <a:lnTo>
                    <a:pt x="103644" y="68567"/>
                  </a:lnTo>
                  <a:lnTo>
                    <a:pt x="108204" y="65519"/>
                  </a:lnTo>
                  <a:lnTo>
                    <a:pt x="128016" y="57899"/>
                  </a:lnTo>
                  <a:lnTo>
                    <a:pt x="129540" y="57899"/>
                  </a:lnTo>
                  <a:lnTo>
                    <a:pt x="134124" y="56388"/>
                  </a:lnTo>
                  <a:lnTo>
                    <a:pt x="131076" y="56388"/>
                  </a:lnTo>
                  <a:lnTo>
                    <a:pt x="123456" y="57899"/>
                  </a:lnTo>
                  <a:lnTo>
                    <a:pt x="131064" y="56375"/>
                  </a:lnTo>
                  <a:lnTo>
                    <a:pt x="134112" y="56375"/>
                  </a:lnTo>
                  <a:lnTo>
                    <a:pt x="164592" y="51803"/>
                  </a:lnTo>
                  <a:lnTo>
                    <a:pt x="1167396" y="51803"/>
                  </a:lnTo>
                  <a:lnTo>
                    <a:pt x="1208544" y="54851"/>
                  </a:lnTo>
                  <a:lnTo>
                    <a:pt x="1252740" y="70104"/>
                  </a:lnTo>
                  <a:lnTo>
                    <a:pt x="1271028" y="83820"/>
                  </a:lnTo>
                  <a:lnTo>
                    <a:pt x="1283208" y="100584"/>
                  </a:lnTo>
                  <a:lnTo>
                    <a:pt x="1285265" y="103327"/>
                  </a:lnTo>
                  <a:lnTo>
                    <a:pt x="1296073" y="127635"/>
                  </a:lnTo>
                  <a:lnTo>
                    <a:pt x="1296924" y="131051"/>
                  </a:lnTo>
                  <a:lnTo>
                    <a:pt x="1297114" y="131064"/>
                  </a:lnTo>
                  <a:lnTo>
                    <a:pt x="1348740" y="131051"/>
                  </a:lnTo>
                  <a:close/>
                </a:path>
                <a:path w="1351915" h="417829">
                  <a:moveTo>
                    <a:pt x="1351788" y="158496"/>
                  </a:moveTo>
                  <a:lnTo>
                    <a:pt x="1348740" y="131064"/>
                  </a:lnTo>
                  <a:lnTo>
                    <a:pt x="1297114" y="131064"/>
                  </a:lnTo>
                  <a:lnTo>
                    <a:pt x="1301496" y="166116"/>
                  </a:lnTo>
                  <a:lnTo>
                    <a:pt x="1301496" y="233172"/>
                  </a:lnTo>
                  <a:lnTo>
                    <a:pt x="1300149" y="269735"/>
                  </a:lnTo>
                  <a:lnTo>
                    <a:pt x="1299972" y="269735"/>
                  </a:lnTo>
                  <a:lnTo>
                    <a:pt x="1298460" y="275831"/>
                  </a:lnTo>
                  <a:lnTo>
                    <a:pt x="1299438" y="275831"/>
                  </a:lnTo>
                  <a:lnTo>
                    <a:pt x="1284744" y="316979"/>
                  </a:lnTo>
                  <a:lnTo>
                    <a:pt x="1287792" y="312407"/>
                  </a:lnTo>
                  <a:lnTo>
                    <a:pt x="1339608" y="312407"/>
                  </a:lnTo>
                  <a:lnTo>
                    <a:pt x="1348752" y="284975"/>
                  </a:lnTo>
                  <a:lnTo>
                    <a:pt x="1348752" y="278879"/>
                  </a:lnTo>
                  <a:lnTo>
                    <a:pt x="1350276" y="275831"/>
                  </a:lnTo>
                  <a:lnTo>
                    <a:pt x="1350276" y="269735"/>
                  </a:lnTo>
                  <a:lnTo>
                    <a:pt x="1351788" y="233172"/>
                  </a:lnTo>
                  <a:lnTo>
                    <a:pt x="1351788" y="158496"/>
                  </a:lnTo>
                  <a:close/>
                </a:path>
              </a:pathLst>
            </a:custGeom>
            <a:solidFill>
              <a:srgbClr val="000000"/>
            </a:solidFill>
          </p:spPr>
          <p:txBody>
            <a:bodyPr wrap="square" lIns="0" tIns="0" rIns="0" bIns="0" rtlCol="0"/>
            <a:lstStyle/>
            <a:p>
              <a:endParaRPr/>
            </a:p>
          </p:txBody>
        </p:sp>
      </p:grpSp>
      <p:sp>
        <p:nvSpPr>
          <p:cNvPr id="21" name="object 21"/>
          <p:cNvSpPr txBox="1"/>
          <p:nvPr/>
        </p:nvSpPr>
        <p:spPr>
          <a:xfrm>
            <a:off x="5839439" y="5908049"/>
            <a:ext cx="720090" cy="208279"/>
          </a:xfrm>
          <a:prstGeom prst="rect">
            <a:avLst/>
          </a:prstGeom>
        </p:spPr>
        <p:txBody>
          <a:bodyPr vert="horz" wrap="square" lIns="0" tIns="12700" rIns="0" bIns="0" rtlCol="0">
            <a:spAutoFit/>
          </a:bodyPr>
          <a:lstStyle/>
          <a:p>
            <a:pPr marL="12700">
              <a:lnSpc>
                <a:spcPct val="100000"/>
              </a:lnSpc>
              <a:spcBef>
                <a:spcPts val="100"/>
              </a:spcBef>
            </a:pPr>
            <a:r>
              <a:rPr sz="1200" spc="-55" dirty="0">
                <a:latin typeface="Trebuchet MS"/>
                <a:cs typeface="Trebuchet MS"/>
              </a:rPr>
              <a:t>I/O</a:t>
            </a:r>
            <a:r>
              <a:rPr sz="1200" spc="-190" dirty="0">
                <a:latin typeface="Trebuchet MS"/>
                <a:cs typeface="Trebuchet MS"/>
              </a:rPr>
              <a:t> </a:t>
            </a:r>
            <a:r>
              <a:rPr sz="1200" spc="-50" dirty="0">
                <a:latin typeface="Trebuchet MS"/>
                <a:cs typeface="Trebuchet MS"/>
              </a:rPr>
              <a:t>request</a:t>
            </a:r>
            <a:endParaRPr sz="1200">
              <a:latin typeface="Trebuchet MS"/>
              <a:cs typeface="Trebuchet MS"/>
            </a:endParaRPr>
          </a:p>
        </p:txBody>
      </p:sp>
      <p:grpSp>
        <p:nvGrpSpPr>
          <p:cNvPr id="22" name="object 22"/>
          <p:cNvGrpSpPr/>
          <p:nvPr/>
        </p:nvGrpSpPr>
        <p:grpSpPr>
          <a:xfrm>
            <a:off x="7918704" y="2293619"/>
            <a:ext cx="1351915" cy="541020"/>
            <a:chOff x="7918704" y="2293619"/>
            <a:chExt cx="1351915" cy="541020"/>
          </a:xfrm>
        </p:grpSpPr>
        <p:sp>
          <p:nvSpPr>
            <p:cNvPr id="23" name="object 23"/>
            <p:cNvSpPr/>
            <p:nvPr/>
          </p:nvSpPr>
          <p:spPr>
            <a:xfrm>
              <a:off x="7944612" y="2318004"/>
              <a:ext cx="1301750" cy="492759"/>
            </a:xfrm>
            <a:custGeom>
              <a:avLst/>
              <a:gdLst/>
              <a:ahLst/>
              <a:cxnLst/>
              <a:rect l="l" t="t" r="r" b="b"/>
              <a:pathLst>
                <a:path w="1301750" h="492760">
                  <a:moveTo>
                    <a:pt x="1135379" y="492251"/>
                  </a:moveTo>
                  <a:lnTo>
                    <a:pt x="164591" y="492251"/>
                  </a:lnTo>
                  <a:lnTo>
                    <a:pt x="134111" y="490727"/>
                  </a:lnTo>
                  <a:lnTo>
                    <a:pt x="83819" y="481583"/>
                  </a:lnTo>
                  <a:lnTo>
                    <a:pt x="38100" y="452627"/>
                  </a:lnTo>
                  <a:lnTo>
                    <a:pt x="9143" y="406907"/>
                  </a:lnTo>
                  <a:lnTo>
                    <a:pt x="1523" y="356615"/>
                  </a:lnTo>
                  <a:lnTo>
                    <a:pt x="0" y="326135"/>
                  </a:lnTo>
                  <a:lnTo>
                    <a:pt x="0" y="166115"/>
                  </a:lnTo>
                  <a:lnTo>
                    <a:pt x="9143" y="85343"/>
                  </a:lnTo>
                  <a:lnTo>
                    <a:pt x="38100" y="39623"/>
                  </a:lnTo>
                  <a:lnTo>
                    <a:pt x="83819" y="10667"/>
                  </a:lnTo>
                  <a:lnTo>
                    <a:pt x="134111" y="1523"/>
                  </a:lnTo>
                  <a:lnTo>
                    <a:pt x="166115" y="1523"/>
                  </a:lnTo>
                  <a:lnTo>
                    <a:pt x="205739" y="0"/>
                  </a:lnTo>
                  <a:lnTo>
                    <a:pt x="1095755" y="0"/>
                  </a:lnTo>
                  <a:lnTo>
                    <a:pt x="1135379" y="1523"/>
                  </a:lnTo>
                  <a:lnTo>
                    <a:pt x="1165859" y="1523"/>
                  </a:lnTo>
                  <a:lnTo>
                    <a:pt x="1216151" y="10667"/>
                  </a:lnTo>
                  <a:lnTo>
                    <a:pt x="1261871" y="39623"/>
                  </a:lnTo>
                  <a:lnTo>
                    <a:pt x="1290827" y="85343"/>
                  </a:lnTo>
                  <a:lnTo>
                    <a:pt x="1299971" y="135636"/>
                  </a:lnTo>
                  <a:lnTo>
                    <a:pt x="1299971" y="166115"/>
                  </a:lnTo>
                  <a:lnTo>
                    <a:pt x="1301495" y="205739"/>
                  </a:lnTo>
                  <a:lnTo>
                    <a:pt x="1301495" y="286511"/>
                  </a:lnTo>
                  <a:lnTo>
                    <a:pt x="1299971" y="326135"/>
                  </a:lnTo>
                  <a:lnTo>
                    <a:pt x="1299971" y="356615"/>
                  </a:lnTo>
                  <a:lnTo>
                    <a:pt x="1290827" y="406907"/>
                  </a:lnTo>
                  <a:lnTo>
                    <a:pt x="1261871" y="452627"/>
                  </a:lnTo>
                  <a:lnTo>
                    <a:pt x="1216151" y="481583"/>
                  </a:lnTo>
                  <a:lnTo>
                    <a:pt x="1165859" y="490727"/>
                  </a:lnTo>
                  <a:lnTo>
                    <a:pt x="1135379" y="492251"/>
                  </a:lnTo>
                  <a:close/>
                </a:path>
              </a:pathLst>
            </a:custGeom>
            <a:solidFill>
              <a:srgbClr val="FFFB00"/>
            </a:solidFill>
          </p:spPr>
          <p:txBody>
            <a:bodyPr wrap="square" lIns="0" tIns="0" rIns="0" bIns="0" rtlCol="0"/>
            <a:lstStyle/>
            <a:p>
              <a:endParaRPr/>
            </a:p>
          </p:txBody>
        </p:sp>
        <p:sp>
          <p:nvSpPr>
            <p:cNvPr id="24" name="object 24"/>
            <p:cNvSpPr/>
            <p:nvPr/>
          </p:nvSpPr>
          <p:spPr>
            <a:xfrm>
              <a:off x="7918704" y="2293619"/>
              <a:ext cx="1351915" cy="541655"/>
            </a:xfrm>
            <a:custGeom>
              <a:avLst/>
              <a:gdLst/>
              <a:ahLst/>
              <a:cxnLst/>
              <a:rect l="l" t="t" r="r" b="b"/>
              <a:pathLst>
                <a:path w="1351915" h="541655">
                  <a:moveTo>
                    <a:pt x="1318260" y="481584"/>
                  </a:moveTo>
                  <a:lnTo>
                    <a:pt x="1237488" y="481584"/>
                  </a:lnTo>
                  <a:lnTo>
                    <a:pt x="1233424" y="482600"/>
                  </a:lnTo>
                  <a:lnTo>
                    <a:pt x="1213764" y="482600"/>
                  </a:lnTo>
                  <a:lnTo>
                    <a:pt x="1213764" y="488950"/>
                  </a:lnTo>
                  <a:lnTo>
                    <a:pt x="1180338" y="488950"/>
                  </a:lnTo>
                  <a:lnTo>
                    <a:pt x="1180338" y="490220"/>
                  </a:lnTo>
                  <a:lnTo>
                    <a:pt x="1311554" y="490220"/>
                  </a:lnTo>
                  <a:lnTo>
                    <a:pt x="1311554" y="488950"/>
                  </a:lnTo>
                  <a:lnTo>
                    <a:pt x="1314602" y="488950"/>
                  </a:lnTo>
                  <a:lnTo>
                    <a:pt x="1314602" y="483108"/>
                  </a:lnTo>
                  <a:lnTo>
                    <a:pt x="1316723" y="483108"/>
                  </a:lnTo>
                  <a:lnTo>
                    <a:pt x="1318260" y="481584"/>
                  </a:lnTo>
                  <a:close/>
                </a:path>
                <a:path w="1351915" h="541655">
                  <a:moveTo>
                    <a:pt x="1324356" y="473976"/>
                  </a:moveTo>
                  <a:lnTo>
                    <a:pt x="1251419" y="473976"/>
                  </a:lnTo>
                  <a:lnTo>
                    <a:pt x="1237437" y="481495"/>
                  </a:lnTo>
                  <a:lnTo>
                    <a:pt x="1318323" y="481495"/>
                  </a:lnTo>
                  <a:lnTo>
                    <a:pt x="1324356" y="473976"/>
                  </a:lnTo>
                  <a:close/>
                </a:path>
                <a:path w="1351915" h="541655">
                  <a:moveTo>
                    <a:pt x="1341107" y="440448"/>
                  </a:moveTo>
                  <a:lnTo>
                    <a:pt x="1284719" y="440448"/>
                  </a:lnTo>
                  <a:lnTo>
                    <a:pt x="1281671" y="445008"/>
                  </a:lnTo>
                  <a:lnTo>
                    <a:pt x="1281938" y="445008"/>
                  </a:lnTo>
                  <a:lnTo>
                    <a:pt x="1267968" y="461772"/>
                  </a:lnTo>
                  <a:lnTo>
                    <a:pt x="1271003" y="457200"/>
                  </a:lnTo>
                  <a:lnTo>
                    <a:pt x="1255915" y="470916"/>
                  </a:lnTo>
                  <a:lnTo>
                    <a:pt x="1255776" y="470916"/>
                  </a:lnTo>
                  <a:lnTo>
                    <a:pt x="1251191" y="473964"/>
                  </a:lnTo>
                  <a:lnTo>
                    <a:pt x="1251419" y="473976"/>
                  </a:lnTo>
                  <a:lnTo>
                    <a:pt x="1324356" y="473964"/>
                  </a:lnTo>
                  <a:lnTo>
                    <a:pt x="1324356" y="472440"/>
                  </a:lnTo>
                  <a:lnTo>
                    <a:pt x="1325867" y="470916"/>
                  </a:lnTo>
                  <a:lnTo>
                    <a:pt x="1325867" y="469392"/>
                  </a:lnTo>
                  <a:lnTo>
                    <a:pt x="1327391" y="467868"/>
                  </a:lnTo>
                  <a:lnTo>
                    <a:pt x="1330426" y="461784"/>
                  </a:lnTo>
                  <a:lnTo>
                    <a:pt x="1339596" y="445008"/>
                  </a:lnTo>
                  <a:lnTo>
                    <a:pt x="1341107" y="440448"/>
                  </a:lnTo>
                  <a:close/>
                </a:path>
                <a:path w="1351915" h="541655">
                  <a:moveTo>
                    <a:pt x="1351788" y="190500"/>
                  </a:moveTo>
                  <a:lnTo>
                    <a:pt x="1350264" y="155448"/>
                  </a:lnTo>
                  <a:lnTo>
                    <a:pt x="1344168" y="120396"/>
                  </a:lnTo>
                  <a:lnTo>
                    <a:pt x="1344155" y="114312"/>
                  </a:lnTo>
                  <a:lnTo>
                    <a:pt x="1292352" y="114312"/>
                  </a:lnTo>
                  <a:lnTo>
                    <a:pt x="1344168" y="114300"/>
                  </a:lnTo>
                  <a:lnTo>
                    <a:pt x="1341120" y="105156"/>
                  </a:lnTo>
                  <a:lnTo>
                    <a:pt x="1341120" y="100584"/>
                  </a:lnTo>
                  <a:lnTo>
                    <a:pt x="1339596" y="99060"/>
                  </a:lnTo>
                  <a:lnTo>
                    <a:pt x="1338072" y="96024"/>
                  </a:lnTo>
                  <a:lnTo>
                    <a:pt x="1331976" y="83832"/>
                  </a:lnTo>
                  <a:lnTo>
                    <a:pt x="1330439" y="80784"/>
                  </a:lnTo>
                  <a:lnTo>
                    <a:pt x="1325880" y="71640"/>
                  </a:lnTo>
                  <a:lnTo>
                    <a:pt x="1325880" y="70116"/>
                  </a:lnTo>
                  <a:lnTo>
                    <a:pt x="1324356" y="68580"/>
                  </a:lnTo>
                  <a:lnTo>
                    <a:pt x="1324356" y="67056"/>
                  </a:lnTo>
                  <a:lnTo>
                    <a:pt x="1316723" y="59436"/>
                  </a:lnTo>
                  <a:lnTo>
                    <a:pt x="1316723" y="57924"/>
                  </a:lnTo>
                  <a:lnTo>
                    <a:pt x="1231392" y="57924"/>
                  </a:lnTo>
                  <a:lnTo>
                    <a:pt x="1316723" y="57912"/>
                  </a:lnTo>
                  <a:lnTo>
                    <a:pt x="1303007" y="44196"/>
                  </a:lnTo>
                  <a:lnTo>
                    <a:pt x="1283195" y="27432"/>
                  </a:lnTo>
                  <a:lnTo>
                    <a:pt x="1281671" y="25908"/>
                  </a:lnTo>
                  <a:lnTo>
                    <a:pt x="1280147" y="25908"/>
                  </a:lnTo>
                  <a:lnTo>
                    <a:pt x="1252715" y="12192"/>
                  </a:lnTo>
                  <a:lnTo>
                    <a:pt x="1251191" y="10668"/>
                  </a:lnTo>
                  <a:lnTo>
                    <a:pt x="1246619" y="10668"/>
                  </a:lnTo>
                  <a:lnTo>
                    <a:pt x="1193279" y="1524"/>
                  </a:lnTo>
                  <a:lnTo>
                    <a:pt x="1161275" y="0"/>
                  </a:lnTo>
                  <a:lnTo>
                    <a:pt x="231635" y="0"/>
                  </a:lnTo>
                  <a:lnTo>
                    <a:pt x="242303" y="3048"/>
                  </a:lnTo>
                  <a:lnTo>
                    <a:pt x="249923" y="7620"/>
                  </a:lnTo>
                  <a:lnTo>
                    <a:pt x="254495" y="15240"/>
                  </a:lnTo>
                  <a:lnTo>
                    <a:pt x="256019" y="24384"/>
                  </a:lnTo>
                  <a:lnTo>
                    <a:pt x="254495" y="15252"/>
                  </a:lnTo>
                  <a:lnTo>
                    <a:pt x="249923" y="7632"/>
                  </a:lnTo>
                  <a:lnTo>
                    <a:pt x="242303" y="3060"/>
                  </a:lnTo>
                  <a:lnTo>
                    <a:pt x="231635" y="12"/>
                  </a:lnTo>
                  <a:lnTo>
                    <a:pt x="230124" y="12"/>
                  </a:lnTo>
                  <a:lnTo>
                    <a:pt x="190500" y="12"/>
                  </a:lnTo>
                  <a:lnTo>
                    <a:pt x="155448" y="1536"/>
                  </a:lnTo>
                  <a:lnTo>
                    <a:pt x="105156" y="10680"/>
                  </a:lnTo>
                  <a:lnTo>
                    <a:pt x="100584" y="10680"/>
                  </a:lnTo>
                  <a:lnTo>
                    <a:pt x="99060" y="12204"/>
                  </a:lnTo>
                  <a:lnTo>
                    <a:pt x="74676" y="24396"/>
                  </a:lnTo>
                  <a:lnTo>
                    <a:pt x="73152" y="25920"/>
                  </a:lnTo>
                  <a:lnTo>
                    <a:pt x="71628" y="25920"/>
                  </a:lnTo>
                  <a:lnTo>
                    <a:pt x="70104" y="27444"/>
                  </a:lnTo>
                  <a:lnTo>
                    <a:pt x="48768" y="44208"/>
                  </a:lnTo>
                  <a:lnTo>
                    <a:pt x="44196" y="48780"/>
                  </a:lnTo>
                  <a:lnTo>
                    <a:pt x="27432" y="68592"/>
                  </a:lnTo>
                  <a:lnTo>
                    <a:pt x="27432" y="70116"/>
                  </a:lnTo>
                  <a:lnTo>
                    <a:pt x="25908" y="71640"/>
                  </a:lnTo>
                  <a:lnTo>
                    <a:pt x="12192" y="99072"/>
                  </a:lnTo>
                  <a:lnTo>
                    <a:pt x="12192" y="100596"/>
                  </a:lnTo>
                  <a:lnTo>
                    <a:pt x="10668" y="103644"/>
                  </a:lnTo>
                  <a:lnTo>
                    <a:pt x="10668" y="105168"/>
                  </a:lnTo>
                  <a:lnTo>
                    <a:pt x="1524" y="158508"/>
                  </a:lnTo>
                  <a:lnTo>
                    <a:pt x="0" y="190512"/>
                  </a:lnTo>
                  <a:lnTo>
                    <a:pt x="0" y="350532"/>
                  </a:lnTo>
                  <a:lnTo>
                    <a:pt x="1524" y="385584"/>
                  </a:lnTo>
                  <a:lnTo>
                    <a:pt x="10668" y="435876"/>
                  </a:lnTo>
                  <a:lnTo>
                    <a:pt x="10668" y="438924"/>
                  </a:lnTo>
                  <a:lnTo>
                    <a:pt x="12192" y="440448"/>
                  </a:lnTo>
                  <a:lnTo>
                    <a:pt x="12192" y="443496"/>
                  </a:lnTo>
                  <a:lnTo>
                    <a:pt x="24384" y="467880"/>
                  </a:lnTo>
                  <a:lnTo>
                    <a:pt x="27432" y="470928"/>
                  </a:lnTo>
                  <a:lnTo>
                    <a:pt x="27432" y="472452"/>
                  </a:lnTo>
                  <a:lnTo>
                    <a:pt x="44196" y="493788"/>
                  </a:lnTo>
                  <a:lnTo>
                    <a:pt x="45720" y="493788"/>
                  </a:lnTo>
                  <a:lnTo>
                    <a:pt x="48768" y="496836"/>
                  </a:lnTo>
                  <a:lnTo>
                    <a:pt x="70104" y="513600"/>
                  </a:lnTo>
                  <a:lnTo>
                    <a:pt x="73152" y="516648"/>
                  </a:lnTo>
                  <a:lnTo>
                    <a:pt x="74676" y="516648"/>
                  </a:lnTo>
                  <a:lnTo>
                    <a:pt x="99060" y="528840"/>
                  </a:lnTo>
                  <a:lnTo>
                    <a:pt x="100571" y="530364"/>
                  </a:lnTo>
                  <a:lnTo>
                    <a:pt x="103632" y="530364"/>
                  </a:lnTo>
                  <a:lnTo>
                    <a:pt x="105156" y="531888"/>
                  </a:lnTo>
                  <a:lnTo>
                    <a:pt x="158496" y="541032"/>
                  </a:lnTo>
                  <a:lnTo>
                    <a:pt x="1161288" y="541032"/>
                  </a:lnTo>
                  <a:lnTo>
                    <a:pt x="1196340" y="539508"/>
                  </a:lnTo>
                  <a:lnTo>
                    <a:pt x="1246632" y="531888"/>
                  </a:lnTo>
                  <a:lnTo>
                    <a:pt x="1248156" y="530364"/>
                  </a:lnTo>
                  <a:lnTo>
                    <a:pt x="1251191" y="530364"/>
                  </a:lnTo>
                  <a:lnTo>
                    <a:pt x="1252728" y="528840"/>
                  </a:lnTo>
                  <a:lnTo>
                    <a:pt x="1277112" y="516648"/>
                  </a:lnTo>
                  <a:lnTo>
                    <a:pt x="1280160" y="516648"/>
                  </a:lnTo>
                  <a:lnTo>
                    <a:pt x="1283208" y="513600"/>
                  </a:lnTo>
                  <a:lnTo>
                    <a:pt x="1303020" y="496836"/>
                  </a:lnTo>
                  <a:lnTo>
                    <a:pt x="1306068" y="493788"/>
                  </a:lnTo>
                  <a:lnTo>
                    <a:pt x="1307592" y="493788"/>
                  </a:lnTo>
                  <a:lnTo>
                    <a:pt x="1310640" y="490740"/>
                  </a:lnTo>
                  <a:lnTo>
                    <a:pt x="192024" y="490740"/>
                  </a:lnTo>
                  <a:lnTo>
                    <a:pt x="161544" y="489216"/>
                  </a:lnTo>
                  <a:lnTo>
                    <a:pt x="124968" y="483120"/>
                  </a:lnTo>
                  <a:lnTo>
                    <a:pt x="121920" y="483120"/>
                  </a:lnTo>
                  <a:lnTo>
                    <a:pt x="114300" y="481596"/>
                  </a:lnTo>
                  <a:lnTo>
                    <a:pt x="121907" y="483108"/>
                  </a:lnTo>
                  <a:lnTo>
                    <a:pt x="118872" y="481596"/>
                  </a:lnTo>
                  <a:lnTo>
                    <a:pt x="103632" y="473976"/>
                  </a:lnTo>
                  <a:lnTo>
                    <a:pt x="102108" y="473976"/>
                  </a:lnTo>
                  <a:lnTo>
                    <a:pt x="97536" y="470928"/>
                  </a:lnTo>
                  <a:lnTo>
                    <a:pt x="102108" y="473964"/>
                  </a:lnTo>
                  <a:lnTo>
                    <a:pt x="103619" y="473964"/>
                  </a:lnTo>
                  <a:lnTo>
                    <a:pt x="100571" y="472440"/>
                  </a:lnTo>
                  <a:lnTo>
                    <a:pt x="99060" y="470928"/>
                  </a:lnTo>
                  <a:lnTo>
                    <a:pt x="86868" y="461784"/>
                  </a:lnTo>
                  <a:lnTo>
                    <a:pt x="83820" y="461784"/>
                  </a:lnTo>
                  <a:lnTo>
                    <a:pt x="86855" y="461772"/>
                  </a:lnTo>
                  <a:lnTo>
                    <a:pt x="80772" y="457200"/>
                  </a:lnTo>
                  <a:lnTo>
                    <a:pt x="83769" y="461721"/>
                  </a:lnTo>
                  <a:lnTo>
                    <a:pt x="71628" y="445020"/>
                  </a:lnTo>
                  <a:lnTo>
                    <a:pt x="70104" y="445020"/>
                  </a:lnTo>
                  <a:lnTo>
                    <a:pt x="71628" y="445008"/>
                  </a:lnTo>
                  <a:lnTo>
                    <a:pt x="70091" y="443484"/>
                  </a:lnTo>
                  <a:lnTo>
                    <a:pt x="68567" y="440448"/>
                  </a:lnTo>
                  <a:lnTo>
                    <a:pt x="60960" y="426300"/>
                  </a:lnTo>
                  <a:lnTo>
                    <a:pt x="60960" y="420636"/>
                  </a:lnTo>
                  <a:lnTo>
                    <a:pt x="51816" y="376440"/>
                  </a:lnTo>
                  <a:lnTo>
                    <a:pt x="51816" y="349008"/>
                  </a:lnTo>
                  <a:lnTo>
                    <a:pt x="50292" y="310908"/>
                  </a:lnTo>
                  <a:lnTo>
                    <a:pt x="50292" y="230136"/>
                  </a:lnTo>
                  <a:lnTo>
                    <a:pt x="51816" y="192036"/>
                  </a:lnTo>
                  <a:lnTo>
                    <a:pt x="51816" y="160032"/>
                  </a:lnTo>
                  <a:lnTo>
                    <a:pt x="60960" y="120408"/>
                  </a:lnTo>
                  <a:lnTo>
                    <a:pt x="60960" y="114757"/>
                  </a:lnTo>
                  <a:lnTo>
                    <a:pt x="68580" y="100596"/>
                  </a:lnTo>
                  <a:lnTo>
                    <a:pt x="70091" y="99060"/>
                  </a:lnTo>
                  <a:lnTo>
                    <a:pt x="71628" y="96024"/>
                  </a:lnTo>
                  <a:lnTo>
                    <a:pt x="82296" y="83832"/>
                  </a:lnTo>
                  <a:lnTo>
                    <a:pt x="85331" y="80784"/>
                  </a:lnTo>
                  <a:lnTo>
                    <a:pt x="99060" y="70116"/>
                  </a:lnTo>
                  <a:lnTo>
                    <a:pt x="100571" y="70116"/>
                  </a:lnTo>
                  <a:lnTo>
                    <a:pt x="103606" y="67068"/>
                  </a:lnTo>
                  <a:lnTo>
                    <a:pt x="118872" y="59448"/>
                  </a:lnTo>
                  <a:lnTo>
                    <a:pt x="114300" y="59448"/>
                  </a:lnTo>
                  <a:lnTo>
                    <a:pt x="118872" y="59436"/>
                  </a:lnTo>
                  <a:lnTo>
                    <a:pt x="121907" y="59436"/>
                  </a:lnTo>
                  <a:lnTo>
                    <a:pt x="124955" y="57924"/>
                  </a:lnTo>
                  <a:lnTo>
                    <a:pt x="164592" y="51828"/>
                  </a:lnTo>
                  <a:lnTo>
                    <a:pt x="192024" y="50304"/>
                  </a:lnTo>
                  <a:lnTo>
                    <a:pt x="230124" y="50304"/>
                  </a:lnTo>
                  <a:lnTo>
                    <a:pt x="231635" y="50304"/>
                  </a:lnTo>
                  <a:lnTo>
                    <a:pt x="1161275" y="50292"/>
                  </a:lnTo>
                  <a:lnTo>
                    <a:pt x="1191755" y="51816"/>
                  </a:lnTo>
                  <a:lnTo>
                    <a:pt x="1232903" y="59436"/>
                  </a:lnTo>
                  <a:lnTo>
                    <a:pt x="1254239" y="70116"/>
                  </a:lnTo>
                  <a:lnTo>
                    <a:pt x="1269492" y="83832"/>
                  </a:lnTo>
                  <a:lnTo>
                    <a:pt x="1283208" y="99060"/>
                  </a:lnTo>
                  <a:lnTo>
                    <a:pt x="1293139" y="117525"/>
                  </a:lnTo>
                  <a:lnTo>
                    <a:pt x="1293876" y="120408"/>
                  </a:lnTo>
                  <a:lnTo>
                    <a:pt x="1294079" y="120408"/>
                  </a:lnTo>
                  <a:lnTo>
                    <a:pt x="1299972" y="164592"/>
                  </a:lnTo>
                  <a:lnTo>
                    <a:pt x="1301496" y="190500"/>
                  </a:lnTo>
                  <a:lnTo>
                    <a:pt x="1301496" y="350520"/>
                  </a:lnTo>
                  <a:lnTo>
                    <a:pt x="1299972" y="381000"/>
                  </a:lnTo>
                  <a:lnTo>
                    <a:pt x="1294091" y="420624"/>
                  </a:lnTo>
                  <a:lnTo>
                    <a:pt x="1293876" y="420624"/>
                  </a:lnTo>
                  <a:lnTo>
                    <a:pt x="1293101" y="423697"/>
                  </a:lnTo>
                  <a:lnTo>
                    <a:pt x="1284732" y="440436"/>
                  </a:lnTo>
                  <a:lnTo>
                    <a:pt x="1341120" y="440436"/>
                  </a:lnTo>
                  <a:lnTo>
                    <a:pt x="1341120" y="435864"/>
                  </a:lnTo>
                  <a:lnTo>
                    <a:pt x="1342631" y="426732"/>
                  </a:lnTo>
                  <a:lnTo>
                    <a:pt x="1344155" y="420624"/>
                  </a:lnTo>
                  <a:lnTo>
                    <a:pt x="1350264" y="382524"/>
                  </a:lnTo>
                  <a:lnTo>
                    <a:pt x="1350327" y="381000"/>
                  </a:lnTo>
                  <a:lnTo>
                    <a:pt x="1351788" y="350520"/>
                  </a:lnTo>
                  <a:lnTo>
                    <a:pt x="1351788" y="190500"/>
                  </a:lnTo>
                  <a:close/>
                </a:path>
              </a:pathLst>
            </a:custGeom>
            <a:solidFill>
              <a:srgbClr val="000000"/>
            </a:solidFill>
          </p:spPr>
          <p:txBody>
            <a:bodyPr wrap="square" lIns="0" tIns="0" rIns="0" bIns="0" rtlCol="0"/>
            <a:lstStyle/>
            <a:p>
              <a:endParaRPr/>
            </a:p>
          </p:txBody>
        </p:sp>
      </p:grpSp>
      <p:sp>
        <p:nvSpPr>
          <p:cNvPr id="25" name="object 25"/>
          <p:cNvSpPr txBox="1"/>
          <p:nvPr/>
        </p:nvSpPr>
        <p:spPr>
          <a:xfrm>
            <a:off x="8116227" y="2335786"/>
            <a:ext cx="956944" cy="422909"/>
          </a:xfrm>
          <a:prstGeom prst="rect">
            <a:avLst/>
          </a:prstGeom>
        </p:spPr>
        <p:txBody>
          <a:bodyPr vert="horz" wrap="square" lIns="0" tIns="86995" rIns="0" bIns="0" rtlCol="0">
            <a:spAutoFit/>
          </a:bodyPr>
          <a:lstStyle/>
          <a:p>
            <a:pPr marL="12700" marR="5080" indent="133985">
              <a:lnSpc>
                <a:spcPct val="68400"/>
              </a:lnSpc>
              <a:spcBef>
                <a:spcPts val="685"/>
              </a:spcBef>
            </a:pPr>
            <a:r>
              <a:rPr sz="1550" spc="-10" dirty="0">
                <a:latin typeface="Trebuchet MS"/>
                <a:cs typeface="Trebuchet MS"/>
              </a:rPr>
              <a:t>process </a:t>
            </a:r>
            <a:r>
              <a:rPr sz="1550" spc="-90" dirty="0">
                <a:latin typeface="Trebuchet MS"/>
                <a:cs typeface="Trebuchet MS"/>
              </a:rPr>
              <a:t>termination</a:t>
            </a:r>
            <a:endParaRPr sz="1550">
              <a:latin typeface="Trebuchet MS"/>
              <a:cs typeface="Trebuchet MS"/>
            </a:endParaRPr>
          </a:p>
        </p:txBody>
      </p:sp>
      <p:grpSp>
        <p:nvGrpSpPr>
          <p:cNvPr id="26" name="object 26"/>
          <p:cNvGrpSpPr/>
          <p:nvPr/>
        </p:nvGrpSpPr>
        <p:grpSpPr>
          <a:xfrm>
            <a:off x="614171" y="2820924"/>
            <a:ext cx="8060690" cy="4360545"/>
            <a:chOff x="614171" y="2820924"/>
            <a:chExt cx="8060690" cy="4360545"/>
          </a:xfrm>
        </p:grpSpPr>
        <p:sp>
          <p:nvSpPr>
            <p:cNvPr id="27" name="object 27"/>
            <p:cNvSpPr/>
            <p:nvPr/>
          </p:nvSpPr>
          <p:spPr>
            <a:xfrm>
              <a:off x="8569452" y="2921508"/>
              <a:ext cx="50800" cy="346075"/>
            </a:xfrm>
            <a:custGeom>
              <a:avLst/>
              <a:gdLst/>
              <a:ahLst/>
              <a:cxnLst/>
              <a:rect l="l" t="t" r="r" b="b"/>
              <a:pathLst>
                <a:path w="50800" h="346075">
                  <a:moveTo>
                    <a:pt x="50292" y="345948"/>
                  </a:moveTo>
                  <a:lnTo>
                    <a:pt x="0" y="345948"/>
                  </a:lnTo>
                  <a:lnTo>
                    <a:pt x="0" y="0"/>
                  </a:lnTo>
                  <a:lnTo>
                    <a:pt x="50292" y="0"/>
                  </a:lnTo>
                  <a:lnTo>
                    <a:pt x="50292" y="345948"/>
                  </a:lnTo>
                  <a:close/>
                </a:path>
              </a:pathLst>
            </a:custGeom>
            <a:solidFill>
              <a:srgbClr val="000000"/>
            </a:solidFill>
          </p:spPr>
          <p:txBody>
            <a:bodyPr wrap="square" lIns="0" tIns="0" rIns="0" bIns="0" rtlCol="0"/>
            <a:lstStyle/>
            <a:p>
              <a:endParaRPr/>
            </a:p>
          </p:txBody>
        </p:sp>
        <p:pic>
          <p:nvPicPr>
            <p:cNvPr id="28" name="object 28"/>
            <p:cNvPicPr/>
            <p:nvPr/>
          </p:nvPicPr>
          <p:blipFill>
            <a:blip r:embed="rId2" cstate="print"/>
            <a:stretch>
              <a:fillRect/>
            </a:stretch>
          </p:blipFill>
          <p:spPr>
            <a:xfrm>
              <a:off x="8511539" y="2820924"/>
              <a:ext cx="163067" cy="160019"/>
            </a:xfrm>
            <a:prstGeom prst="rect">
              <a:avLst/>
            </a:prstGeom>
          </p:spPr>
        </p:pic>
        <p:sp>
          <p:nvSpPr>
            <p:cNvPr id="29" name="object 29"/>
            <p:cNvSpPr/>
            <p:nvPr/>
          </p:nvSpPr>
          <p:spPr>
            <a:xfrm>
              <a:off x="614159" y="3506736"/>
              <a:ext cx="8006080" cy="2593975"/>
            </a:xfrm>
            <a:custGeom>
              <a:avLst/>
              <a:gdLst/>
              <a:ahLst/>
              <a:cxnLst/>
              <a:rect l="l" t="t" r="r" b="b"/>
              <a:pathLst>
                <a:path w="8006080" h="2593975">
                  <a:moveTo>
                    <a:pt x="333756" y="138684"/>
                  </a:moveTo>
                  <a:lnTo>
                    <a:pt x="184404" y="64008"/>
                  </a:lnTo>
                  <a:lnTo>
                    <a:pt x="210312" y="114300"/>
                  </a:lnTo>
                  <a:lnTo>
                    <a:pt x="24384" y="114300"/>
                  </a:lnTo>
                  <a:lnTo>
                    <a:pt x="15240" y="117348"/>
                  </a:lnTo>
                  <a:lnTo>
                    <a:pt x="7620" y="121920"/>
                  </a:lnTo>
                  <a:lnTo>
                    <a:pt x="3048" y="129540"/>
                  </a:lnTo>
                  <a:lnTo>
                    <a:pt x="0" y="138684"/>
                  </a:lnTo>
                  <a:lnTo>
                    <a:pt x="0" y="2519159"/>
                  </a:lnTo>
                  <a:lnTo>
                    <a:pt x="3048" y="2529827"/>
                  </a:lnTo>
                  <a:lnTo>
                    <a:pt x="7620" y="2537447"/>
                  </a:lnTo>
                  <a:lnTo>
                    <a:pt x="15240" y="2542032"/>
                  </a:lnTo>
                  <a:lnTo>
                    <a:pt x="24384" y="2543543"/>
                  </a:lnTo>
                  <a:lnTo>
                    <a:pt x="300228" y="2543543"/>
                  </a:lnTo>
                  <a:lnTo>
                    <a:pt x="300228" y="2493251"/>
                  </a:lnTo>
                  <a:lnTo>
                    <a:pt x="50292" y="2493251"/>
                  </a:lnTo>
                  <a:lnTo>
                    <a:pt x="50292" y="164592"/>
                  </a:lnTo>
                  <a:lnTo>
                    <a:pt x="208788" y="164592"/>
                  </a:lnTo>
                  <a:lnTo>
                    <a:pt x="184404" y="213360"/>
                  </a:lnTo>
                  <a:lnTo>
                    <a:pt x="333756" y="138684"/>
                  </a:lnTo>
                  <a:close/>
                </a:path>
                <a:path w="8006080" h="2593975">
                  <a:moveTo>
                    <a:pt x="2667012" y="2493251"/>
                  </a:moveTo>
                  <a:lnTo>
                    <a:pt x="1763280" y="2493251"/>
                  </a:lnTo>
                  <a:lnTo>
                    <a:pt x="1787664" y="2444483"/>
                  </a:lnTo>
                  <a:lnTo>
                    <a:pt x="1638312" y="2519159"/>
                  </a:lnTo>
                  <a:lnTo>
                    <a:pt x="1787664" y="2593835"/>
                  </a:lnTo>
                  <a:lnTo>
                    <a:pt x="1763280" y="2543543"/>
                  </a:lnTo>
                  <a:lnTo>
                    <a:pt x="2667012" y="2543543"/>
                  </a:lnTo>
                  <a:lnTo>
                    <a:pt x="2667012" y="2493251"/>
                  </a:lnTo>
                  <a:close/>
                </a:path>
                <a:path w="8006080" h="2593975">
                  <a:moveTo>
                    <a:pt x="4920996" y="2493251"/>
                  </a:moveTo>
                  <a:lnTo>
                    <a:pt x="4443984" y="2493251"/>
                  </a:lnTo>
                  <a:lnTo>
                    <a:pt x="4468368" y="2444483"/>
                  </a:lnTo>
                  <a:lnTo>
                    <a:pt x="4319016" y="2519159"/>
                  </a:lnTo>
                  <a:lnTo>
                    <a:pt x="4468368" y="2593835"/>
                  </a:lnTo>
                  <a:lnTo>
                    <a:pt x="4443984" y="2543543"/>
                  </a:lnTo>
                  <a:lnTo>
                    <a:pt x="4920996" y="2543543"/>
                  </a:lnTo>
                  <a:lnTo>
                    <a:pt x="4920996" y="2493251"/>
                  </a:lnTo>
                  <a:close/>
                </a:path>
                <a:path w="8006080" h="2593975">
                  <a:moveTo>
                    <a:pt x="7603236" y="138684"/>
                  </a:moveTo>
                  <a:lnTo>
                    <a:pt x="7324344" y="0"/>
                  </a:lnTo>
                  <a:lnTo>
                    <a:pt x="7370064" y="88392"/>
                  </a:lnTo>
                  <a:lnTo>
                    <a:pt x="1370076" y="88392"/>
                  </a:lnTo>
                  <a:lnTo>
                    <a:pt x="1370076" y="190500"/>
                  </a:lnTo>
                  <a:lnTo>
                    <a:pt x="7368540" y="190500"/>
                  </a:lnTo>
                  <a:lnTo>
                    <a:pt x="7324344" y="278892"/>
                  </a:lnTo>
                  <a:lnTo>
                    <a:pt x="7603236" y="138684"/>
                  </a:lnTo>
                  <a:close/>
                </a:path>
                <a:path w="8006080" h="2593975">
                  <a:moveTo>
                    <a:pt x="8005585" y="516623"/>
                  </a:moveTo>
                  <a:lnTo>
                    <a:pt x="7955293" y="516623"/>
                  </a:lnTo>
                  <a:lnTo>
                    <a:pt x="7955293" y="2493251"/>
                  </a:lnTo>
                  <a:lnTo>
                    <a:pt x="6384049" y="2493251"/>
                  </a:lnTo>
                  <a:lnTo>
                    <a:pt x="6408433" y="2444483"/>
                  </a:lnTo>
                  <a:lnTo>
                    <a:pt x="6257556" y="2519159"/>
                  </a:lnTo>
                  <a:lnTo>
                    <a:pt x="6408433" y="2593835"/>
                  </a:lnTo>
                  <a:lnTo>
                    <a:pt x="6384049" y="2543543"/>
                  </a:lnTo>
                  <a:lnTo>
                    <a:pt x="7981201" y="2543543"/>
                  </a:lnTo>
                  <a:lnTo>
                    <a:pt x="7991869" y="2542019"/>
                  </a:lnTo>
                  <a:lnTo>
                    <a:pt x="7999489" y="2537447"/>
                  </a:lnTo>
                  <a:lnTo>
                    <a:pt x="8004061" y="2529827"/>
                  </a:lnTo>
                  <a:lnTo>
                    <a:pt x="8005585" y="2519159"/>
                  </a:lnTo>
                  <a:lnTo>
                    <a:pt x="8005585" y="516623"/>
                  </a:lnTo>
                  <a:close/>
                </a:path>
              </a:pathLst>
            </a:custGeom>
            <a:solidFill>
              <a:srgbClr val="000000"/>
            </a:solidFill>
          </p:spPr>
          <p:txBody>
            <a:bodyPr wrap="square" lIns="0" tIns="0" rIns="0" bIns="0" rtlCol="0"/>
            <a:lstStyle/>
            <a:p>
              <a:endParaRPr/>
            </a:p>
          </p:txBody>
        </p:sp>
        <p:sp>
          <p:nvSpPr>
            <p:cNvPr id="30" name="object 30"/>
            <p:cNvSpPr/>
            <p:nvPr/>
          </p:nvSpPr>
          <p:spPr>
            <a:xfrm>
              <a:off x="5561076" y="6789420"/>
              <a:ext cx="1301750" cy="365760"/>
            </a:xfrm>
            <a:custGeom>
              <a:avLst/>
              <a:gdLst/>
              <a:ahLst/>
              <a:cxnLst/>
              <a:rect l="l" t="t" r="r" b="b"/>
              <a:pathLst>
                <a:path w="1301750" h="365759">
                  <a:moveTo>
                    <a:pt x="1164335" y="365760"/>
                  </a:moveTo>
                  <a:lnTo>
                    <a:pt x="135635" y="365760"/>
                  </a:lnTo>
                  <a:lnTo>
                    <a:pt x="94487" y="359664"/>
                  </a:lnTo>
                  <a:lnTo>
                    <a:pt x="38100" y="327660"/>
                  </a:lnTo>
                  <a:lnTo>
                    <a:pt x="3048" y="251460"/>
                  </a:lnTo>
                  <a:lnTo>
                    <a:pt x="0" y="207264"/>
                  </a:lnTo>
                  <a:lnTo>
                    <a:pt x="0" y="135636"/>
                  </a:lnTo>
                  <a:lnTo>
                    <a:pt x="6096" y="94488"/>
                  </a:lnTo>
                  <a:lnTo>
                    <a:pt x="38100" y="39624"/>
                  </a:lnTo>
                  <a:lnTo>
                    <a:pt x="94487" y="6096"/>
                  </a:lnTo>
                  <a:lnTo>
                    <a:pt x="135635" y="1524"/>
                  </a:lnTo>
                  <a:lnTo>
                    <a:pt x="158496" y="0"/>
                  </a:lnTo>
                  <a:lnTo>
                    <a:pt x="1141475" y="0"/>
                  </a:lnTo>
                  <a:lnTo>
                    <a:pt x="1205483" y="6096"/>
                  </a:lnTo>
                  <a:lnTo>
                    <a:pt x="1261871" y="39624"/>
                  </a:lnTo>
                  <a:lnTo>
                    <a:pt x="1298447" y="114300"/>
                  </a:lnTo>
                  <a:lnTo>
                    <a:pt x="1299971" y="158496"/>
                  </a:lnTo>
                  <a:lnTo>
                    <a:pt x="1301495" y="182880"/>
                  </a:lnTo>
                  <a:lnTo>
                    <a:pt x="1299971" y="230124"/>
                  </a:lnTo>
                  <a:lnTo>
                    <a:pt x="1293875" y="271272"/>
                  </a:lnTo>
                  <a:lnTo>
                    <a:pt x="1261871" y="327660"/>
                  </a:lnTo>
                  <a:lnTo>
                    <a:pt x="1205483" y="359664"/>
                  </a:lnTo>
                  <a:lnTo>
                    <a:pt x="1164335" y="365760"/>
                  </a:lnTo>
                  <a:close/>
                </a:path>
              </a:pathLst>
            </a:custGeom>
            <a:solidFill>
              <a:srgbClr val="FFFB00"/>
            </a:solidFill>
          </p:spPr>
          <p:txBody>
            <a:bodyPr wrap="square" lIns="0" tIns="0" rIns="0" bIns="0" rtlCol="0"/>
            <a:lstStyle/>
            <a:p>
              <a:endParaRPr/>
            </a:p>
          </p:txBody>
        </p:sp>
        <p:sp>
          <p:nvSpPr>
            <p:cNvPr id="31" name="object 31"/>
            <p:cNvSpPr/>
            <p:nvPr/>
          </p:nvSpPr>
          <p:spPr>
            <a:xfrm>
              <a:off x="5535155" y="6763524"/>
              <a:ext cx="1351915" cy="417830"/>
            </a:xfrm>
            <a:custGeom>
              <a:avLst/>
              <a:gdLst/>
              <a:ahLst/>
              <a:cxnLst/>
              <a:rect l="l" t="t" r="r" b="b"/>
              <a:pathLst>
                <a:path w="1351915" h="417829">
                  <a:moveTo>
                    <a:pt x="1339608" y="312420"/>
                  </a:moveTo>
                  <a:lnTo>
                    <a:pt x="1287792" y="312420"/>
                  </a:lnTo>
                  <a:lnTo>
                    <a:pt x="1284744" y="316979"/>
                  </a:lnTo>
                  <a:lnTo>
                    <a:pt x="1273314" y="332232"/>
                  </a:lnTo>
                  <a:lnTo>
                    <a:pt x="1272540" y="332232"/>
                  </a:lnTo>
                  <a:lnTo>
                    <a:pt x="1267993" y="336778"/>
                  </a:lnTo>
                  <a:lnTo>
                    <a:pt x="1268920" y="336804"/>
                  </a:lnTo>
                  <a:lnTo>
                    <a:pt x="1252740" y="348678"/>
                  </a:lnTo>
                  <a:lnTo>
                    <a:pt x="1252740" y="348983"/>
                  </a:lnTo>
                  <a:lnTo>
                    <a:pt x="1252740" y="348678"/>
                  </a:lnTo>
                  <a:lnTo>
                    <a:pt x="1251394" y="349656"/>
                  </a:lnTo>
                  <a:lnTo>
                    <a:pt x="1246644" y="352031"/>
                  </a:lnTo>
                  <a:lnTo>
                    <a:pt x="1248156" y="352031"/>
                  </a:lnTo>
                  <a:lnTo>
                    <a:pt x="1321320" y="352031"/>
                  </a:lnTo>
                  <a:lnTo>
                    <a:pt x="1322844" y="348983"/>
                  </a:lnTo>
                  <a:lnTo>
                    <a:pt x="1327404" y="342887"/>
                  </a:lnTo>
                  <a:lnTo>
                    <a:pt x="1328928" y="339839"/>
                  </a:lnTo>
                  <a:lnTo>
                    <a:pt x="1331963" y="336804"/>
                  </a:lnTo>
                  <a:lnTo>
                    <a:pt x="1331988" y="335280"/>
                  </a:lnTo>
                  <a:lnTo>
                    <a:pt x="1333500" y="332232"/>
                  </a:lnTo>
                  <a:lnTo>
                    <a:pt x="1338072" y="320040"/>
                  </a:lnTo>
                  <a:lnTo>
                    <a:pt x="1283220" y="320040"/>
                  </a:lnTo>
                  <a:lnTo>
                    <a:pt x="1338072" y="320027"/>
                  </a:lnTo>
                  <a:lnTo>
                    <a:pt x="1339608" y="312420"/>
                  </a:lnTo>
                  <a:close/>
                </a:path>
                <a:path w="1351915" h="417829">
                  <a:moveTo>
                    <a:pt x="1351788" y="208788"/>
                  </a:moveTo>
                  <a:lnTo>
                    <a:pt x="1350264" y="158496"/>
                  </a:lnTo>
                  <a:lnTo>
                    <a:pt x="1347216" y="131064"/>
                  </a:lnTo>
                  <a:lnTo>
                    <a:pt x="1347216" y="124968"/>
                  </a:lnTo>
                  <a:lnTo>
                    <a:pt x="1295412" y="124968"/>
                  </a:lnTo>
                  <a:lnTo>
                    <a:pt x="1347228" y="124955"/>
                  </a:lnTo>
                  <a:lnTo>
                    <a:pt x="1345704" y="117335"/>
                  </a:lnTo>
                  <a:lnTo>
                    <a:pt x="1345704" y="115811"/>
                  </a:lnTo>
                  <a:lnTo>
                    <a:pt x="1344180" y="112763"/>
                  </a:lnTo>
                  <a:lnTo>
                    <a:pt x="1344180" y="111239"/>
                  </a:lnTo>
                  <a:lnTo>
                    <a:pt x="1342656" y="106680"/>
                  </a:lnTo>
                  <a:lnTo>
                    <a:pt x="1333500" y="85331"/>
                  </a:lnTo>
                  <a:lnTo>
                    <a:pt x="1330452" y="80772"/>
                  </a:lnTo>
                  <a:lnTo>
                    <a:pt x="1330452" y="79248"/>
                  </a:lnTo>
                  <a:lnTo>
                    <a:pt x="1328928" y="76200"/>
                  </a:lnTo>
                  <a:lnTo>
                    <a:pt x="1327404" y="74676"/>
                  </a:lnTo>
                  <a:lnTo>
                    <a:pt x="1324356" y="70104"/>
                  </a:lnTo>
                  <a:lnTo>
                    <a:pt x="1321320" y="65532"/>
                  </a:lnTo>
                  <a:lnTo>
                    <a:pt x="1309128" y="51816"/>
                  </a:lnTo>
                  <a:lnTo>
                    <a:pt x="1307592" y="50292"/>
                  </a:lnTo>
                  <a:lnTo>
                    <a:pt x="1306068" y="47244"/>
                  </a:lnTo>
                  <a:lnTo>
                    <a:pt x="1304544" y="45720"/>
                  </a:lnTo>
                  <a:lnTo>
                    <a:pt x="1303020" y="45720"/>
                  </a:lnTo>
                  <a:lnTo>
                    <a:pt x="1277112" y="25908"/>
                  </a:lnTo>
                  <a:lnTo>
                    <a:pt x="1275588" y="22860"/>
                  </a:lnTo>
                  <a:lnTo>
                    <a:pt x="1272540" y="22860"/>
                  </a:lnTo>
                  <a:lnTo>
                    <a:pt x="1269492" y="21336"/>
                  </a:lnTo>
                  <a:lnTo>
                    <a:pt x="1219200" y="4572"/>
                  </a:lnTo>
                  <a:lnTo>
                    <a:pt x="1217676" y="4572"/>
                  </a:lnTo>
                  <a:lnTo>
                    <a:pt x="1216152" y="3048"/>
                  </a:lnTo>
                  <a:lnTo>
                    <a:pt x="1213104" y="3048"/>
                  </a:lnTo>
                  <a:lnTo>
                    <a:pt x="1167384" y="0"/>
                  </a:lnTo>
                  <a:lnTo>
                    <a:pt x="208788" y="0"/>
                  </a:lnTo>
                  <a:lnTo>
                    <a:pt x="158496" y="1524"/>
                  </a:lnTo>
                  <a:lnTo>
                    <a:pt x="117348" y="7620"/>
                  </a:lnTo>
                  <a:lnTo>
                    <a:pt x="112776" y="7620"/>
                  </a:lnTo>
                  <a:lnTo>
                    <a:pt x="111252" y="9144"/>
                  </a:lnTo>
                  <a:lnTo>
                    <a:pt x="80772" y="21336"/>
                  </a:lnTo>
                  <a:lnTo>
                    <a:pt x="77724" y="22860"/>
                  </a:lnTo>
                  <a:lnTo>
                    <a:pt x="74676" y="25908"/>
                  </a:lnTo>
                  <a:lnTo>
                    <a:pt x="68580" y="30581"/>
                  </a:lnTo>
                  <a:lnTo>
                    <a:pt x="68580" y="99060"/>
                  </a:lnTo>
                  <a:lnTo>
                    <a:pt x="65544" y="106680"/>
                  </a:lnTo>
                  <a:lnTo>
                    <a:pt x="68580" y="99060"/>
                  </a:lnTo>
                  <a:lnTo>
                    <a:pt x="68580" y="30581"/>
                  </a:lnTo>
                  <a:lnTo>
                    <a:pt x="48768" y="45720"/>
                  </a:lnTo>
                  <a:lnTo>
                    <a:pt x="47244" y="45720"/>
                  </a:lnTo>
                  <a:lnTo>
                    <a:pt x="45720" y="47244"/>
                  </a:lnTo>
                  <a:lnTo>
                    <a:pt x="44196" y="50292"/>
                  </a:lnTo>
                  <a:lnTo>
                    <a:pt x="24384" y="74676"/>
                  </a:lnTo>
                  <a:lnTo>
                    <a:pt x="22860" y="77724"/>
                  </a:lnTo>
                  <a:lnTo>
                    <a:pt x="21336" y="79248"/>
                  </a:lnTo>
                  <a:lnTo>
                    <a:pt x="21336" y="82296"/>
                  </a:lnTo>
                  <a:lnTo>
                    <a:pt x="4572" y="132588"/>
                  </a:lnTo>
                  <a:lnTo>
                    <a:pt x="3048" y="135636"/>
                  </a:lnTo>
                  <a:lnTo>
                    <a:pt x="3048" y="138684"/>
                  </a:lnTo>
                  <a:lnTo>
                    <a:pt x="0" y="184404"/>
                  </a:lnTo>
                  <a:lnTo>
                    <a:pt x="0" y="208788"/>
                  </a:lnTo>
                  <a:lnTo>
                    <a:pt x="1524" y="259080"/>
                  </a:lnTo>
                  <a:lnTo>
                    <a:pt x="7620" y="300228"/>
                  </a:lnTo>
                  <a:lnTo>
                    <a:pt x="7620" y="304800"/>
                  </a:lnTo>
                  <a:lnTo>
                    <a:pt x="9144" y="306324"/>
                  </a:lnTo>
                  <a:lnTo>
                    <a:pt x="21336" y="336804"/>
                  </a:lnTo>
                  <a:lnTo>
                    <a:pt x="22860" y="339852"/>
                  </a:lnTo>
                  <a:lnTo>
                    <a:pt x="22860" y="341376"/>
                  </a:lnTo>
                  <a:lnTo>
                    <a:pt x="24384" y="342900"/>
                  </a:lnTo>
                  <a:lnTo>
                    <a:pt x="44196" y="368808"/>
                  </a:lnTo>
                  <a:lnTo>
                    <a:pt x="48768" y="373380"/>
                  </a:lnTo>
                  <a:lnTo>
                    <a:pt x="74676" y="393192"/>
                  </a:lnTo>
                  <a:lnTo>
                    <a:pt x="76200" y="394716"/>
                  </a:lnTo>
                  <a:lnTo>
                    <a:pt x="77762" y="394716"/>
                  </a:lnTo>
                  <a:lnTo>
                    <a:pt x="80784" y="396227"/>
                  </a:lnTo>
                  <a:lnTo>
                    <a:pt x="111264" y="408419"/>
                  </a:lnTo>
                  <a:lnTo>
                    <a:pt x="112788" y="409943"/>
                  </a:lnTo>
                  <a:lnTo>
                    <a:pt x="117360" y="409943"/>
                  </a:lnTo>
                  <a:lnTo>
                    <a:pt x="161556" y="416052"/>
                  </a:lnTo>
                  <a:lnTo>
                    <a:pt x="208788" y="417563"/>
                  </a:lnTo>
                  <a:lnTo>
                    <a:pt x="1144536" y="417563"/>
                  </a:lnTo>
                  <a:lnTo>
                    <a:pt x="1193304" y="416052"/>
                  </a:lnTo>
                  <a:lnTo>
                    <a:pt x="1235976" y="409943"/>
                  </a:lnTo>
                  <a:lnTo>
                    <a:pt x="1239024" y="409943"/>
                  </a:lnTo>
                  <a:lnTo>
                    <a:pt x="1242072" y="408419"/>
                  </a:lnTo>
                  <a:lnTo>
                    <a:pt x="1272552" y="396227"/>
                  </a:lnTo>
                  <a:lnTo>
                    <a:pt x="1274064" y="394716"/>
                  </a:lnTo>
                  <a:lnTo>
                    <a:pt x="1275588" y="394716"/>
                  </a:lnTo>
                  <a:lnTo>
                    <a:pt x="1277112" y="393192"/>
                  </a:lnTo>
                  <a:lnTo>
                    <a:pt x="1303020" y="373380"/>
                  </a:lnTo>
                  <a:lnTo>
                    <a:pt x="1309116" y="367284"/>
                  </a:lnTo>
                  <a:lnTo>
                    <a:pt x="1313688" y="362699"/>
                  </a:lnTo>
                  <a:lnTo>
                    <a:pt x="1321320" y="352044"/>
                  </a:lnTo>
                  <a:lnTo>
                    <a:pt x="1248156" y="352044"/>
                  </a:lnTo>
                  <a:lnTo>
                    <a:pt x="1222260" y="362699"/>
                  </a:lnTo>
                  <a:lnTo>
                    <a:pt x="1228356" y="359664"/>
                  </a:lnTo>
                  <a:lnTo>
                    <a:pt x="1187208" y="365747"/>
                  </a:lnTo>
                  <a:lnTo>
                    <a:pt x="1143000" y="367284"/>
                  </a:lnTo>
                  <a:lnTo>
                    <a:pt x="208788" y="367284"/>
                  </a:lnTo>
                  <a:lnTo>
                    <a:pt x="161544" y="365760"/>
                  </a:lnTo>
                  <a:lnTo>
                    <a:pt x="143256" y="362712"/>
                  </a:lnTo>
                  <a:lnTo>
                    <a:pt x="131064" y="362712"/>
                  </a:lnTo>
                  <a:lnTo>
                    <a:pt x="143256" y="362699"/>
                  </a:lnTo>
                  <a:lnTo>
                    <a:pt x="127812" y="361416"/>
                  </a:lnTo>
                  <a:lnTo>
                    <a:pt x="124968" y="360286"/>
                  </a:lnTo>
                  <a:lnTo>
                    <a:pt x="124968" y="359664"/>
                  </a:lnTo>
                  <a:lnTo>
                    <a:pt x="123456" y="358978"/>
                  </a:lnTo>
                  <a:lnTo>
                    <a:pt x="123456" y="359664"/>
                  </a:lnTo>
                  <a:lnTo>
                    <a:pt x="123456" y="358978"/>
                  </a:lnTo>
                  <a:lnTo>
                    <a:pt x="108204" y="352044"/>
                  </a:lnTo>
                  <a:lnTo>
                    <a:pt x="105156" y="352044"/>
                  </a:lnTo>
                  <a:lnTo>
                    <a:pt x="100584" y="348996"/>
                  </a:lnTo>
                  <a:lnTo>
                    <a:pt x="105156" y="352031"/>
                  </a:lnTo>
                  <a:lnTo>
                    <a:pt x="108204" y="352031"/>
                  </a:lnTo>
                  <a:lnTo>
                    <a:pt x="103644" y="350520"/>
                  </a:lnTo>
                  <a:lnTo>
                    <a:pt x="102120" y="348983"/>
                  </a:lnTo>
                  <a:lnTo>
                    <a:pt x="86868" y="336804"/>
                  </a:lnTo>
                  <a:lnTo>
                    <a:pt x="83820" y="335280"/>
                  </a:lnTo>
                  <a:lnTo>
                    <a:pt x="82308" y="332232"/>
                  </a:lnTo>
                  <a:lnTo>
                    <a:pt x="70104" y="316992"/>
                  </a:lnTo>
                  <a:lnTo>
                    <a:pt x="68580" y="316992"/>
                  </a:lnTo>
                  <a:lnTo>
                    <a:pt x="65532" y="312420"/>
                  </a:lnTo>
                  <a:lnTo>
                    <a:pt x="68592" y="316979"/>
                  </a:lnTo>
                  <a:lnTo>
                    <a:pt x="70104" y="316979"/>
                  </a:lnTo>
                  <a:lnTo>
                    <a:pt x="68592" y="315468"/>
                  </a:lnTo>
                  <a:lnTo>
                    <a:pt x="67056" y="312420"/>
                  </a:lnTo>
                  <a:lnTo>
                    <a:pt x="59436" y="294132"/>
                  </a:lnTo>
                  <a:lnTo>
                    <a:pt x="57924" y="294132"/>
                  </a:lnTo>
                  <a:lnTo>
                    <a:pt x="57924" y="286499"/>
                  </a:lnTo>
                  <a:lnTo>
                    <a:pt x="57912" y="294132"/>
                  </a:lnTo>
                  <a:lnTo>
                    <a:pt x="54864" y="286512"/>
                  </a:lnTo>
                  <a:lnTo>
                    <a:pt x="57912" y="294132"/>
                  </a:lnTo>
                  <a:lnTo>
                    <a:pt x="57912" y="286499"/>
                  </a:lnTo>
                  <a:lnTo>
                    <a:pt x="51816" y="252984"/>
                  </a:lnTo>
                  <a:lnTo>
                    <a:pt x="50292" y="208788"/>
                  </a:lnTo>
                  <a:lnTo>
                    <a:pt x="51816" y="184404"/>
                  </a:lnTo>
                  <a:lnTo>
                    <a:pt x="53340" y="149352"/>
                  </a:lnTo>
                  <a:lnTo>
                    <a:pt x="53340" y="146304"/>
                  </a:lnTo>
                  <a:lnTo>
                    <a:pt x="54876" y="141732"/>
                  </a:lnTo>
                  <a:lnTo>
                    <a:pt x="67056" y="106680"/>
                  </a:lnTo>
                  <a:lnTo>
                    <a:pt x="71628" y="99060"/>
                  </a:lnTo>
                  <a:lnTo>
                    <a:pt x="82296" y="85344"/>
                  </a:lnTo>
                  <a:lnTo>
                    <a:pt x="80772" y="85344"/>
                  </a:lnTo>
                  <a:lnTo>
                    <a:pt x="82308" y="85331"/>
                  </a:lnTo>
                  <a:lnTo>
                    <a:pt x="83820" y="83820"/>
                  </a:lnTo>
                  <a:lnTo>
                    <a:pt x="86855" y="80772"/>
                  </a:lnTo>
                  <a:lnTo>
                    <a:pt x="102108" y="68580"/>
                  </a:lnTo>
                  <a:lnTo>
                    <a:pt x="103644" y="68580"/>
                  </a:lnTo>
                  <a:lnTo>
                    <a:pt x="108204" y="65532"/>
                  </a:lnTo>
                  <a:lnTo>
                    <a:pt x="128016" y="57912"/>
                  </a:lnTo>
                  <a:lnTo>
                    <a:pt x="123444" y="57912"/>
                  </a:lnTo>
                  <a:lnTo>
                    <a:pt x="128016" y="57899"/>
                  </a:lnTo>
                  <a:lnTo>
                    <a:pt x="129540" y="57899"/>
                  </a:lnTo>
                  <a:lnTo>
                    <a:pt x="134073" y="56388"/>
                  </a:lnTo>
                  <a:lnTo>
                    <a:pt x="164592" y="51816"/>
                  </a:lnTo>
                  <a:lnTo>
                    <a:pt x="1167396" y="51816"/>
                  </a:lnTo>
                  <a:lnTo>
                    <a:pt x="1210068" y="53340"/>
                  </a:lnTo>
                  <a:lnTo>
                    <a:pt x="1203972" y="53340"/>
                  </a:lnTo>
                  <a:lnTo>
                    <a:pt x="1252728" y="70104"/>
                  </a:lnTo>
                  <a:lnTo>
                    <a:pt x="1271016" y="83820"/>
                  </a:lnTo>
                  <a:lnTo>
                    <a:pt x="1267968" y="80772"/>
                  </a:lnTo>
                  <a:lnTo>
                    <a:pt x="1271016" y="83820"/>
                  </a:lnTo>
                  <a:lnTo>
                    <a:pt x="1283220" y="100584"/>
                  </a:lnTo>
                  <a:lnTo>
                    <a:pt x="1285303" y="103378"/>
                  </a:lnTo>
                  <a:lnTo>
                    <a:pt x="1296035" y="127520"/>
                  </a:lnTo>
                  <a:lnTo>
                    <a:pt x="1296936" y="131064"/>
                  </a:lnTo>
                  <a:lnTo>
                    <a:pt x="1299972" y="166116"/>
                  </a:lnTo>
                  <a:lnTo>
                    <a:pt x="1301496" y="208788"/>
                  </a:lnTo>
                  <a:lnTo>
                    <a:pt x="1301496" y="233172"/>
                  </a:lnTo>
                  <a:lnTo>
                    <a:pt x="1300149" y="269748"/>
                  </a:lnTo>
                  <a:lnTo>
                    <a:pt x="1299972" y="269748"/>
                  </a:lnTo>
                  <a:lnTo>
                    <a:pt x="1298460" y="275831"/>
                  </a:lnTo>
                  <a:lnTo>
                    <a:pt x="1299438" y="275831"/>
                  </a:lnTo>
                  <a:lnTo>
                    <a:pt x="1284744" y="316979"/>
                  </a:lnTo>
                  <a:lnTo>
                    <a:pt x="1287792" y="312407"/>
                  </a:lnTo>
                  <a:lnTo>
                    <a:pt x="1339608" y="312407"/>
                  </a:lnTo>
                  <a:lnTo>
                    <a:pt x="1348752" y="284975"/>
                  </a:lnTo>
                  <a:lnTo>
                    <a:pt x="1348752" y="278879"/>
                  </a:lnTo>
                  <a:lnTo>
                    <a:pt x="1350276" y="275831"/>
                  </a:lnTo>
                  <a:lnTo>
                    <a:pt x="1350276" y="269748"/>
                  </a:lnTo>
                  <a:lnTo>
                    <a:pt x="1351788" y="233172"/>
                  </a:lnTo>
                  <a:lnTo>
                    <a:pt x="1351788" y="208788"/>
                  </a:lnTo>
                  <a:close/>
                </a:path>
              </a:pathLst>
            </a:custGeom>
            <a:solidFill>
              <a:srgbClr val="000000"/>
            </a:solidFill>
          </p:spPr>
          <p:txBody>
            <a:bodyPr wrap="square" lIns="0" tIns="0" rIns="0" bIns="0" rtlCol="0"/>
            <a:lstStyle/>
            <a:p>
              <a:endParaRPr/>
            </a:p>
          </p:txBody>
        </p:sp>
      </p:grpSp>
      <p:sp>
        <p:nvSpPr>
          <p:cNvPr id="32" name="object 32"/>
          <p:cNvSpPr txBox="1"/>
          <p:nvPr/>
        </p:nvSpPr>
        <p:spPr>
          <a:xfrm>
            <a:off x="5857717" y="6854453"/>
            <a:ext cx="712470" cy="208279"/>
          </a:xfrm>
          <a:prstGeom prst="rect">
            <a:avLst/>
          </a:prstGeom>
        </p:spPr>
        <p:txBody>
          <a:bodyPr vert="horz" wrap="square" lIns="0" tIns="12700" rIns="0" bIns="0" rtlCol="0">
            <a:spAutoFit/>
          </a:bodyPr>
          <a:lstStyle/>
          <a:p>
            <a:pPr marL="12700">
              <a:lnSpc>
                <a:spcPct val="100000"/>
              </a:lnSpc>
              <a:spcBef>
                <a:spcPts val="100"/>
              </a:spcBef>
            </a:pPr>
            <a:r>
              <a:rPr sz="1200" spc="-40" dirty="0">
                <a:latin typeface="Trebuchet MS"/>
                <a:cs typeface="Trebuchet MS"/>
              </a:rPr>
              <a:t>fork</a:t>
            </a:r>
            <a:r>
              <a:rPr sz="1200" spc="-90" dirty="0">
                <a:latin typeface="Trebuchet MS"/>
                <a:cs typeface="Trebuchet MS"/>
              </a:rPr>
              <a:t> </a:t>
            </a:r>
            <a:r>
              <a:rPr sz="1200" dirty="0">
                <a:latin typeface="Trebuchet MS"/>
                <a:cs typeface="Trebuchet MS"/>
              </a:rPr>
              <a:t>a</a:t>
            </a:r>
            <a:r>
              <a:rPr sz="1200" spc="-180" dirty="0">
                <a:latin typeface="Trebuchet MS"/>
                <a:cs typeface="Trebuchet MS"/>
              </a:rPr>
              <a:t> </a:t>
            </a:r>
            <a:r>
              <a:rPr sz="1200" spc="-50" dirty="0">
                <a:latin typeface="Trebuchet MS"/>
                <a:cs typeface="Trebuchet MS"/>
              </a:rPr>
              <a:t>child</a:t>
            </a:r>
            <a:endParaRPr sz="1200">
              <a:latin typeface="Trebuchet MS"/>
              <a:cs typeface="Trebuchet MS"/>
            </a:endParaRPr>
          </a:p>
        </p:txBody>
      </p:sp>
      <p:grpSp>
        <p:nvGrpSpPr>
          <p:cNvPr id="33" name="object 33"/>
          <p:cNvGrpSpPr/>
          <p:nvPr/>
        </p:nvGrpSpPr>
        <p:grpSpPr>
          <a:xfrm>
            <a:off x="612648" y="2100071"/>
            <a:ext cx="8007350" cy="4947285"/>
            <a:chOff x="612648" y="2100071"/>
            <a:chExt cx="8007350" cy="4947285"/>
          </a:xfrm>
        </p:grpSpPr>
        <p:sp>
          <p:nvSpPr>
            <p:cNvPr id="34" name="object 34"/>
            <p:cNvSpPr/>
            <p:nvPr/>
          </p:nvSpPr>
          <p:spPr>
            <a:xfrm>
              <a:off x="612648" y="3570744"/>
              <a:ext cx="8007350" cy="3476625"/>
            </a:xfrm>
            <a:custGeom>
              <a:avLst/>
              <a:gdLst/>
              <a:ahLst/>
              <a:cxnLst/>
              <a:rect l="l" t="t" r="r" b="b"/>
              <a:pathLst>
                <a:path w="8007350" h="3476625">
                  <a:moveTo>
                    <a:pt x="4930127" y="3375660"/>
                  </a:moveTo>
                  <a:lnTo>
                    <a:pt x="50279" y="3375660"/>
                  </a:lnTo>
                  <a:lnTo>
                    <a:pt x="50279" y="100584"/>
                  </a:lnTo>
                  <a:lnTo>
                    <a:pt x="210299" y="100584"/>
                  </a:lnTo>
                  <a:lnTo>
                    <a:pt x="185915" y="149352"/>
                  </a:lnTo>
                  <a:lnTo>
                    <a:pt x="335267" y="74676"/>
                  </a:lnTo>
                  <a:lnTo>
                    <a:pt x="185915" y="0"/>
                  </a:lnTo>
                  <a:lnTo>
                    <a:pt x="211823" y="50292"/>
                  </a:lnTo>
                  <a:lnTo>
                    <a:pt x="25895" y="50292"/>
                  </a:lnTo>
                  <a:lnTo>
                    <a:pt x="16751" y="53340"/>
                  </a:lnTo>
                  <a:lnTo>
                    <a:pt x="9131" y="57912"/>
                  </a:lnTo>
                  <a:lnTo>
                    <a:pt x="3035" y="65532"/>
                  </a:lnTo>
                  <a:lnTo>
                    <a:pt x="0" y="74676"/>
                  </a:lnTo>
                  <a:lnTo>
                    <a:pt x="0" y="3401568"/>
                  </a:lnTo>
                  <a:lnTo>
                    <a:pt x="3035" y="3412236"/>
                  </a:lnTo>
                  <a:lnTo>
                    <a:pt x="9131" y="3419856"/>
                  </a:lnTo>
                  <a:lnTo>
                    <a:pt x="16751" y="3425952"/>
                  </a:lnTo>
                  <a:lnTo>
                    <a:pt x="25895" y="3427476"/>
                  </a:lnTo>
                  <a:lnTo>
                    <a:pt x="4930127" y="3427476"/>
                  </a:lnTo>
                  <a:lnTo>
                    <a:pt x="4930127" y="3375660"/>
                  </a:lnTo>
                  <a:close/>
                </a:path>
                <a:path w="8007350" h="3476625">
                  <a:moveTo>
                    <a:pt x="8007096" y="452615"/>
                  </a:moveTo>
                  <a:lnTo>
                    <a:pt x="7956804" y="452615"/>
                  </a:lnTo>
                  <a:lnTo>
                    <a:pt x="7956804" y="3375647"/>
                  </a:lnTo>
                  <a:lnTo>
                    <a:pt x="6393180" y="3375647"/>
                  </a:lnTo>
                  <a:lnTo>
                    <a:pt x="6416040" y="3326892"/>
                  </a:lnTo>
                  <a:lnTo>
                    <a:pt x="6266688" y="3401568"/>
                  </a:lnTo>
                  <a:lnTo>
                    <a:pt x="6416040" y="3476231"/>
                  </a:lnTo>
                  <a:lnTo>
                    <a:pt x="6393180" y="3427476"/>
                  </a:lnTo>
                  <a:lnTo>
                    <a:pt x="7982712" y="3427476"/>
                  </a:lnTo>
                  <a:lnTo>
                    <a:pt x="7993380" y="3425939"/>
                  </a:lnTo>
                  <a:lnTo>
                    <a:pt x="8001000" y="3419843"/>
                  </a:lnTo>
                  <a:lnTo>
                    <a:pt x="8005572" y="3412223"/>
                  </a:lnTo>
                  <a:lnTo>
                    <a:pt x="8007096" y="3401568"/>
                  </a:lnTo>
                  <a:lnTo>
                    <a:pt x="8007096" y="452615"/>
                  </a:lnTo>
                  <a:close/>
                </a:path>
              </a:pathLst>
            </a:custGeom>
            <a:solidFill>
              <a:srgbClr val="000000"/>
            </a:solidFill>
          </p:spPr>
          <p:txBody>
            <a:bodyPr wrap="square" lIns="0" tIns="0" rIns="0" bIns="0" rtlCol="0"/>
            <a:lstStyle/>
            <a:p>
              <a:endParaRPr/>
            </a:p>
          </p:txBody>
        </p:sp>
        <p:sp>
          <p:nvSpPr>
            <p:cNvPr id="35" name="object 35"/>
            <p:cNvSpPr/>
            <p:nvPr/>
          </p:nvSpPr>
          <p:spPr>
            <a:xfrm>
              <a:off x="2250948" y="2100071"/>
              <a:ext cx="5389245" cy="3197860"/>
            </a:xfrm>
            <a:custGeom>
              <a:avLst/>
              <a:gdLst/>
              <a:ahLst/>
              <a:cxnLst/>
              <a:rect l="l" t="t" r="r" b="b"/>
              <a:pathLst>
                <a:path w="5389245" h="3197860">
                  <a:moveTo>
                    <a:pt x="5000244" y="3197351"/>
                  </a:moveTo>
                  <a:lnTo>
                    <a:pt x="387096" y="3197351"/>
                  </a:lnTo>
                  <a:lnTo>
                    <a:pt x="353568" y="3195827"/>
                  </a:lnTo>
                  <a:lnTo>
                    <a:pt x="292608" y="3189731"/>
                  </a:lnTo>
                  <a:lnTo>
                    <a:pt x="237744" y="3180587"/>
                  </a:lnTo>
                  <a:lnTo>
                    <a:pt x="179832" y="3159251"/>
                  </a:lnTo>
                  <a:lnTo>
                    <a:pt x="123444" y="3122675"/>
                  </a:lnTo>
                  <a:lnTo>
                    <a:pt x="74676" y="3073907"/>
                  </a:lnTo>
                  <a:lnTo>
                    <a:pt x="38100" y="3017519"/>
                  </a:lnTo>
                  <a:lnTo>
                    <a:pt x="16764" y="2959607"/>
                  </a:lnTo>
                  <a:lnTo>
                    <a:pt x="7620" y="2904743"/>
                  </a:lnTo>
                  <a:lnTo>
                    <a:pt x="1524" y="2843783"/>
                  </a:lnTo>
                  <a:lnTo>
                    <a:pt x="0" y="2808731"/>
                  </a:lnTo>
                  <a:lnTo>
                    <a:pt x="0" y="387095"/>
                  </a:lnTo>
                  <a:lnTo>
                    <a:pt x="4572" y="321563"/>
                  </a:lnTo>
                  <a:lnTo>
                    <a:pt x="16764" y="237743"/>
                  </a:lnTo>
                  <a:lnTo>
                    <a:pt x="38100" y="179832"/>
                  </a:lnTo>
                  <a:lnTo>
                    <a:pt x="74676" y="123443"/>
                  </a:lnTo>
                  <a:lnTo>
                    <a:pt x="123444" y="74675"/>
                  </a:lnTo>
                  <a:lnTo>
                    <a:pt x="179832" y="38100"/>
                  </a:lnTo>
                  <a:lnTo>
                    <a:pt x="237744" y="16763"/>
                  </a:lnTo>
                  <a:lnTo>
                    <a:pt x="292608" y="7619"/>
                  </a:lnTo>
                  <a:lnTo>
                    <a:pt x="353568" y="1524"/>
                  </a:lnTo>
                  <a:lnTo>
                    <a:pt x="388620" y="1524"/>
                  </a:lnTo>
                  <a:lnTo>
                    <a:pt x="426720" y="0"/>
                  </a:lnTo>
                  <a:lnTo>
                    <a:pt x="4963668" y="0"/>
                  </a:lnTo>
                  <a:lnTo>
                    <a:pt x="5000244" y="1524"/>
                  </a:lnTo>
                  <a:lnTo>
                    <a:pt x="5035296" y="1524"/>
                  </a:lnTo>
                  <a:lnTo>
                    <a:pt x="5094732" y="7619"/>
                  </a:lnTo>
                  <a:lnTo>
                    <a:pt x="5149596" y="16763"/>
                  </a:lnTo>
                  <a:lnTo>
                    <a:pt x="5207508" y="38100"/>
                  </a:lnTo>
                  <a:lnTo>
                    <a:pt x="5265420" y="74675"/>
                  </a:lnTo>
                  <a:lnTo>
                    <a:pt x="5312664" y="123443"/>
                  </a:lnTo>
                  <a:lnTo>
                    <a:pt x="5349240" y="179832"/>
                  </a:lnTo>
                  <a:lnTo>
                    <a:pt x="5370576" y="237743"/>
                  </a:lnTo>
                  <a:lnTo>
                    <a:pt x="5381244" y="292608"/>
                  </a:lnTo>
                  <a:lnTo>
                    <a:pt x="5387340" y="388619"/>
                  </a:lnTo>
                  <a:lnTo>
                    <a:pt x="5387340" y="426719"/>
                  </a:lnTo>
                  <a:lnTo>
                    <a:pt x="5388864" y="466343"/>
                  </a:lnTo>
                  <a:lnTo>
                    <a:pt x="5388864" y="2731007"/>
                  </a:lnTo>
                  <a:lnTo>
                    <a:pt x="5387340" y="2772155"/>
                  </a:lnTo>
                  <a:lnTo>
                    <a:pt x="5387340" y="2810255"/>
                  </a:lnTo>
                  <a:lnTo>
                    <a:pt x="5384292" y="2875787"/>
                  </a:lnTo>
                  <a:lnTo>
                    <a:pt x="5376672" y="2932175"/>
                  </a:lnTo>
                  <a:lnTo>
                    <a:pt x="5362956" y="2985515"/>
                  </a:lnTo>
                  <a:lnTo>
                    <a:pt x="5332476" y="3046475"/>
                  </a:lnTo>
                  <a:lnTo>
                    <a:pt x="5289804" y="3099815"/>
                  </a:lnTo>
                  <a:lnTo>
                    <a:pt x="5237988" y="3142487"/>
                  </a:lnTo>
                  <a:lnTo>
                    <a:pt x="5175504" y="3172967"/>
                  </a:lnTo>
                  <a:lnTo>
                    <a:pt x="5123688" y="3185159"/>
                  </a:lnTo>
                  <a:lnTo>
                    <a:pt x="5065776" y="3192779"/>
                  </a:lnTo>
                  <a:lnTo>
                    <a:pt x="5033772" y="3195827"/>
                  </a:lnTo>
                  <a:lnTo>
                    <a:pt x="5000244" y="3197351"/>
                  </a:lnTo>
                  <a:close/>
                </a:path>
              </a:pathLst>
            </a:custGeom>
            <a:solidFill>
              <a:srgbClr val="0095FF"/>
            </a:solidFill>
          </p:spPr>
          <p:txBody>
            <a:bodyPr wrap="square" lIns="0" tIns="0" rIns="0" bIns="0" rtlCol="0"/>
            <a:lstStyle/>
            <a:p>
              <a:endParaRPr/>
            </a:p>
          </p:txBody>
        </p:sp>
      </p:grpSp>
      <p:sp>
        <p:nvSpPr>
          <p:cNvPr id="36" name="object 36"/>
          <p:cNvSpPr txBox="1"/>
          <p:nvPr/>
        </p:nvSpPr>
        <p:spPr>
          <a:xfrm>
            <a:off x="2695406" y="2036993"/>
            <a:ext cx="4355465" cy="3112135"/>
          </a:xfrm>
          <a:prstGeom prst="rect">
            <a:avLst/>
          </a:prstGeom>
        </p:spPr>
        <p:txBody>
          <a:bodyPr vert="horz" wrap="square" lIns="0" tIns="127000" rIns="0" bIns="0" rtlCol="0">
            <a:spAutoFit/>
          </a:bodyPr>
          <a:lstStyle/>
          <a:p>
            <a:pPr marL="299085" indent="-286385">
              <a:lnSpc>
                <a:spcPct val="100000"/>
              </a:lnSpc>
              <a:spcBef>
                <a:spcPts val="1000"/>
              </a:spcBef>
              <a:buFont typeface="Segoe UI Symbol"/>
              <a:buChar char="❖"/>
              <a:tabLst>
                <a:tab pos="299085" algn="l"/>
              </a:tabLst>
            </a:pPr>
            <a:r>
              <a:rPr sz="1500" b="1" dirty="0">
                <a:solidFill>
                  <a:srgbClr val="FFFFFF"/>
                </a:solidFill>
                <a:latin typeface="Verdana"/>
                <a:cs typeface="Verdana"/>
              </a:rPr>
              <a:t>First</a:t>
            </a:r>
            <a:r>
              <a:rPr sz="1500" b="1" spc="-75" dirty="0">
                <a:solidFill>
                  <a:srgbClr val="FFFFFF"/>
                </a:solidFill>
                <a:latin typeface="Verdana"/>
                <a:cs typeface="Verdana"/>
              </a:rPr>
              <a:t> </a:t>
            </a:r>
            <a:r>
              <a:rPr sz="1500" b="1" dirty="0">
                <a:solidFill>
                  <a:srgbClr val="FFFFFF"/>
                </a:solidFill>
                <a:latin typeface="Verdana"/>
                <a:cs typeface="Verdana"/>
              </a:rPr>
              <a:t>Come</a:t>
            </a:r>
            <a:r>
              <a:rPr sz="1500" b="1" spc="-40" dirty="0">
                <a:solidFill>
                  <a:srgbClr val="FFFFFF"/>
                </a:solidFill>
                <a:latin typeface="Verdana"/>
                <a:cs typeface="Verdana"/>
              </a:rPr>
              <a:t> </a:t>
            </a:r>
            <a:r>
              <a:rPr sz="1500" b="1" dirty="0">
                <a:solidFill>
                  <a:srgbClr val="FFFFFF"/>
                </a:solidFill>
                <a:latin typeface="Verdana"/>
                <a:cs typeface="Verdana"/>
              </a:rPr>
              <a:t>First</a:t>
            </a:r>
            <a:r>
              <a:rPr sz="1500" b="1" spc="-85" dirty="0">
                <a:solidFill>
                  <a:srgbClr val="FFFFFF"/>
                </a:solidFill>
                <a:latin typeface="Verdana"/>
                <a:cs typeface="Verdana"/>
              </a:rPr>
              <a:t> </a:t>
            </a:r>
            <a:r>
              <a:rPr sz="1500" b="1" dirty="0">
                <a:solidFill>
                  <a:srgbClr val="FFFFFF"/>
                </a:solidFill>
                <a:latin typeface="Verdana"/>
                <a:cs typeface="Verdana"/>
              </a:rPr>
              <a:t>Served</a:t>
            </a:r>
            <a:r>
              <a:rPr sz="1500" b="1" spc="-65" dirty="0">
                <a:solidFill>
                  <a:srgbClr val="FFFFFF"/>
                </a:solidFill>
                <a:latin typeface="Verdana"/>
                <a:cs typeface="Verdana"/>
              </a:rPr>
              <a:t> </a:t>
            </a:r>
            <a:r>
              <a:rPr sz="1500" b="1" spc="-10" dirty="0">
                <a:solidFill>
                  <a:srgbClr val="FFFFFF"/>
                </a:solidFill>
                <a:latin typeface="Verdana"/>
                <a:cs typeface="Verdana"/>
              </a:rPr>
              <a:t>(FCFS)</a:t>
            </a:r>
            <a:endParaRPr sz="1500">
              <a:latin typeface="Verdana"/>
              <a:cs typeface="Verdana"/>
            </a:endParaRPr>
          </a:p>
          <a:p>
            <a:pPr marL="299085" indent="-286385">
              <a:lnSpc>
                <a:spcPct val="100000"/>
              </a:lnSpc>
              <a:spcBef>
                <a:spcPts val="900"/>
              </a:spcBef>
              <a:buFont typeface="Segoe UI Symbol"/>
              <a:buChar char="❖"/>
              <a:tabLst>
                <a:tab pos="299085" algn="l"/>
              </a:tabLst>
            </a:pPr>
            <a:r>
              <a:rPr sz="1500" b="1" dirty="0">
                <a:solidFill>
                  <a:srgbClr val="FFFFFF"/>
                </a:solidFill>
                <a:latin typeface="Verdana"/>
                <a:cs typeface="Verdana"/>
              </a:rPr>
              <a:t>Shortest</a:t>
            </a:r>
            <a:r>
              <a:rPr sz="1500" b="1" spc="-95" dirty="0">
                <a:solidFill>
                  <a:srgbClr val="FFFFFF"/>
                </a:solidFill>
                <a:latin typeface="Verdana"/>
                <a:cs typeface="Verdana"/>
              </a:rPr>
              <a:t> </a:t>
            </a:r>
            <a:r>
              <a:rPr sz="1500" b="1" dirty="0">
                <a:solidFill>
                  <a:srgbClr val="FFFFFF"/>
                </a:solidFill>
                <a:latin typeface="Verdana"/>
                <a:cs typeface="Verdana"/>
              </a:rPr>
              <a:t>Job</a:t>
            </a:r>
            <a:r>
              <a:rPr sz="1500" b="1" spc="-70" dirty="0">
                <a:solidFill>
                  <a:srgbClr val="FFFFFF"/>
                </a:solidFill>
                <a:latin typeface="Verdana"/>
                <a:cs typeface="Verdana"/>
              </a:rPr>
              <a:t> </a:t>
            </a:r>
            <a:r>
              <a:rPr sz="1500" b="1" dirty="0">
                <a:solidFill>
                  <a:srgbClr val="FFFFFF"/>
                </a:solidFill>
                <a:latin typeface="Verdana"/>
                <a:cs typeface="Verdana"/>
              </a:rPr>
              <a:t>First</a:t>
            </a:r>
            <a:r>
              <a:rPr sz="1500" b="1" spc="-60" dirty="0">
                <a:solidFill>
                  <a:srgbClr val="FFFFFF"/>
                </a:solidFill>
                <a:latin typeface="Verdana"/>
                <a:cs typeface="Verdana"/>
              </a:rPr>
              <a:t> </a:t>
            </a:r>
            <a:r>
              <a:rPr sz="1500" b="1" spc="-20" dirty="0">
                <a:solidFill>
                  <a:srgbClr val="FFFFFF"/>
                </a:solidFill>
                <a:latin typeface="Verdana"/>
                <a:cs typeface="Verdana"/>
              </a:rPr>
              <a:t>(SJF)</a:t>
            </a:r>
            <a:endParaRPr sz="1500">
              <a:latin typeface="Verdana"/>
              <a:cs typeface="Verdana"/>
            </a:endParaRPr>
          </a:p>
          <a:p>
            <a:pPr marL="299085" indent="-286385">
              <a:lnSpc>
                <a:spcPct val="100000"/>
              </a:lnSpc>
              <a:spcBef>
                <a:spcPts val="900"/>
              </a:spcBef>
              <a:buFont typeface="Segoe UI Symbol"/>
              <a:buChar char="❖"/>
              <a:tabLst>
                <a:tab pos="299085" algn="l"/>
              </a:tabLst>
            </a:pPr>
            <a:r>
              <a:rPr sz="1500" b="1" dirty="0">
                <a:solidFill>
                  <a:srgbClr val="FFFFFF"/>
                </a:solidFill>
                <a:latin typeface="Verdana"/>
                <a:cs typeface="Verdana"/>
              </a:rPr>
              <a:t>Shortest</a:t>
            </a:r>
            <a:r>
              <a:rPr sz="1500" b="1" spc="-75" dirty="0">
                <a:solidFill>
                  <a:srgbClr val="FFFFFF"/>
                </a:solidFill>
                <a:latin typeface="Verdana"/>
                <a:cs typeface="Verdana"/>
              </a:rPr>
              <a:t> </a:t>
            </a:r>
            <a:r>
              <a:rPr sz="1500" b="1" spc="-10" dirty="0">
                <a:solidFill>
                  <a:srgbClr val="FFFFFF"/>
                </a:solidFill>
                <a:latin typeface="Verdana"/>
                <a:cs typeface="Verdana"/>
              </a:rPr>
              <a:t>Remaining</a:t>
            </a:r>
            <a:r>
              <a:rPr sz="1500" b="1" spc="-105" dirty="0">
                <a:solidFill>
                  <a:srgbClr val="FFFFFF"/>
                </a:solidFill>
                <a:latin typeface="Verdana"/>
                <a:cs typeface="Verdana"/>
              </a:rPr>
              <a:t> </a:t>
            </a:r>
            <a:r>
              <a:rPr sz="1500" b="1" dirty="0">
                <a:solidFill>
                  <a:srgbClr val="FFFFFF"/>
                </a:solidFill>
                <a:latin typeface="Verdana"/>
                <a:cs typeface="Verdana"/>
              </a:rPr>
              <a:t>Time</a:t>
            </a:r>
            <a:r>
              <a:rPr sz="1500" b="1" spc="-15" dirty="0">
                <a:solidFill>
                  <a:srgbClr val="FFFFFF"/>
                </a:solidFill>
                <a:latin typeface="Verdana"/>
                <a:cs typeface="Verdana"/>
              </a:rPr>
              <a:t> </a:t>
            </a:r>
            <a:r>
              <a:rPr sz="1500" b="1" dirty="0">
                <a:solidFill>
                  <a:srgbClr val="FFFFFF"/>
                </a:solidFill>
                <a:latin typeface="Verdana"/>
                <a:cs typeface="Verdana"/>
              </a:rPr>
              <a:t>First</a:t>
            </a:r>
            <a:r>
              <a:rPr sz="1500" b="1" spc="-55" dirty="0">
                <a:solidFill>
                  <a:srgbClr val="FFFFFF"/>
                </a:solidFill>
                <a:latin typeface="Verdana"/>
                <a:cs typeface="Verdana"/>
              </a:rPr>
              <a:t> </a:t>
            </a:r>
            <a:r>
              <a:rPr sz="1500" b="1" spc="-10" dirty="0">
                <a:solidFill>
                  <a:srgbClr val="FFFFFF"/>
                </a:solidFill>
                <a:latin typeface="Verdana"/>
                <a:cs typeface="Verdana"/>
              </a:rPr>
              <a:t>(SRTF)</a:t>
            </a:r>
            <a:endParaRPr sz="1500">
              <a:latin typeface="Verdana"/>
              <a:cs typeface="Verdana"/>
            </a:endParaRPr>
          </a:p>
          <a:p>
            <a:pPr marL="299085" indent="-286385">
              <a:lnSpc>
                <a:spcPct val="100000"/>
              </a:lnSpc>
              <a:spcBef>
                <a:spcPts val="900"/>
              </a:spcBef>
              <a:buFont typeface="Segoe UI Symbol"/>
              <a:buChar char="❖"/>
              <a:tabLst>
                <a:tab pos="299085" algn="l"/>
              </a:tabLst>
            </a:pPr>
            <a:r>
              <a:rPr sz="1500" b="1" dirty="0">
                <a:solidFill>
                  <a:srgbClr val="FFFFFF"/>
                </a:solidFill>
                <a:latin typeface="Verdana"/>
                <a:cs typeface="Verdana"/>
              </a:rPr>
              <a:t>Highest</a:t>
            </a:r>
            <a:r>
              <a:rPr sz="1500" b="1" spc="-100" dirty="0">
                <a:solidFill>
                  <a:srgbClr val="FFFFFF"/>
                </a:solidFill>
                <a:latin typeface="Verdana"/>
                <a:cs typeface="Verdana"/>
              </a:rPr>
              <a:t> </a:t>
            </a:r>
            <a:r>
              <a:rPr sz="1500" b="1" dirty="0">
                <a:solidFill>
                  <a:srgbClr val="FFFFFF"/>
                </a:solidFill>
                <a:latin typeface="Verdana"/>
                <a:cs typeface="Verdana"/>
              </a:rPr>
              <a:t>Response</a:t>
            </a:r>
            <a:r>
              <a:rPr sz="1500" b="1" spc="-75" dirty="0">
                <a:solidFill>
                  <a:srgbClr val="FFFFFF"/>
                </a:solidFill>
                <a:latin typeface="Verdana"/>
                <a:cs typeface="Verdana"/>
              </a:rPr>
              <a:t> </a:t>
            </a:r>
            <a:r>
              <a:rPr sz="1500" b="1" dirty="0">
                <a:solidFill>
                  <a:srgbClr val="FFFFFF"/>
                </a:solidFill>
                <a:latin typeface="Verdana"/>
                <a:cs typeface="Verdana"/>
              </a:rPr>
              <a:t>Ratio</a:t>
            </a:r>
            <a:r>
              <a:rPr sz="1500" b="1" spc="-95" dirty="0">
                <a:solidFill>
                  <a:srgbClr val="FFFFFF"/>
                </a:solidFill>
                <a:latin typeface="Verdana"/>
                <a:cs typeface="Verdana"/>
              </a:rPr>
              <a:t> </a:t>
            </a:r>
            <a:r>
              <a:rPr sz="1500" b="1" dirty="0">
                <a:solidFill>
                  <a:srgbClr val="FFFFFF"/>
                </a:solidFill>
                <a:latin typeface="Verdana"/>
                <a:cs typeface="Verdana"/>
              </a:rPr>
              <a:t>Next</a:t>
            </a:r>
            <a:r>
              <a:rPr sz="1500" b="1" spc="-55" dirty="0">
                <a:solidFill>
                  <a:srgbClr val="FFFFFF"/>
                </a:solidFill>
                <a:latin typeface="Verdana"/>
                <a:cs typeface="Verdana"/>
              </a:rPr>
              <a:t> </a:t>
            </a:r>
            <a:r>
              <a:rPr sz="1500" b="1" spc="-10" dirty="0">
                <a:solidFill>
                  <a:srgbClr val="FFFFFF"/>
                </a:solidFill>
                <a:latin typeface="Verdana"/>
                <a:cs typeface="Verdana"/>
              </a:rPr>
              <a:t>(HRRN)</a:t>
            </a:r>
            <a:endParaRPr sz="1500">
              <a:latin typeface="Verdana"/>
              <a:cs typeface="Verdana"/>
            </a:endParaRPr>
          </a:p>
          <a:p>
            <a:pPr marL="299085" indent="-286385">
              <a:lnSpc>
                <a:spcPct val="100000"/>
              </a:lnSpc>
              <a:spcBef>
                <a:spcPts val="900"/>
              </a:spcBef>
              <a:buFont typeface="Segoe UI Symbol"/>
              <a:buChar char="❖"/>
              <a:tabLst>
                <a:tab pos="299085" algn="l"/>
              </a:tabLst>
            </a:pPr>
            <a:r>
              <a:rPr sz="1500" b="1" dirty="0">
                <a:solidFill>
                  <a:srgbClr val="FFFFFF"/>
                </a:solidFill>
                <a:latin typeface="Verdana"/>
                <a:cs typeface="Verdana"/>
              </a:rPr>
              <a:t>Round</a:t>
            </a:r>
            <a:r>
              <a:rPr sz="1500" b="1" spc="-90" dirty="0">
                <a:solidFill>
                  <a:srgbClr val="FFFFFF"/>
                </a:solidFill>
                <a:latin typeface="Verdana"/>
                <a:cs typeface="Verdana"/>
              </a:rPr>
              <a:t> </a:t>
            </a:r>
            <a:r>
              <a:rPr sz="1500" b="1" dirty="0">
                <a:solidFill>
                  <a:srgbClr val="FFFFFF"/>
                </a:solidFill>
                <a:latin typeface="Verdana"/>
                <a:cs typeface="Verdana"/>
              </a:rPr>
              <a:t>Robin</a:t>
            </a:r>
            <a:r>
              <a:rPr sz="1500" b="1" spc="-105" dirty="0">
                <a:solidFill>
                  <a:srgbClr val="FFFFFF"/>
                </a:solidFill>
                <a:latin typeface="Verdana"/>
                <a:cs typeface="Verdana"/>
              </a:rPr>
              <a:t> </a:t>
            </a:r>
            <a:r>
              <a:rPr sz="1500" b="1" spc="-20" dirty="0">
                <a:solidFill>
                  <a:srgbClr val="FFFFFF"/>
                </a:solidFill>
                <a:latin typeface="Verdana"/>
                <a:cs typeface="Verdana"/>
              </a:rPr>
              <a:t>(RR)</a:t>
            </a:r>
            <a:endParaRPr sz="1500">
              <a:latin typeface="Verdana"/>
              <a:cs typeface="Verdana"/>
            </a:endParaRPr>
          </a:p>
          <a:p>
            <a:pPr marL="299085" indent="-286385">
              <a:lnSpc>
                <a:spcPct val="100000"/>
              </a:lnSpc>
              <a:spcBef>
                <a:spcPts val="900"/>
              </a:spcBef>
              <a:buFont typeface="Segoe UI Symbol"/>
              <a:buChar char="❖"/>
              <a:tabLst>
                <a:tab pos="299085" algn="l"/>
              </a:tabLst>
            </a:pPr>
            <a:r>
              <a:rPr sz="1500" b="1" dirty="0">
                <a:solidFill>
                  <a:srgbClr val="FFFFFF"/>
                </a:solidFill>
                <a:latin typeface="Verdana"/>
                <a:cs typeface="Verdana"/>
              </a:rPr>
              <a:t>Virtual</a:t>
            </a:r>
            <a:r>
              <a:rPr sz="1500" b="1" spc="-70" dirty="0">
                <a:solidFill>
                  <a:srgbClr val="FFFFFF"/>
                </a:solidFill>
                <a:latin typeface="Verdana"/>
                <a:cs typeface="Verdana"/>
              </a:rPr>
              <a:t> </a:t>
            </a:r>
            <a:r>
              <a:rPr sz="1500" b="1" dirty="0">
                <a:solidFill>
                  <a:srgbClr val="FFFFFF"/>
                </a:solidFill>
                <a:latin typeface="Verdana"/>
                <a:cs typeface="Verdana"/>
              </a:rPr>
              <a:t>Round</a:t>
            </a:r>
            <a:r>
              <a:rPr sz="1500" b="1" spc="-110" dirty="0">
                <a:solidFill>
                  <a:srgbClr val="FFFFFF"/>
                </a:solidFill>
                <a:latin typeface="Verdana"/>
                <a:cs typeface="Verdana"/>
              </a:rPr>
              <a:t> </a:t>
            </a:r>
            <a:r>
              <a:rPr sz="1500" b="1" dirty="0">
                <a:solidFill>
                  <a:srgbClr val="FFFFFF"/>
                </a:solidFill>
                <a:latin typeface="Verdana"/>
                <a:cs typeface="Verdana"/>
              </a:rPr>
              <a:t>Robin</a:t>
            </a:r>
            <a:r>
              <a:rPr sz="1500" b="1" spc="-100" dirty="0">
                <a:solidFill>
                  <a:srgbClr val="FFFFFF"/>
                </a:solidFill>
                <a:latin typeface="Verdana"/>
                <a:cs typeface="Verdana"/>
              </a:rPr>
              <a:t> </a:t>
            </a:r>
            <a:r>
              <a:rPr sz="1500" b="1" spc="-20" dirty="0">
                <a:solidFill>
                  <a:srgbClr val="FFFFFF"/>
                </a:solidFill>
                <a:latin typeface="Verdana"/>
                <a:cs typeface="Verdana"/>
              </a:rPr>
              <a:t>(VRR)</a:t>
            </a:r>
            <a:endParaRPr sz="1500">
              <a:latin typeface="Verdana"/>
              <a:cs typeface="Verdana"/>
            </a:endParaRPr>
          </a:p>
          <a:p>
            <a:pPr marL="299085" indent="-286385">
              <a:lnSpc>
                <a:spcPct val="100000"/>
              </a:lnSpc>
              <a:spcBef>
                <a:spcPts val="900"/>
              </a:spcBef>
              <a:buFont typeface="Segoe UI Symbol"/>
              <a:buChar char="❖"/>
              <a:tabLst>
                <a:tab pos="299085" algn="l"/>
              </a:tabLst>
            </a:pPr>
            <a:r>
              <a:rPr sz="1500" b="1" dirty="0">
                <a:solidFill>
                  <a:srgbClr val="FFFFFF"/>
                </a:solidFill>
                <a:latin typeface="Verdana"/>
                <a:cs typeface="Verdana"/>
              </a:rPr>
              <a:t>Multilevel</a:t>
            </a:r>
            <a:r>
              <a:rPr sz="1500" b="1" spc="-105" dirty="0">
                <a:solidFill>
                  <a:srgbClr val="FFFFFF"/>
                </a:solidFill>
                <a:latin typeface="Verdana"/>
                <a:cs typeface="Verdana"/>
              </a:rPr>
              <a:t> </a:t>
            </a:r>
            <a:r>
              <a:rPr sz="1500" b="1" dirty="0">
                <a:solidFill>
                  <a:srgbClr val="FFFFFF"/>
                </a:solidFill>
                <a:latin typeface="Verdana"/>
                <a:cs typeface="Verdana"/>
              </a:rPr>
              <a:t>Feedback</a:t>
            </a:r>
            <a:r>
              <a:rPr sz="1500" b="1" spc="-90" dirty="0">
                <a:solidFill>
                  <a:srgbClr val="FFFFFF"/>
                </a:solidFill>
                <a:latin typeface="Verdana"/>
                <a:cs typeface="Verdana"/>
              </a:rPr>
              <a:t> </a:t>
            </a:r>
            <a:r>
              <a:rPr sz="1500" b="1" dirty="0">
                <a:solidFill>
                  <a:srgbClr val="FFFFFF"/>
                </a:solidFill>
                <a:latin typeface="Verdana"/>
                <a:cs typeface="Verdana"/>
              </a:rPr>
              <a:t>Queue</a:t>
            </a:r>
            <a:r>
              <a:rPr sz="1500" b="1" spc="-80" dirty="0">
                <a:solidFill>
                  <a:srgbClr val="FFFFFF"/>
                </a:solidFill>
                <a:latin typeface="Verdana"/>
                <a:cs typeface="Verdana"/>
              </a:rPr>
              <a:t> </a:t>
            </a:r>
            <a:r>
              <a:rPr sz="1500" b="1" spc="-10" dirty="0">
                <a:solidFill>
                  <a:srgbClr val="FFFFFF"/>
                </a:solidFill>
                <a:latin typeface="Verdana"/>
                <a:cs typeface="Verdana"/>
              </a:rPr>
              <a:t>(MLFQ)</a:t>
            </a:r>
            <a:endParaRPr sz="1500">
              <a:latin typeface="Verdana"/>
              <a:cs typeface="Verdana"/>
            </a:endParaRPr>
          </a:p>
          <a:p>
            <a:pPr marL="299085" indent="-286385">
              <a:lnSpc>
                <a:spcPct val="100000"/>
              </a:lnSpc>
              <a:spcBef>
                <a:spcPts val="900"/>
              </a:spcBef>
              <a:buFont typeface="Segoe UI Symbol"/>
              <a:buChar char="❖"/>
              <a:tabLst>
                <a:tab pos="299085" algn="l"/>
              </a:tabLst>
            </a:pPr>
            <a:r>
              <a:rPr sz="1500" b="1" dirty="0">
                <a:solidFill>
                  <a:srgbClr val="FFFFFF"/>
                </a:solidFill>
                <a:latin typeface="Verdana"/>
                <a:cs typeface="Verdana"/>
              </a:rPr>
              <a:t>Priority</a:t>
            </a:r>
            <a:r>
              <a:rPr sz="1500" b="1" spc="-75" dirty="0">
                <a:solidFill>
                  <a:srgbClr val="FFFFFF"/>
                </a:solidFill>
                <a:latin typeface="Verdana"/>
                <a:cs typeface="Verdana"/>
              </a:rPr>
              <a:t> </a:t>
            </a:r>
            <a:r>
              <a:rPr sz="1500" b="1" spc="-10" dirty="0">
                <a:solidFill>
                  <a:srgbClr val="FFFFFF"/>
                </a:solidFill>
                <a:latin typeface="Verdana"/>
                <a:cs typeface="Verdana"/>
              </a:rPr>
              <a:t>Scheduling</a:t>
            </a:r>
            <a:r>
              <a:rPr sz="1500" b="1" spc="-75" dirty="0">
                <a:solidFill>
                  <a:srgbClr val="FFFFFF"/>
                </a:solidFill>
                <a:latin typeface="Verdana"/>
                <a:cs typeface="Verdana"/>
              </a:rPr>
              <a:t> </a:t>
            </a:r>
            <a:r>
              <a:rPr sz="1500" b="1" spc="-20" dirty="0">
                <a:solidFill>
                  <a:srgbClr val="FFFFFF"/>
                </a:solidFill>
                <a:latin typeface="Verdana"/>
                <a:cs typeface="Verdana"/>
              </a:rPr>
              <a:t>(PR)</a:t>
            </a:r>
            <a:endParaRPr sz="1500">
              <a:latin typeface="Verdana"/>
              <a:cs typeface="Verdana"/>
            </a:endParaRPr>
          </a:p>
          <a:p>
            <a:pPr marL="299085" indent="-286385">
              <a:lnSpc>
                <a:spcPct val="100000"/>
              </a:lnSpc>
              <a:spcBef>
                <a:spcPts val="900"/>
              </a:spcBef>
              <a:buFont typeface="Segoe UI Symbol"/>
              <a:buChar char="❖"/>
              <a:tabLst>
                <a:tab pos="299085" algn="l"/>
              </a:tabLst>
            </a:pPr>
            <a:r>
              <a:rPr sz="1500" b="1" spc="-10" dirty="0">
                <a:solidFill>
                  <a:srgbClr val="FFFFFF"/>
                </a:solidFill>
                <a:latin typeface="Verdana"/>
                <a:cs typeface="Verdana"/>
              </a:rPr>
              <a:t>Multilevel</a:t>
            </a:r>
            <a:r>
              <a:rPr sz="1500" b="1" spc="-60" dirty="0">
                <a:solidFill>
                  <a:srgbClr val="FFFFFF"/>
                </a:solidFill>
                <a:latin typeface="Verdana"/>
                <a:cs typeface="Verdana"/>
              </a:rPr>
              <a:t> </a:t>
            </a:r>
            <a:r>
              <a:rPr sz="1500" b="1" spc="-10" dirty="0">
                <a:solidFill>
                  <a:srgbClr val="FFFFFF"/>
                </a:solidFill>
                <a:latin typeface="Verdana"/>
                <a:cs typeface="Verdana"/>
              </a:rPr>
              <a:t>Queue</a:t>
            </a:r>
            <a:endParaRPr sz="1500">
              <a:latin typeface="Verdana"/>
              <a:cs typeface="Verdana"/>
            </a:endParaRPr>
          </a:p>
        </p:txBody>
      </p:sp>
      <p:grpSp>
        <p:nvGrpSpPr>
          <p:cNvPr id="37" name="object 37"/>
          <p:cNvGrpSpPr/>
          <p:nvPr/>
        </p:nvGrpSpPr>
        <p:grpSpPr>
          <a:xfrm>
            <a:off x="2209800" y="1996439"/>
            <a:ext cx="5491480" cy="3299460"/>
            <a:chOff x="2209800" y="1996439"/>
            <a:chExt cx="5491480" cy="3299460"/>
          </a:xfrm>
        </p:grpSpPr>
        <p:sp>
          <p:nvSpPr>
            <p:cNvPr id="38" name="object 38"/>
            <p:cNvSpPr/>
            <p:nvPr/>
          </p:nvSpPr>
          <p:spPr>
            <a:xfrm>
              <a:off x="2209800" y="1996439"/>
              <a:ext cx="5367655" cy="3299460"/>
            </a:xfrm>
            <a:custGeom>
              <a:avLst/>
              <a:gdLst/>
              <a:ahLst/>
              <a:cxnLst/>
              <a:rect l="l" t="t" r="r" b="b"/>
              <a:pathLst>
                <a:path w="5367655" h="3299460">
                  <a:moveTo>
                    <a:pt x="5013960" y="3299459"/>
                  </a:moveTo>
                  <a:lnTo>
                    <a:pt x="477012" y="3299459"/>
                  </a:lnTo>
                  <a:lnTo>
                    <a:pt x="437388" y="3297935"/>
                  </a:lnTo>
                  <a:lnTo>
                    <a:pt x="402336" y="3297935"/>
                  </a:lnTo>
                  <a:lnTo>
                    <a:pt x="338328" y="3291839"/>
                  </a:lnTo>
                  <a:lnTo>
                    <a:pt x="278892" y="3281171"/>
                  </a:lnTo>
                  <a:lnTo>
                    <a:pt x="211836" y="3256787"/>
                  </a:lnTo>
                  <a:lnTo>
                    <a:pt x="176784" y="3236975"/>
                  </a:lnTo>
                  <a:lnTo>
                    <a:pt x="144780" y="3214115"/>
                  </a:lnTo>
                  <a:lnTo>
                    <a:pt x="115824" y="3188207"/>
                  </a:lnTo>
                  <a:lnTo>
                    <a:pt x="88392" y="3159251"/>
                  </a:lnTo>
                  <a:lnTo>
                    <a:pt x="65532" y="3127247"/>
                  </a:lnTo>
                  <a:lnTo>
                    <a:pt x="45720" y="3093719"/>
                  </a:lnTo>
                  <a:lnTo>
                    <a:pt x="30480" y="3057143"/>
                  </a:lnTo>
                  <a:lnTo>
                    <a:pt x="13716" y="2994659"/>
                  </a:lnTo>
                  <a:lnTo>
                    <a:pt x="4572" y="2932175"/>
                  </a:lnTo>
                  <a:lnTo>
                    <a:pt x="1524" y="2862071"/>
                  </a:lnTo>
                  <a:lnTo>
                    <a:pt x="1524" y="2820923"/>
                  </a:lnTo>
                  <a:lnTo>
                    <a:pt x="0" y="2779775"/>
                  </a:lnTo>
                  <a:lnTo>
                    <a:pt x="0" y="518159"/>
                  </a:lnTo>
                  <a:lnTo>
                    <a:pt x="1524" y="477011"/>
                  </a:lnTo>
                  <a:lnTo>
                    <a:pt x="1524" y="437387"/>
                  </a:lnTo>
                  <a:lnTo>
                    <a:pt x="4572" y="368808"/>
                  </a:lnTo>
                  <a:lnTo>
                    <a:pt x="13716" y="307848"/>
                  </a:lnTo>
                  <a:lnTo>
                    <a:pt x="27432" y="249935"/>
                  </a:lnTo>
                  <a:lnTo>
                    <a:pt x="42672" y="211835"/>
                  </a:lnTo>
                  <a:lnTo>
                    <a:pt x="62483" y="176783"/>
                  </a:lnTo>
                  <a:lnTo>
                    <a:pt x="85344" y="144779"/>
                  </a:lnTo>
                  <a:lnTo>
                    <a:pt x="111252" y="114300"/>
                  </a:lnTo>
                  <a:lnTo>
                    <a:pt x="140208" y="88391"/>
                  </a:lnTo>
                  <a:lnTo>
                    <a:pt x="172212" y="65532"/>
                  </a:lnTo>
                  <a:lnTo>
                    <a:pt x="207264" y="45719"/>
                  </a:lnTo>
                  <a:lnTo>
                    <a:pt x="243840" y="28956"/>
                  </a:lnTo>
                  <a:lnTo>
                    <a:pt x="336804" y="7619"/>
                  </a:lnTo>
                  <a:lnTo>
                    <a:pt x="477012" y="0"/>
                  </a:lnTo>
                  <a:lnTo>
                    <a:pt x="565404" y="0"/>
                  </a:lnTo>
                  <a:lnTo>
                    <a:pt x="545592" y="4571"/>
                  </a:lnTo>
                  <a:lnTo>
                    <a:pt x="528828" y="15240"/>
                  </a:lnTo>
                  <a:lnTo>
                    <a:pt x="518160" y="32003"/>
                  </a:lnTo>
                  <a:lnTo>
                    <a:pt x="513588" y="50291"/>
                  </a:lnTo>
                  <a:lnTo>
                    <a:pt x="518160" y="71627"/>
                  </a:lnTo>
                  <a:lnTo>
                    <a:pt x="528828" y="88391"/>
                  </a:lnTo>
                  <a:lnTo>
                    <a:pt x="545592" y="99059"/>
                  </a:lnTo>
                  <a:lnTo>
                    <a:pt x="565404" y="102108"/>
                  </a:lnTo>
                  <a:lnTo>
                    <a:pt x="441960" y="102108"/>
                  </a:lnTo>
                  <a:lnTo>
                    <a:pt x="379476" y="105156"/>
                  </a:lnTo>
                  <a:lnTo>
                    <a:pt x="303276" y="117348"/>
                  </a:lnTo>
                  <a:lnTo>
                    <a:pt x="257556" y="134111"/>
                  </a:lnTo>
                  <a:lnTo>
                    <a:pt x="208788" y="164591"/>
                  </a:lnTo>
                  <a:lnTo>
                    <a:pt x="167640" y="204216"/>
                  </a:lnTo>
                  <a:lnTo>
                    <a:pt x="137160" y="251459"/>
                  </a:lnTo>
                  <a:lnTo>
                    <a:pt x="118872" y="300227"/>
                  </a:lnTo>
                  <a:lnTo>
                    <a:pt x="109728" y="348995"/>
                  </a:lnTo>
                  <a:lnTo>
                    <a:pt x="103632" y="406908"/>
                  </a:lnTo>
                  <a:lnTo>
                    <a:pt x="103632" y="2891027"/>
                  </a:lnTo>
                  <a:lnTo>
                    <a:pt x="112776" y="2973323"/>
                  </a:lnTo>
                  <a:lnTo>
                    <a:pt x="123444" y="3015995"/>
                  </a:lnTo>
                  <a:lnTo>
                    <a:pt x="147828" y="3067811"/>
                  </a:lnTo>
                  <a:lnTo>
                    <a:pt x="182880" y="3113531"/>
                  </a:lnTo>
                  <a:lnTo>
                    <a:pt x="227076" y="3148583"/>
                  </a:lnTo>
                  <a:lnTo>
                    <a:pt x="277368" y="3174491"/>
                  </a:lnTo>
                  <a:lnTo>
                    <a:pt x="324612" y="3186683"/>
                  </a:lnTo>
                  <a:lnTo>
                    <a:pt x="376428" y="3194303"/>
                  </a:lnTo>
                  <a:lnTo>
                    <a:pt x="440436" y="3197351"/>
                  </a:lnTo>
                  <a:lnTo>
                    <a:pt x="5367528" y="3197351"/>
                  </a:lnTo>
                  <a:lnTo>
                    <a:pt x="5350764" y="3211067"/>
                  </a:lnTo>
                  <a:lnTo>
                    <a:pt x="5318760" y="3233927"/>
                  </a:lnTo>
                  <a:lnTo>
                    <a:pt x="5283708" y="3253739"/>
                  </a:lnTo>
                  <a:lnTo>
                    <a:pt x="5247132" y="3270503"/>
                  </a:lnTo>
                  <a:lnTo>
                    <a:pt x="5186172" y="3285743"/>
                  </a:lnTo>
                  <a:lnTo>
                    <a:pt x="5123688" y="3294887"/>
                  </a:lnTo>
                  <a:lnTo>
                    <a:pt x="5013960" y="3299459"/>
                  </a:lnTo>
                  <a:close/>
                </a:path>
              </a:pathLst>
            </a:custGeom>
            <a:solidFill>
              <a:srgbClr val="000000"/>
            </a:solidFill>
          </p:spPr>
          <p:txBody>
            <a:bodyPr wrap="square" lIns="0" tIns="0" rIns="0" bIns="0" rtlCol="0"/>
            <a:lstStyle/>
            <a:p>
              <a:endParaRPr/>
            </a:p>
          </p:txBody>
        </p:sp>
        <p:pic>
          <p:nvPicPr>
            <p:cNvPr id="39" name="object 39"/>
            <p:cNvPicPr/>
            <p:nvPr/>
          </p:nvPicPr>
          <p:blipFill>
            <a:blip r:embed="rId3" cstate="print"/>
            <a:stretch>
              <a:fillRect/>
            </a:stretch>
          </p:blipFill>
          <p:spPr>
            <a:xfrm>
              <a:off x="2723387" y="1996439"/>
              <a:ext cx="103632" cy="102108"/>
            </a:xfrm>
            <a:prstGeom prst="rect">
              <a:avLst/>
            </a:prstGeom>
          </p:spPr>
        </p:pic>
        <p:sp>
          <p:nvSpPr>
            <p:cNvPr id="40" name="object 40"/>
            <p:cNvSpPr/>
            <p:nvPr/>
          </p:nvSpPr>
          <p:spPr>
            <a:xfrm>
              <a:off x="2776728" y="1996440"/>
              <a:ext cx="4924425" cy="3197860"/>
            </a:xfrm>
            <a:custGeom>
              <a:avLst/>
              <a:gdLst/>
              <a:ahLst/>
              <a:cxnLst/>
              <a:rect l="l" t="t" r="r" b="b"/>
              <a:pathLst>
                <a:path w="4924425" h="3197860">
                  <a:moveTo>
                    <a:pt x="4800600" y="3197351"/>
                  </a:moveTo>
                  <a:lnTo>
                    <a:pt x="4482084" y="3197351"/>
                  </a:lnTo>
                  <a:lnTo>
                    <a:pt x="4544568" y="3194303"/>
                  </a:lnTo>
                  <a:lnTo>
                    <a:pt x="4572000" y="3191255"/>
                  </a:lnTo>
                  <a:lnTo>
                    <a:pt x="4620768" y="3182111"/>
                  </a:lnTo>
                  <a:lnTo>
                    <a:pt x="4668012" y="3165347"/>
                  </a:lnTo>
                  <a:lnTo>
                    <a:pt x="4715256" y="3134867"/>
                  </a:lnTo>
                  <a:lnTo>
                    <a:pt x="4756404" y="3095243"/>
                  </a:lnTo>
                  <a:lnTo>
                    <a:pt x="4786884" y="3047999"/>
                  </a:lnTo>
                  <a:lnTo>
                    <a:pt x="4805172" y="2999231"/>
                  </a:lnTo>
                  <a:lnTo>
                    <a:pt x="4814316" y="2950463"/>
                  </a:lnTo>
                  <a:lnTo>
                    <a:pt x="4820412" y="2894075"/>
                  </a:lnTo>
                  <a:lnTo>
                    <a:pt x="4821936" y="2862071"/>
                  </a:lnTo>
                  <a:lnTo>
                    <a:pt x="4821936" y="438911"/>
                  </a:lnTo>
                  <a:lnTo>
                    <a:pt x="4820412" y="408432"/>
                  </a:lnTo>
                  <a:lnTo>
                    <a:pt x="4817364" y="377951"/>
                  </a:lnTo>
                  <a:lnTo>
                    <a:pt x="4815840" y="352043"/>
                  </a:lnTo>
                  <a:lnTo>
                    <a:pt x="4806696" y="303275"/>
                  </a:lnTo>
                  <a:lnTo>
                    <a:pt x="4789932" y="256032"/>
                  </a:lnTo>
                  <a:lnTo>
                    <a:pt x="4759452" y="207263"/>
                  </a:lnTo>
                  <a:lnTo>
                    <a:pt x="4719828" y="167640"/>
                  </a:lnTo>
                  <a:lnTo>
                    <a:pt x="4672584" y="135635"/>
                  </a:lnTo>
                  <a:lnTo>
                    <a:pt x="4623816" y="118871"/>
                  </a:lnTo>
                  <a:lnTo>
                    <a:pt x="4575048" y="108203"/>
                  </a:lnTo>
                  <a:lnTo>
                    <a:pt x="4547616" y="106679"/>
                  </a:lnTo>
                  <a:lnTo>
                    <a:pt x="4517136" y="103632"/>
                  </a:lnTo>
                  <a:lnTo>
                    <a:pt x="4485132" y="102108"/>
                  </a:lnTo>
                  <a:lnTo>
                    <a:pt x="0" y="102108"/>
                  </a:lnTo>
                  <a:lnTo>
                    <a:pt x="21335" y="99059"/>
                  </a:lnTo>
                  <a:lnTo>
                    <a:pt x="36575" y="88391"/>
                  </a:lnTo>
                  <a:lnTo>
                    <a:pt x="47243" y="71627"/>
                  </a:lnTo>
                  <a:lnTo>
                    <a:pt x="50291" y="50291"/>
                  </a:lnTo>
                  <a:lnTo>
                    <a:pt x="47243" y="32003"/>
                  </a:lnTo>
                  <a:lnTo>
                    <a:pt x="36575" y="15240"/>
                  </a:lnTo>
                  <a:lnTo>
                    <a:pt x="21335" y="4571"/>
                  </a:lnTo>
                  <a:lnTo>
                    <a:pt x="0" y="0"/>
                  </a:lnTo>
                  <a:lnTo>
                    <a:pt x="4448556" y="0"/>
                  </a:lnTo>
                  <a:lnTo>
                    <a:pt x="4553712" y="4571"/>
                  </a:lnTo>
                  <a:lnTo>
                    <a:pt x="4616195" y="12191"/>
                  </a:lnTo>
                  <a:lnTo>
                    <a:pt x="4674108" y="27432"/>
                  </a:lnTo>
                  <a:lnTo>
                    <a:pt x="4712208" y="42671"/>
                  </a:lnTo>
                  <a:lnTo>
                    <a:pt x="4747260" y="62483"/>
                  </a:lnTo>
                  <a:lnTo>
                    <a:pt x="4779264" y="85343"/>
                  </a:lnTo>
                  <a:lnTo>
                    <a:pt x="4808220" y="111251"/>
                  </a:lnTo>
                  <a:lnTo>
                    <a:pt x="4835652" y="140208"/>
                  </a:lnTo>
                  <a:lnTo>
                    <a:pt x="4858512" y="172211"/>
                  </a:lnTo>
                  <a:lnTo>
                    <a:pt x="4878324" y="205740"/>
                  </a:lnTo>
                  <a:lnTo>
                    <a:pt x="4895088" y="242316"/>
                  </a:lnTo>
                  <a:lnTo>
                    <a:pt x="4910328" y="304800"/>
                  </a:lnTo>
                  <a:lnTo>
                    <a:pt x="4919472" y="367283"/>
                  </a:lnTo>
                  <a:lnTo>
                    <a:pt x="4924044" y="440435"/>
                  </a:lnTo>
                  <a:lnTo>
                    <a:pt x="4924044" y="2823971"/>
                  </a:lnTo>
                  <a:lnTo>
                    <a:pt x="4922520" y="2862071"/>
                  </a:lnTo>
                  <a:lnTo>
                    <a:pt x="4919472" y="2930651"/>
                  </a:lnTo>
                  <a:lnTo>
                    <a:pt x="4911852" y="2991611"/>
                  </a:lnTo>
                  <a:lnTo>
                    <a:pt x="4904232" y="3020567"/>
                  </a:lnTo>
                  <a:lnTo>
                    <a:pt x="4896612" y="3051047"/>
                  </a:lnTo>
                  <a:lnTo>
                    <a:pt x="4881372" y="3087623"/>
                  </a:lnTo>
                  <a:lnTo>
                    <a:pt x="4861560" y="3122675"/>
                  </a:lnTo>
                  <a:lnTo>
                    <a:pt x="4838700" y="3154679"/>
                  </a:lnTo>
                  <a:lnTo>
                    <a:pt x="4812792" y="3185159"/>
                  </a:lnTo>
                  <a:lnTo>
                    <a:pt x="4800600" y="3197351"/>
                  </a:lnTo>
                  <a:close/>
                </a:path>
              </a:pathLst>
            </a:custGeom>
            <a:solidFill>
              <a:srgbClr val="000000"/>
            </a:solidFill>
          </p:spPr>
          <p:txBody>
            <a:bodyPr wrap="square" lIns="0" tIns="0" rIns="0" bIns="0" rtlCol="0"/>
            <a:lstStyle/>
            <a:p>
              <a:endParaRPr/>
            </a:p>
          </p:txBody>
        </p:sp>
      </p:grpSp>
      <p:sp>
        <p:nvSpPr>
          <p:cNvPr id="41" name="object 41"/>
          <p:cNvSpPr txBox="1">
            <a:spLocks noGrp="1"/>
          </p:cNvSpPr>
          <p:nvPr>
            <p:ph type="title"/>
          </p:nvPr>
        </p:nvSpPr>
        <p:spPr>
          <a:xfrm>
            <a:off x="1613333" y="624440"/>
            <a:ext cx="6799580" cy="696595"/>
          </a:xfrm>
          <a:prstGeom prst="rect">
            <a:avLst/>
          </a:prstGeom>
        </p:spPr>
        <p:txBody>
          <a:bodyPr vert="horz" wrap="square" lIns="0" tIns="12700" rIns="0" bIns="0" rtlCol="0">
            <a:spAutoFit/>
          </a:bodyPr>
          <a:lstStyle/>
          <a:p>
            <a:pPr marL="12700">
              <a:lnSpc>
                <a:spcPct val="100000"/>
              </a:lnSpc>
              <a:spcBef>
                <a:spcPts val="100"/>
              </a:spcBef>
            </a:pPr>
            <a:r>
              <a:rPr sz="4400" b="0" spc="195" dirty="0">
                <a:solidFill>
                  <a:srgbClr val="000000"/>
                </a:solidFill>
                <a:latin typeface="Verdana"/>
                <a:cs typeface="Verdana"/>
              </a:rPr>
              <a:t>Scheduling</a:t>
            </a:r>
            <a:r>
              <a:rPr sz="4400" b="0" spc="85" dirty="0">
                <a:solidFill>
                  <a:srgbClr val="000000"/>
                </a:solidFill>
                <a:latin typeface="Verdana"/>
                <a:cs typeface="Verdana"/>
              </a:rPr>
              <a:t> </a:t>
            </a:r>
            <a:r>
              <a:rPr sz="4400" b="0" spc="165" dirty="0">
                <a:solidFill>
                  <a:srgbClr val="000000"/>
                </a:solidFill>
                <a:latin typeface="Verdana"/>
                <a:cs typeface="Verdana"/>
              </a:rPr>
              <a:t>algorithms</a:t>
            </a:r>
            <a:endParaRPr sz="4400">
              <a:latin typeface="Verdana"/>
              <a:cs typeface="Verdan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62812" y="3511296"/>
            <a:ext cx="7877555" cy="2295557"/>
          </a:xfrm>
          <a:prstGeom prst="rect">
            <a:avLst/>
          </a:prstGeom>
        </p:spPr>
      </p:pic>
      <p:sp>
        <p:nvSpPr>
          <p:cNvPr id="3" name="object 3"/>
          <p:cNvSpPr txBox="1"/>
          <p:nvPr/>
        </p:nvSpPr>
        <p:spPr>
          <a:xfrm>
            <a:off x="2216869" y="3913171"/>
            <a:ext cx="1358265" cy="345440"/>
          </a:xfrm>
          <a:prstGeom prst="rect">
            <a:avLst/>
          </a:prstGeom>
        </p:spPr>
        <p:txBody>
          <a:bodyPr vert="horz" wrap="square" lIns="0" tIns="12700" rIns="0" bIns="0" rtlCol="0">
            <a:spAutoFit/>
          </a:bodyPr>
          <a:lstStyle/>
          <a:p>
            <a:pPr marL="12700">
              <a:lnSpc>
                <a:spcPct val="100000"/>
              </a:lnSpc>
              <a:spcBef>
                <a:spcPts val="100"/>
              </a:spcBef>
            </a:pPr>
            <a:r>
              <a:rPr sz="2100" spc="-120" dirty="0">
                <a:latin typeface="Trebuchet MS"/>
                <a:cs typeface="Trebuchet MS"/>
              </a:rPr>
              <a:t>ready</a:t>
            </a:r>
            <a:r>
              <a:rPr sz="2100" spc="-180" dirty="0">
                <a:latin typeface="Trebuchet MS"/>
                <a:cs typeface="Trebuchet MS"/>
              </a:rPr>
              <a:t> </a:t>
            </a:r>
            <a:r>
              <a:rPr sz="2100" spc="-80" dirty="0">
                <a:latin typeface="Trebuchet MS"/>
                <a:cs typeface="Trebuchet MS"/>
              </a:rPr>
              <a:t>queue</a:t>
            </a:r>
            <a:endParaRPr sz="2100">
              <a:latin typeface="Trebuchet MS"/>
              <a:cs typeface="Trebuchet MS"/>
            </a:endParaRPr>
          </a:p>
        </p:txBody>
      </p:sp>
      <p:sp>
        <p:nvSpPr>
          <p:cNvPr id="4" name="object 4"/>
          <p:cNvSpPr txBox="1"/>
          <p:nvPr/>
        </p:nvSpPr>
        <p:spPr>
          <a:xfrm>
            <a:off x="5688479" y="3871910"/>
            <a:ext cx="904240" cy="521334"/>
          </a:xfrm>
          <a:prstGeom prst="rect">
            <a:avLst/>
          </a:prstGeom>
        </p:spPr>
        <p:txBody>
          <a:bodyPr vert="horz" wrap="square" lIns="0" tIns="12700" rIns="0" bIns="0" rtlCol="0">
            <a:spAutoFit/>
          </a:bodyPr>
          <a:lstStyle/>
          <a:p>
            <a:pPr marL="12700">
              <a:lnSpc>
                <a:spcPct val="100000"/>
              </a:lnSpc>
              <a:spcBef>
                <a:spcPts val="100"/>
              </a:spcBef>
            </a:pPr>
            <a:r>
              <a:rPr sz="3250" b="1" dirty="0">
                <a:solidFill>
                  <a:srgbClr val="FFFFFF"/>
                </a:solidFill>
                <a:latin typeface="Trebuchet MS"/>
                <a:cs typeface="Trebuchet MS"/>
              </a:rPr>
              <a:t>C</a:t>
            </a:r>
            <a:r>
              <a:rPr sz="3250" b="1" spc="-400" dirty="0">
                <a:solidFill>
                  <a:srgbClr val="FFFFFF"/>
                </a:solidFill>
                <a:latin typeface="Trebuchet MS"/>
                <a:cs typeface="Trebuchet MS"/>
              </a:rPr>
              <a:t> </a:t>
            </a:r>
            <a:r>
              <a:rPr sz="3250" b="1" spc="80" dirty="0">
                <a:solidFill>
                  <a:srgbClr val="FFFFFF"/>
                </a:solidFill>
                <a:latin typeface="Trebuchet MS"/>
                <a:cs typeface="Trebuchet MS"/>
              </a:rPr>
              <a:t>PU</a:t>
            </a:r>
            <a:endParaRPr sz="3250">
              <a:latin typeface="Trebuchet MS"/>
              <a:cs typeface="Trebuchet MS"/>
            </a:endParaRPr>
          </a:p>
        </p:txBody>
      </p:sp>
      <p:sp>
        <p:nvSpPr>
          <p:cNvPr id="5" name="object 5"/>
          <p:cNvSpPr txBox="1"/>
          <p:nvPr/>
        </p:nvSpPr>
        <p:spPr>
          <a:xfrm>
            <a:off x="1750512" y="5296904"/>
            <a:ext cx="791845" cy="261620"/>
          </a:xfrm>
          <a:prstGeom prst="rect">
            <a:avLst/>
          </a:prstGeom>
        </p:spPr>
        <p:txBody>
          <a:bodyPr vert="horz" wrap="square" lIns="0" tIns="12065" rIns="0" bIns="0" rtlCol="0">
            <a:spAutoFit/>
          </a:bodyPr>
          <a:lstStyle/>
          <a:p>
            <a:pPr marL="12700">
              <a:lnSpc>
                <a:spcPct val="100000"/>
              </a:lnSpc>
              <a:spcBef>
                <a:spcPts val="95"/>
              </a:spcBef>
            </a:pPr>
            <a:r>
              <a:rPr sz="1550" spc="-35" dirty="0">
                <a:latin typeface="Trebuchet MS"/>
                <a:cs typeface="Trebuchet MS"/>
              </a:rPr>
              <a:t>I/O</a:t>
            </a:r>
            <a:r>
              <a:rPr sz="1550" spc="-50" dirty="0">
                <a:latin typeface="Trebuchet MS"/>
                <a:cs typeface="Trebuchet MS"/>
              </a:rPr>
              <a:t> </a:t>
            </a:r>
            <a:r>
              <a:rPr sz="1550" spc="-100" dirty="0">
                <a:latin typeface="Trebuchet MS"/>
                <a:cs typeface="Trebuchet MS"/>
              </a:rPr>
              <a:t>event</a:t>
            </a:r>
            <a:endParaRPr sz="1550">
              <a:latin typeface="Trebuchet MS"/>
              <a:cs typeface="Trebuchet MS"/>
            </a:endParaRPr>
          </a:p>
        </p:txBody>
      </p:sp>
      <p:sp>
        <p:nvSpPr>
          <p:cNvPr id="6" name="object 6"/>
          <p:cNvSpPr txBox="1"/>
          <p:nvPr/>
        </p:nvSpPr>
        <p:spPr>
          <a:xfrm>
            <a:off x="5706006" y="5296904"/>
            <a:ext cx="958850" cy="261620"/>
          </a:xfrm>
          <a:prstGeom prst="rect">
            <a:avLst/>
          </a:prstGeom>
        </p:spPr>
        <p:txBody>
          <a:bodyPr vert="horz" wrap="square" lIns="0" tIns="12065" rIns="0" bIns="0" rtlCol="0">
            <a:spAutoFit/>
          </a:bodyPr>
          <a:lstStyle/>
          <a:p>
            <a:pPr marL="12700">
              <a:lnSpc>
                <a:spcPct val="100000"/>
              </a:lnSpc>
              <a:spcBef>
                <a:spcPts val="95"/>
              </a:spcBef>
            </a:pPr>
            <a:r>
              <a:rPr sz="1550" spc="-40" dirty="0">
                <a:latin typeface="Trebuchet MS"/>
                <a:cs typeface="Trebuchet MS"/>
              </a:rPr>
              <a:t>I/O</a:t>
            </a:r>
            <a:r>
              <a:rPr sz="1550" spc="-50" dirty="0">
                <a:latin typeface="Trebuchet MS"/>
                <a:cs typeface="Trebuchet MS"/>
              </a:rPr>
              <a:t> </a:t>
            </a:r>
            <a:r>
              <a:rPr sz="1550" spc="-70" dirty="0">
                <a:latin typeface="Trebuchet MS"/>
                <a:cs typeface="Trebuchet MS"/>
              </a:rPr>
              <a:t>request</a:t>
            </a:r>
            <a:endParaRPr sz="1550">
              <a:latin typeface="Trebuchet MS"/>
              <a:cs typeface="Trebuchet MS"/>
            </a:endParaRPr>
          </a:p>
        </p:txBody>
      </p:sp>
      <p:sp>
        <p:nvSpPr>
          <p:cNvPr id="7" name="object 7"/>
          <p:cNvSpPr txBox="1"/>
          <p:nvPr/>
        </p:nvSpPr>
        <p:spPr>
          <a:xfrm>
            <a:off x="8018733" y="3951168"/>
            <a:ext cx="634365" cy="261620"/>
          </a:xfrm>
          <a:prstGeom prst="rect">
            <a:avLst/>
          </a:prstGeom>
        </p:spPr>
        <p:txBody>
          <a:bodyPr vert="horz" wrap="square" lIns="0" tIns="12065" rIns="0" bIns="0" rtlCol="0">
            <a:spAutoFit/>
          </a:bodyPr>
          <a:lstStyle/>
          <a:p>
            <a:pPr marL="12700">
              <a:lnSpc>
                <a:spcPct val="100000"/>
              </a:lnSpc>
              <a:spcBef>
                <a:spcPts val="95"/>
              </a:spcBef>
            </a:pPr>
            <a:r>
              <a:rPr sz="1550" spc="-55" dirty="0">
                <a:latin typeface="Trebuchet MS"/>
                <a:cs typeface="Trebuchet MS"/>
              </a:rPr>
              <a:t>process</a:t>
            </a:r>
            <a:endParaRPr sz="1550">
              <a:latin typeface="Trebuchet MS"/>
              <a:cs typeface="Trebuchet MS"/>
            </a:endParaRPr>
          </a:p>
        </p:txBody>
      </p:sp>
      <p:sp>
        <p:nvSpPr>
          <p:cNvPr id="8" name="object 8"/>
          <p:cNvSpPr txBox="1"/>
          <p:nvPr/>
        </p:nvSpPr>
        <p:spPr>
          <a:xfrm>
            <a:off x="7884583" y="4102070"/>
            <a:ext cx="956944" cy="261620"/>
          </a:xfrm>
          <a:prstGeom prst="rect">
            <a:avLst/>
          </a:prstGeom>
        </p:spPr>
        <p:txBody>
          <a:bodyPr vert="horz" wrap="square" lIns="0" tIns="12065" rIns="0" bIns="0" rtlCol="0">
            <a:spAutoFit/>
          </a:bodyPr>
          <a:lstStyle/>
          <a:p>
            <a:pPr marL="12700">
              <a:lnSpc>
                <a:spcPct val="100000"/>
              </a:lnSpc>
              <a:spcBef>
                <a:spcPts val="95"/>
              </a:spcBef>
            </a:pPr>
            <a:r>
              <a:rPr sz="1550" spc="-80" dirty="0">
                <a:latin typeface="Trebuchet MS"/>
                <a:cs typeface="Trebuchet MS"/>
              </a:rPr>
              <a:t>termination</a:t>
            </a:r>
            <a:endParaRPr sz="1550">
              <a:latin typeface="Trebuchet MS"/>
              <a:cs typeface="Trebuchet MS"/>
            </a:endParaRPr>
          </a:p>
        </p:txBody>
      </p:sp>
      <p:grpSp>
        <p:nvGrpSpPr>
          <p:cNvPr id="9" name="object 9"/>
          <p:cNvGrpSpPr/>
          <p:nvPr/>
        </p:nvGrpSpPr>
        <p:grpSpPr>
          <a:xfrm>
            <a:off x="5497068" y="6300215"/>
            <a:ext cx="1351915" cy="542925"/>
            <a:chOff x="5497068" y="6300215"/>
            <a:chExt cx="1351915" cy="542925"/>
          </a:xfrm>
        </p:grpSpPr>
        <p:sp>
          <p:nvSpPr>
            <p:cNvPr id="10" name="object 10"/>
            <p:cNvSpPr/>
            <p:nvPr/>
          </p:nvSpPr>
          <p:spPr>
            <a:xfrm>
              <a:off x="5521452" y="6326123"/>
              <a:ext cx="1301750" cy="490855"/>
            </a:xfrm>
            <a:custGeom>
              <a:avLst/>
              <a:gdLst/>
              <a:ahLst/>
              <a:cxnLst/>
              <a:rect l="l" t="t" r="r" b="b"/>
              <a:pathLst>
                <a:path w="1301750" h="490854">
                  <a:moveTo>
                    <a:pt x="1135379" y="490727"/>
                  </a:moveTo>
                  <a:lnTo>
                    <a:pt x="166115" y="490727"/>
                  </a:lnTo>
                  <a:lnTo>
                    <a:pt x="135635" y="489203"/>
                  </a:lnTo>
                  <a:lnTo>
                    <a:pt x="85343" y="481583"/>
                  </a:lnTo>
                  <a:lnTo>
                    <a:pt x="39623" y="452627"/>
                  </a:lnTo>
                  <a:lnTo>
                    <a:pt x="10667" y="406907"/>
                  </a:lnTo>
                  <a:lnTo>
                    <a:pt x="1523" y="356615"/>
                  </a:lnTo>
                  <a:lnTo>
                    <a:pt x="0" y="324611"/>
                  </a:lnTo>
                  <a:lnTo>
                    <a:pt x="0" y="166115"/>
                  </a:lnTo>
                  <a:lnTo>
                    <a:pt x="10667" y="85343"/>
                  </a:lnTo>
                  <a:lnTo>
                    <a:pt x="39623" y="39623"/>
                  </a:lnTo>
                  <a:lnTo>
                    <a:pt x="85343" y="10667"/>
                  </a:lnTo>
                  <a:lnTo>
                    <a:pt x="135635" y="1523"/>
                  </a:lnTo>
                  <a:lnTo>
                    <a:pt x="166115" y="0"/>
                  </a:lnTo>
                  <a:lnTo>
                    <a:pt x="1135379" y="0"/>
                  </a:lnTo>
                  <a:lnTo>
                    <a:pt x="1217675" y="10667"/>
                  </a:lnTo>
                  <a:lnTo>
                    <a:pt x="1261871" y="39623"/>
                  </a:lnTo>
                  <a:lnTo>
                    <a:pt x="1290827" y="85343"/>
                  </a:lnTo>
                  <a:lnTo>
                    <a:pt x="1299971" y="134112"/>
                  </a:lnTo>
                  <a:lnTo>
                    <a:pt x="1301495" y="166115"/>
                  </a:lnTo>
                  <a:lnTo>
                    <a:pt x="1301495" y="326135"/>
                  </a:lnTo>
                  <a:lnTo>
                    <a:pt x="1290827" y="406907"/>
                  </a:lnTo>
                  <a:lnTo>
                    <a:pt x="1261871" y="452627"/>
                  </a:lnTo>
                  <a:lnTo>
                    <a:pt x="1217675" y="481583"/>
                  </a:lnTo>
                  <a:lnTo>
                    <a:pt x="1167383" y="489203"/>
                  </a:lnTo>
                  <a:lnTo>
                    <a:pt x="1135379" y="490727"/>
                  </a:lnTo>
                  <a:close/>
                </a:path>
              </a:pathLst>
            </a:custGeom>
            <a:solidFill>
              <a:srgbClr val="FFFB00"/>
            </a:solidFill>
          </p:spPr>
          <p:txBody>
            <a:bodyPr wrap="square" lIns="0" tIns="0" rIns="0" bIns="0" rtlCol="0"/>
            <a:lstStyle/>
            <a:p>
              <a:endParaRPr/>
            </a:p>
          </p:txBody>
        </p:sp>
        <p:sp>
          <p:nvSpPr>
            <p:cNvPr id="11" name="object 11"/>
            <p:cNvSpPr/>
            <p:nvPr/>
          </p:nvSpPr>
          <p:spPr>
            <a:xfrm>
              <a:off x="5497068" y="6300215"/>
              <a:ext cx="1351915" cy="542925"/>
            </a:xfrm>
            <a:custGeom>
              <a:avLst/>
              <a:gdLst/>
              <a:ahLst/>
              <a:cxnLst/>
              <a:rect l="l" t="t" r="r" b="b"/>
              <a:pathLst>
                <a:path w="1351915" h="542925">
                  <a:moveTo>
                    <a:pt x="1330452" y="458736"/>
                  </a:moveTo>
                  <a:lnTo>
                    <a:pt x="1271016" y="458736"/>
                  </a:lnTo>
                  <a:lnTo>
                    <a:pt x="1254569" y="472440"/>
                  </a:lnTo>
                  <a:lnTo>
                    <a:pt x="1254239" y="472440"/>
                  </a:lnTo>
                  <a:lnTo>
                    <a:pt x="1249680" y="475488"/>
                  </a:lnTo>
                  <a:lnTo>
                    <a:pt x="1249934" y="475500"/>
                  </a:lnTo>
                  <a:lnTo>
                    <a:pt x="1322832" y="475488"/>
                  </a:lnTo>
                  <a:lnTo>
                    <a:pt x="1324330" y="472452"/>
                  </a:lnTo>
                  <a:lnTo>
                    <a:pt x="1324356" y="470928"/>
                  </a:lnTo>
                  <a:lnTo>
                    <a:pt x="1325880" y="469404"/>
                  </a:lnTo>
                  <a:lnTo>
                    <a:pt x="1325880" y="467880"/>
                  </a:lnTo>
                  <a:lnTo>
                    <a:pt x="1330452" y="458736"/>
                  </a:lnTo>
                  <a:close/>
                </a:path>
                <a:path w="1351915" h="542925">
                  <a:moveTo>
                    <a:pt x="1339596" y="102108"/>
                  </a:moveTo>
                  <a:lnTo>
                    <a:pt x="1338059" y="97536"/>
                  </a:lnTo>
                  <a:lnTo>
                    <a:pt x="1331976" y="85356"/>
                  </a:lnTo>
                  <a:lnTo>
                    <a:pt x="1328928" y="80772"/>
                  </a:lnTo>
                  <a:lnTo>
                    <a:pt x="1325880" y="74676"/>
                  </a:lnTo>
                  <a:lnTo>
                    <a:pt x="1325880" y="73152"/>
                  </a:lnTo>
                  <a:lnTo>
                    <a:pt x="1324356" y="71628"/>
                  </a:lnTo>
                  <a:lnTo>
                    <a:pt x="1324343" y="68592"/>
                  </a:lnTo>
                  <a:lnTo>
                    <a:pt x="1316723" y="60972"/>
                  </a:lnTo>
                  <a:lnTo>
                    <a:pt x="1315212" y="59448"/>
                  </a:lnTo>
                  <a:lnTo>
                    <a:pt x="1306068" y="48780"/>
                  </a:lnTo>
                  <a:lnTo>
                    <a:pt x="1306068" y="47256"/>
                  </a:lnTo>
                  <a:lnTo>
                    <a:pt x="1304544" y="45732"/>
                  </a:lnTo>
                  <a:lnTo>
                    <a:pt x="1303020" y="45732"/>
                  </a:lnTo>
                  <a:lnTo>
                    <a:pt x="1281684" y="28968"/>
                  </a:lnTo>
                  <a:lnTo>
                    <a:pt x="1278636" y="25920"/>
                  </a:lnTo>
                  <a:lnTo>
                    <a:pt x="1277112" y="25920"/>
                  </a:lnTo>
                  <a:lnTo>
                    <a:pt x="1252728" y="13728"/>
                  </a:lnTo>
                  <a:lnTo>
                    <a:pt x="1251204" y="12204"/>
                  </a:lnTo>
                  <a:lnTo>
                    <a:pt x="1248156" y="12204"/>
                  </a:lnTo>
                  <a:lnTo>
                    <a:pt x="1245108" y="10680"/>
                  </a:lnTo>
                  <a:lnTo>
                    <a:pt x="1191768" y="1536"/>
                  </a:lnTo>
                  <a:lnTo>
                    <a:pt x="1159764" y="1536"/>
                  </a:lnTo>
                  <a:lnTo>
                    <a:pt x="1121664" y="12"/>
                  </a:lnTo>
                  <a:lnTo>
                    <a:pt x="230124" y="12"/>
                  </a:lnTo>
                  <a:lnTo>
                    <a:pt x="220980" y="3060"/>
                  </a:lnTo>
                  <a:lnTo>
                    <a:pt x="211836" y="9156"/>
                  </a:lnTo>
                  <a:lnTo>
                    <a:pt x="207264" y="16764"/>
                  </a:lnTo>
                  <a:lnTo>
                    <a:pt x="204216" y="25908"/>
                  </a:lnTo>
                  <a:lnTo>
                    <a:pt x="207264" y="16764"/>
                  </a:lnTo>
                  <a:lnTo>
                    <a:pt x="211836" y="9144"/>
                  </a:lnTo>
                  <a:lnTo>
                    <a:pt x="220980" y="3048"/>
                  </a:lnTo>
                  <a:lnTo>
                    <a:pt x="230124" y="0"/>
                  </a:lnTo>
                  <a:lnTo>
                    <a:pt x="155448" y="3048"/>
                  </a:lnTo>
                  <a:lnTo>
                    <a:pt x="105156" y="10668"/>
                  </a:lnTo>
                  <a:lnTo>
                    <a:pt x="102108" y="12192"/>
                  </a:lnTo>
                  <a:lnTo>
                    <a:pt x="100584" y="12192"/>
                  </a:lnTo>
                  <a:lnTo>
                    <a:pt x="81521" y="21729"/>
                  </a:lnTo>
                  <a:lnTo>
                    <a:pt x="81521" y="83070"/>
                  </a:lnTo>
                  <a:lnTo>
                    <a:pt x="79260" y="85344"/>
                  </a:lnTo>
                  <a:lnTo>
                    <a:pt x="81521" y="83070"/>
                  </a:lnTo>
                  <a:lnTo>
                    <a:pt x="81521" y="21729"/>
                  </a:lnTo>
                  <a:lnTo>
                    <a:pt x="73152" y="25908"/>
                  </a:lnTo>
                  <a:lnTo>
                    <a:pt x="71628" y="25908"/>
                  </a:lnTo>
                  <a:lnTo>
                    <a:pt x="68580" y="28956"/>
                  </a:lnTo>
                  <a:lnTo>
                    <a:pt x="48768" y="45720"/>
                  </a:lnTo>
                  <a:lnTo>
                    <a:pt x="47244" y="45720"/>
                  </a:lnTo>
                  <a:lnTo>
                    <a:pt x="44196" y="48768"/>
                  </a:lnTo>
                  <a:lnTo>
                    <a:pt x="27432" y="70104"/>
                  </a:lnTo>
                  <a:lnTo>
                    <a:pt x="24384" y="73152"/>
                  </a:lnTo>
                  <a:lnTo>
                    <a:pt x="24384" y="74676"/>
                  </a:lnTo>
                  <a:lnTo>
                    <a:pt x="10668" y="102108"/>
                  </a:lnTo>
                  <a:lnTo>
                    <a:pt x="10668" y="103632"/>
                  </a:lnTo>
                  <a:lnTo>
                    <a:pt x="9144" y="106680"/>
                  </a:lnTo>
                  <a:lnTo>
                    <a:pt x="0" y="160020"/>
                  </a:lnTo>
                  <a:lnTo>
                    <a:pt x="0" y="352044"/>
                  </a:lnTo>
                  <a:lnTo>
                    <a:pt x="1524" y="387096"/>
                  </a:lnTo>
                  <a:lnTo>
                    <a:pt x="9144" y="437388"/>
                  </a:lnTo>
                  <a:lnTo>
                    <a:pt x="10668" y="438912"/>
                  </a:lnTo>
                  <a:lnTo>
                    <a:pt x="10668" y="441960"/>
                  </a:lnTo>
                  <a:lnTo>
                    <a:pt x="12192" y="443484"/>
                  </a:lnTo>
                  <a:lnTo>
                    <a:pt x="24384" y="467868"/>
                  </a:lnTo>
                  <a:lnTo>
                    <a:pt x="24384" y="469392"/>
                  </a:lnTo>
                  <a:lnTo>
                    <a:pt x="27432" y="472440"/>
                  </a:lnTo>
                  <a:lnTo>
                    <a:pt x="44196" y="493776"/>
                  </a:lnTo>
                  <a:lnTo>
                    <a:pt x="48768" y="498348"/>
                  </a:lnTo>
                  <a:lnTo>
                    <a:pt x="68580" y="515112"/>
                  </a:lnTo>
                  <a:lnTo>
                    <a:pt x="70104" y="516636"/>
                  </a:lnTo>
                  <a:lnTo>
                    <a:pt x="71628" y="516636"/>
                  </a:lnTo>
                  <a:lnTo>
                    <a:pt x="73139" y="518172"/>
                  </a:lnTo>
                  <a:lnTo>
                    <a:pt x="97523" y="530352"/>
                  </a:lnTo>
                  <a:lnTo>
                    <a:pt x="100571" y="530352"/>
                  </a:lnTo>
                  <a:lnTo>
                    <a:pt x="102108" y="531888"/>
                  </a:lnTo>
                  <a:lnTo>
                    <a:pt x="105143" y="531888"/>
                  </a:lnTo>
                  <a:lnTo>
                    <a:pt x="158496" y="541020"/>
                  </a:lnTo>
                  <a:lnTo>
                    <a:pt x="190487" y="542556"/>
                  </a:lnTo>
                  <a:lnTo>
                    <a:pt x="1161275" y="542556"/>
                  </a:lnTo>
                  <a:lnTo>
                    <a:pt x="1196327" y="541020"/>
                  </a:lnTo>
                  <a:lnTo>
                    <a:pt x="1245108" y="531888"/>
                  </a:lnTo>
                  <a:lnTo>
                    <a:pt x="1248143" y="531888"/>
                  </a:lnTo>
                  <a:lnTo>
                    <a:pt x="1251191" y="530352"/>
                  </a:lnTo>
                  <a:lnTo>
                    <a:pt x="1252728" y="530352"/>
                  </a:lnTo>
                  <a:lnTo>
                    <a:pt x="1277112" y="518172"/>
                  </a:lnTo>
                  <a:lnTo>
                    <a:pt x="1278623" y="516636"/>
                  </a:lnTo>
                  <a:lnTo>
                    <a:pt x="1280160" y="516636"/>
                  </a:lnTo>
                  <a:lnTo>
                    <a:pt x="1281684" y="515112"/>
                  </a:lnTo>
                  <a:lnTo>
                    <a:pt x="1303020" y="498348"/>
                  </a:lnTo>
                  <a:lnTo>
                    <a:pt x="1306068" y="495300"/>
                  </a:lnTo>
                  <a:lnTo>
                    <a:pt x="1306068" y="493776"/>
                  </a:lnTo>
                  <a:lnTo>
                    <a:pt x="1307592" y="492252"/>
                  </a:lnTo>
                  <a:lnTo>
                    <a:pt x="1315212" y="484644"/>
                  </a:lnTo>
                  <a:lnTo>
                    <a:pt x="1316710" y="481596"/>
                  </a:lnTo>
                  <a:lnTo>
                    <a:pt x="1322832" y="475500"/>
                  </a:lnTo>
                  <a:lnTo>
                    <a:pt x="1249934" y="475500"/>
                  </a:lnTo>
                  <a:lnTo>
                    <a:pt x="1238758" y="481584"/>
                  </a:lnTo>
                  <a:lnTo>
                    <a:pt x="1237475" y="481584"/>
                  </a:lnTo>
                  <a:lnTo>
                    <a:pt x="1232217" y="483704"/>
                  </a:lnTo>
                  <a:lnTo>
                    <a:pt x="1187196" y="490740"/>
                  </a:lnTo>
                  <a:lnTo>
                    <a:pt x="1159764" y="492252"/>
                  </a:lnTo>
                  <a:lnTo>
                    <a:pt x="190500" y="492252"/>
                  </a:lnTo>
                  <a:lnTo>
                    <a:pt x="160020" y="490728"/>
                  </a:lnTo>
                  <a:lnTo>
                    <a:pt x="129540" y="484632"/>
                  </a:lnTo>
                  <a:lnTo>
                    <a:pt x="114300" y="481596"/>
                  </a:lnTo>
                  <a:lnTo>
                    <a:pt x="102108" y="475488"/>
                  </a:lnTo>
                  <a:lnTo>
                    <a:pt x="99060" y="473976"/>
                  </a:lnTo>
                  <a:lnTo>
                    <a:pt x="97523" y="472440"/>
                  </a:lnTo>
                  <a:lnTo>
                    <a:pt x="79248" y="458724"/>
                  </a:lnTo>
                  <a:lnTo>
                    <a:pt x="83807" y="461772"/>
                  </a:lnTo>
                  <a:lnTo>
                    <a:pt x="82296" y="458724"/>
                  </a:lnTo>
                  <a:lnTo>
                    <a:pt x="73152" y="446532"/>
                  </a:lnTo>
                  <a:lnTo>
                    <a:pt x="68580" y="441972"/>
                  </a:lnTo>
                  <a:lnTo>
                    <a:pt x="68580" y="440436"/>
                  </a:lnTo>
                  <a:lnTo>
                    <a:pt x="62484" y="428244"/>
                  </a:lnTo>
                  <a:lnTo>
                    <a:pt x="59423" y="422160"/>
                  </a:lnTo>
                  <a:lnTo>
                    <a:pt x="59423" y="420624"/>
                  </a:lnTo>
                  <a:lnTo>
                    <a:pt x="51816" y="377952"/>
                  </a:lnTo>
                  <a:lnTo>
                    <a:pt x="51816" y="161544"/>
                  </a:lnTo>
                  <a:lnTo>
                    <a:pt x="59436" y="121920"/>
                  </a:lnTo>
                  <a:lnTo>
                    <a:pt x="62471" y="114312"/>
                  </a:lnTo>
                  <a:lnTo>
                    <a:pt x="59423" y="114312"/>
                  </a:lnTo>
                  <a:lnTo>
                    <a:pt x="62484" y="114300"/>
                  </a:lnTo>
                  <a:lnTo>
                    <a:pt x="68580" y="102108"/>
                  </a:lnTo>
                  <a:lnTo>
                    <a:pt x="70091" y="100584"/>
                  </a:lnTo>
                  <a:lnTo>
                    <a:pt x="71628" y="97536"/>
                  </a:lnTo>
                  <a:lnTo>
                    <a:pt x="80759" y="85356"/>
                  </a:lnTo>
                  <a:lnTo>
                    <a:pt x="82296" y="83820"/>
                  </a:lnTo>
                  <a:lnTo>
                    <a:pt x="85344" y="80772"/>
                  </a:lnTo>
                  <a:lnTo>
                    <a:pt x="97510" y="71640"/>
                  </a:lnTo>
                  <a:lnTo>
                    <a:pt x="99060" y="71640"/>
                  </a:lnTo>
                  <a:lnTo>
                    <a:pt x="102108" y="68592"/>
                  </a:lnTo>
                  <a:lnTo>
                    <a:pt x="100571" y="68592"/>
                  </a:lnTo>
                  <a:lnTo>
                    <a:pt x="102108" y="68580"/>
                  </a:lnTo>
                  <a:lnTo>
                    <a:pt x="117322" y="60972"/>
                  </a:lnTo>
                  <a:lnTo>
                    <a:pt x="120396" y="60972"/>
                  </a:lnTo>
                  <a:lnTo>
                    <a:pt x="123444" y="59436"/>
                  </a:lnTo>
                  <a:lnTo>
                    <a:pt x="164592" y="51816"/>
                  </a:lnTo>
                  <a:lnTo>
                    <a:pt x="230047" y="51816"/>
                  </a:lnTo>
                  <a:lnTo>
                    <a:pt x="1159764" y="51828"/>
                  </a:lnTo>
                  <a:lnTo>
                    <a:pt x="1190244" y="53352"/>
                  </a:lnTo>
                  <a:lnTo>
                    <a:pt x="1231392" y="60972"/>
                  </a:lnTo>
                  <a:lnTo>
                    <a:pt x="1252728" y="71640"/>
                  </a:lnTo>
                  <a:lnTo>
                    <a:pt x="1269428" y="83781"/>
                  </a:lnTo>
                  <a:lnTo>
                    <a:pt x="1269644" y="84023"/>
                  </a:lnTo>
                  <a:lnTo>
                    <a:pt x="1283208" y="100584"/>
                  </a:lnTo>
                  <a:lnTo>
                    <a:pt x="1284732" y="102108"/>
                  </a:lnTo>
                  <a:lnTo>
                    <a:pt x="1339596" y="102108"/>
                  </a:lnTo>
                  <a:close/>
                </a:path>
                <a:path w="1351915" h="542925">
                  <a:moveTo>
                    <a:pt x="1351775" y="190500"/>
                  </a:moveTo>
                  <a:lnTo>
                    <a:pt x="1350251" y="156972"/>
                  </a:lnTo>
                  <a:lnTo>
                    <a:pt x="1344155" y="121920"/>
                  </a:lnTo>
                  <a:lnTo>
                    <a:pt x="1342644" y="114312"/>
                  </a:lnTo>
                  <a:lnTo>
                    <a:pt x="1341107" y="106692"/>
                  </a:lnTo>
                  <a:lnTo>
                    <a:pt x="1341107" y="103644"/>
                  </a:lnTo>
                  <a:lnTo>
                    <a:pt x="1339583" y="102120"/>
                  </a:lnTo>
                  <a:lnTo>
                    <a:pt x="1290878" y="102120"/>
                  </a:lnTo>
                  <a:lnTo>
                    <a:pt x="1290878" y="114452"/>
                  </a:lnTo>
                  <a:lnTo>
                    <a:pt x="1290815" y="114312"/>
                  </a:lnTo>
                  <a:lnTo>
                    <a:pt x="1290878" y="114452"/>
                  </a:lnTo>
                  <a:lnTo>
                    <a:pt x="1290878" y="102120"/>
                  </a:lnTo>
                  <a:lnTo>
                    <a:pt x="1284719" y="102120"/>
                  </a:lnTo>
                  <a:lnTo>
                    <a:pt x="1283195" y="100596"/>
                  </a:lnTo>
                  <a:lnTo>
                    <a:pt x="1291234" y="115366"/>
                  </a:lnTo>
                  <a:lnTo>
                    <a:pt x="1292542" y="118618"/>
                  </a:lnTo>
                  <a:lnTo>
                    <a:pt x="1299959" y="164592"/>
                  </a:lnTo>
                  <a:lnTo>
                    <a:pt x="1299959" y="381000"/>
                  </a:lnTo>
                  <a:lnTo>
                    <a:pt x="1293876" y="417474"/>
                  </a:lnTo>
                  <a:lnTo>
                    <a:pt x="1293876" y="420624"/>
                  </a:lnTo>
                  <a:lnTo>
                    <a:pt x="1293876" y="417474"/>
                  </a:lnTo>
                  <a:lnTo>
                    <a:pt x="1292974" y="422871"/>
                  </a:lnTo>
                  <a:lnTo>
                    <a:pt x="1290828" y="428256"/>
                  </a:lnTo>
                  <a:lnTo>
                    <a:pt x="1291590" y="428256"/>
                  </a:lnTo>
                  <a:lnTo>
                    <a:pt x="1285494" y="440436"/>
                  </a:lnTo>
                  <a:lnTo>
                    <a:pt x="1284732" y="440436"/>
                  </a:lnTo>
                  <a:lnTo>
                    <a:pt x="1283042" y="443801"/>
                  </a:lnTo>
                  <a:lnTo>
                    <a:pt x="1266444" y="461772"/>
                  </a:lnTo>
                  <a:lnTo>
                    <a:pt x="1271003" y="458724"/>
                  </a:lnTo>
                  <a:lnTo>
                    <a:pt x="1330439" y="458724"/>
                  </a:lnTo>
                  <a:lnTo>
                    <a:pt x="1336548" y="446544"/>
                  </a:lnTo>
                  <a:lnTo>
                    <a:pt x="1338059" y="443484"/>
                  </a:lnTo>
                  <a:lnTo>
                    <a:pt x="1341094" y="440448"/>
                  </a:lnTo>
                  <a:lnTo>
                    <a:pt x="1341120" y="437400"/>
                  </a:lnTo>
                  <a:lnTo>
                    <a:pt x="1342644" y="428256"/>
                  </a:lnTo>
                  <a:lnTo>
                    <a:pt x="1344155" y="420624"/>
                  </a:lnTo>
                  <a:lnTo>
                    <a:pt x="1350251" y="384048"/>
                  </a:lnTo>
                  <a:lnTo>
                    <a:pt x="1351775" y="352044"/>
                  </a:lnTo>
                  <a:lnTo>
                    <a:pt x="1351775" y="190500"/>
                  </a:lnTo>
                  <a:close/>
                </a:path>
              </a:pathLst>
            </a:custGeom>
            <a:solidFill>
              <a:srgbClr val="000000"/>
            </a:solidFill>
          </p:spPr>
          <p:txBody>
            <a:bodyPr wrap="square" lIns="0" tIns="0" rIns="0" bIns="0" rtlCol="0"/>
            <a:lstStyle/>
            <a:p>
              <a:endParaRPr/>
            </a:p>
          </p:txBody>
        </p:sp>
      </p:grpSp>
      <p:sp>
        <p:nvSpPr>
          <p:cNvPr id="12" name="object 12"/>
          <p:cNvSpPr txBox="1"/>
          <p:nvPr/>
        </p:nvSpPr>
        <p:spPr>
          <a:xfrm>
            <a:off x="5714476" y="6413970"/>
            <a:ext cx="913765" cy="261620"/>
          </a:xfrm>
          <a:prstGeom prst="rect">
            <a:avLst/>
          </a:prstGeom>
        </p:spPr>
        <p:txBody>
          <a:bodyPr vert="horz" wrap="square" lIns="0" tIns="12065" rIns="0" bIns="0" rtlCol="0">
            <a:spAutoFit/>
          </a:bodyPr>
          <a:lstStyle/>
          <a:p>
            <a:pPr marL="12700">
              <a:lnSpc>
                <a:spcPct val="100000"/>
              </a:lnSpc>
              <a:spcBef>
                <a:spcPts val="95"/>
              </a:spcBef>
            </a:pPr>
            <a:r>
              <a:rPr sz="1550" spc="-65" dirty="0">
                <a:latin typeface="Trebuchet MS"/>
                <a:cs typeface="Trebuchet MS"/>
              </a:rPr>
              <a:t>fork</a:t>
            </a:r>
            <a:r>
              <a:rPr sz="1550" spc="-90" dirty="0">
                <a:latin typeface="Trebuchet MS"/>
                <a:cs typeface="Trebuchet MS"/>
              </a:rPr>
              <a:t> </a:t>
            </a:r>
            <a:r>
              <a:rPr sz="1550" dirty="0">
                <a:latin typeface="Trebuchet MS"/>
                <a:cs typeface="Trebuchet MS"/>
              </a:rPr>
              <a:t>a</a:t>
            </a:r>
            <a:r>
              <a:rPr sz="1550" spc="-210" dirty="0">
                <a:latin typeface="Trebuchet MS"/>
                <a:cs typeface="Trebuchet MS"/>
              </a:rPr>
              <a:t> </a:t>
            </a:r>
            <a:r>
              <a:rPr sz="1550" spc="-70" dirty="0">
                <a:latin typeface="Trebuchet MS"/>
                <a:cs typeface="Trebuchet MS"/>
              </a:rPr>
              <a:t>child</a:t>
            </a:r>
            <a:endParaRPr sz="1550">
              <a:latin typeface="Trebuchet MS"/>
              <a:cs typeface="Trebuchet MS"/>
            </a:endParaRPr>
          </a:p>
        </p:txBody>
      </p:sp>
      <p:grpSp>
        <p:nvGrpSpPr>
          <p:cNvPr id="13" name="object 13"/>
          <p:cNvGrpSpPr/>
          <p:nvPr/>
        </p:nvGrpSpPr>
        <p:grpSpPr>
          <a:xfrm>
            <a:off x="1167383" y="3730751"/>
            <a:ext cx="6114415" cy="2915920"/>
            <a:chOff x="1167383" y="3730751"/>
            <a:chExt cx="6114415" cy="2915920"/>
          </a:xfrm>
        </p:grpSpPr>
        <p:sp>
          <p:nvSpPr>
            <p:cNvPr id="14" name="object 14"/>
            <p:cNvSpPr/>
            <p:nvPr/>
          </p:nvSpPr>
          <p:spPr>
            <a:xfrm>
              <a:off x="1167371" y="4107192"/>
              <a:ext cx="6114415" cy="2539365"/>
            </a:xfrm>
            <a:custGeom>
              <a:avLst/>
              <a:gdLst/>
              <a:ahLst/>
              <a:cxnLst/>
              <a:rect l="l" t="t" r="r" b="b"/>
              <a:pathLst>
                <a:path w="6114415" h="2539365">
                  <a:moveTo>
                    <a:pt x="4337304" y="2438400"/>
                  </a:moveTo>
                  <a:lnTo>
                    <a:pt x="50292" y="2438400"/>
                  </a:lnTo>
                  <a:lnTo>
                    <a:pt x="50292" y="100584"/>
                  </a:lnTo>
                  <a:lnTo>
                    <a:pt x="757428" y="100584"/>
                  </a:lnTo>
                  <a:lnTo>
                    <a:pt x="733044" y="150876"/>
                  </a:lnTo>
                  <a:lnTo>
                    <a:pt x="882396" y="74676"/>
                  </a:lnTo>
                  <a:lnTo>
                    <a:pt x="733044" y="0"/>
                  </a:lnTo>
                  <a:lnTo>
                    <a:pt x="758952" y="50292"/>
                  </a:lnTo>
                  <a:lnTo>
                    <a:pt x="25908" y="50292"/>
                  </a:lnTo>
                  <a:lnTo>
                    <a:pt x="16764" y="53340"/>
                  </a:lnTo>
                  <a:lnTo>
                    <a:pt x="7620" y="57912"/>
                  </a:lnTo>
                  <a:lnTo>
                    <a:pt x="3048" y="65532"/>
                  </a:lnTo>
                  <a:lnTo>
                    <a:pt x="0" y="74676"/>
                  </a:lnTo>
                  <a:lnTo>
                    <a:pt x="0" y="2464308"/>
                  </a:lnTo>
                  <a:lnTo>
                    <a:pt x="3048" y="2474976"/>
                  </a:lnTo>
                  <a:lnTo>
                    <a:pt x="7620" y="2482596"/>
                  </a:lnTo>
                  <a:lnTo>
                    <a:pt x="16764" y="2487168"/>
                  </a:lnTo>
                  <a:lnTo>
                    <a:pt x="25908" y="2488692"/>
                  </a:lnTo>
                  <a:lnTo>
                    <a:pt x="4337304" y="2488692"/>
                  </a:lnTo>
                  <a:lnTo>
                    <a:pt x="4337304" y="2438400"/>
                  </a:lnTo>
                  <a:close/>
                </a:path>
                <a:path w="6114415" h="2539365">
                  <a:moveTo>
                    <a:pt x="6114288" y="74676"/>
                  </a:moveTo>
                  <a:lnTo>
                    <a:pt x="6112764" y="65532"/>
                  </a:lnTo>
                  <a:lnTo>
                    <a:pt x="6108192" y="57912"/>
                  </a:lnTo>
                  <a:lnTo>
                    <a:pt x="6100572" y="53340"/>
                  </a:lnTo>
                  <a:lnTo>
                    <a:pt x="6089904" y="50292"/>
                  </a:lnTo>
                  <a:lnTo>
                    <a:pt x="5663184" y="50292"/>
                  </a:lnTo>
                  <a:lnTo>
                    <a:pt x="5663184" y="100584"/>
                  </a:lnTo>
                  <a:lnTo>
                    <a:pt x="6063996" y="100584"/>
                  </a:lnTo>
                  <a:lnTo>
                    <a:pt x="6063996" y="2438400"/>
                  </a:lnTo>
                  <a:lnTo>
                    <a:pt x="5800344" y="2438400"/>
                  </a:lnTo>
                  <a:lnTo>
                    <a:pt x="5823204" y="2389632"/>
                  </a:lnTo>
                  <a:lnTo>
                    <a:pt x="5673852" y="2464308"/>
                  </a:lnTo>
                  <a:lnTo>
                    <a:pt x="5823204" y="2538984"/>
                  </a:lnTo>
                  <a:lnTo>
                    <a:pt x="5798820" y="2488692"/>
                  </a:lnTo>
                  <a:lnTo>
                    <a:pt x="6089904" y="2488692"/>
                  </a:lnTo>
                  <a:lnTo>
                    <a:pt x="6100572" y="2487168"/>
                  </a:lnTo>
                  <a:lnTo>
                    <a:pt x="6108192" y="2482596"/>
                  </a:lnTo>
                  <a:lnTo>
                    <a:pt x="6112764" y="2474976"/>
                  </a:lnTo>
                  <a:lnTo>
                    <a:pt x="6114288" y="2464308"/>
                  </a:lnTo>
                  <a:lnTo>
                    <a:pt x="6114288" y="74676"/>
                  </a:lnTo>
                  <a:close/>
                </a:path>
              </a:pathLst>
            </a:custGeom>
            <a:solidFill>
              <a:srgbClr val="000000"/>
            </a:solidFill>
          </p:spPr>
          <p:txBody>
            <a:bodyPr wrap="square" lIns="0" tIns="0" rIns="0" bIns="0" rtlCol="0"/>
            <a:lstStyle/>
            <a:p>
              <a:endParaRPr/>
            </a:p>
          </p:txBody>
        </p:sp>
        <p:sp>
          <p:nvSpPr>
            <p:cNvPr id="15" name="object 15"/>
            <p:cNvSpPr/>
            <p:nvPr/>
          </p:nvSpPr>
          <p:spPr>
            <a:xfrm>
              <a:off x="4069080" y="3781043"/>
              <a:ext cx="800100" cy="803275"/>
            </a:xfrm>
            <a:custGeom>
              <a:avLst/>
              <a:gdLst/>
              <a:ahLst/>
              <a:cxnLst/>
              <a:rect l="l" t="t" r="r" b="b"/>
              <a:pathLst>
                <a:path w="800100" h="803275">
                  <a:moveTo>
                    <a:pt x="633983" y="803148"/>
                  </a:moveTo>
                  <a:lnTo>
                    <a:pt x="166115" y="803148"/>
                  </a:lnTo>
                  <a:lnTo>
                    <a:pt x="135635" y="801624"/>
                  </a:lnTo>
                  <a:lnTo>
                    <a:pt x="85343" y="794004"/>
                  </a:lnTo>
                  <a:lnTo>
                    <a:pt x="39623" y="765048"/>
                  </a:lnTo>
                  <a:lnTo>
                    <a:pt x="10667" y="719328"/>
                  </a:lnTo>
                  <a:lnTo>
                    <a:pt x="1523" y="669036"/>
                  </a:lnTo>
                  <a:lnTo>
                    <a:pt x="1523" y="637031"/>
                  </a:lnTo>
                  <a:lnTo>
                    <a:pt x="0" y="598931"/>
                  </a:lnTo>
                  <a:lnTo>
                    <a:pt x="0" y="204215"/>
                  </a:lnTo>
                  <a:lnTo>
                    <a:pt x="1523" y="166116"/>
                  </a:lnTo>
                  <a:lnTo>
                    <a:pt x="1523" y="134112"/>
                  </a:lnTo>
                  <a:lnTo>
                    <a:pt x="10667" y="83820"/>
                  </a:lnTo>
                  <a:lnTo>
                    <a:pt x="39623" y="39623"/>
                  </a:lnTo>
                  <a:lnTo>
                    <a:pt x="85343" y="10668"/>
                  </a:lnTo>
                  <a:lnTo>
                    <a:pt x="135635" y="1523"/>
                  </a:lnTo>
                  <a:lnTo>
                    <a:pt x="166115" y="0"/>
                  </a:lnTo>
                  <a:lnTo>
                    <a:pt x="633983" y="0"/>
                  </a:lnTo>
                  <a:lnTo>
                    <a:pt x="714755" y="10668"/>
                  </a:lnTo>
                  <a:lnTo>
                    <a:pt x="760475" y="39623"/>
                  </a:lnTo>
                  <a:lnTo>
                    <a:pt x="789431" y="83820"/>
                  </a:lnTo>
                  <a:lnTo>
                    <a:pt x="798575" y="134112"/>
                  </a:lnTo>
                  <a:lnTo>
                    <a:pt x="800099" y="166116"/>
                  </a:lnTo>
                  <a:lnTo>
                    <a:pt x="800099" y="638555"/>
                  </a:lnTo>
                  <a:lnTo>
                    <a:pt x="789431" y="719328"/>
                  </a:lnTo>
                  <a:lnTo>
                    <a:pt x="760475" y="765048"/>
                  </a:lnTo>
                  <a:lnTo>
                    <a:pt x="714755" y="794004"/>
                  </a:lnTo>
                  <a:lnTo>
                    <a:pt x="665987" y="801624"/>
                  </a:lnTo>
                  <a:lnTo>
                    <a:pt x="633983" y="803148"/>
                  </a:lnTo>
                  <a:close/>
                </a:path>
              </a:pathLst>
            </a:custGeom>
            <a:solidFill>
              <a:srgbClr val="0095FF"/>
            </a:solidFill>
          </p:spPr>
          <p:txBody>
            <a:bodyPr wrap="square" lIns="0" tIns="0" rIns="0" bIns="0" rtlCol="0"/>
            <a:lstStyle/>
            <a:p>
              <a:endParaRPr/>
            </a:p>
          </p:txBody>
        </p:sp>
        <p:sp>
          <p:nvSpPr>
            <p:cNvPr id="16" name="object 16"/>
            <p:cNvSpPr/>
            <p:nvPr/>
          </p:nvSpPr>
          <p:spPr>
            <a:xfrm>
              <a:off x="4018787" y="3730751"/>
              <a:ext cx="881380" cy="893444"/>
            </a:xfrm>
            <a:custGeom>
              <a:avLst/>
              <a:gdLst/>
              <a:ahLst/>
              <a:cxnLst/>
              <a:rect l="l" t="t" r="r" b="b"/>
              <a:pathLst>
                <a:path w="881379" h="893445">
                  <a:moveTo>
                    <a:pt x="778764" y="893064"/>
                  </a:moveTo>
                  <a:lnTo>
                    <a:pt x="121920" y="893064"/>
                  </a:lnTo>
                  <a:lnTo>
                    <a:pt x="112776" y="890016"/>
                  </a:lnTo>
                  <a:lnTo>
                    <a:pt x="85343" y="876300"/>
                  </a:lnTo>
                  <a:lnTo>
                    <a:pt x="82295" y="873252"/>
                  </a:lnTo>
                  <a:lnTo>
                    <a:pt x="79247" y="871728"/>
                  </a:lnTo>
                  <a:lnTo>
                    <a:pt x="57912" y="854964"/>
                  </a:lnTo>
                  <a:lnTo>
                    <a:pt x="54864" y="851916"/>
                  </a:lnTo>
                  <a:lnTo>
                    <a:pt x="53339" y="848868"/>
                  </a:lnTo>
                  <a:lnTo>
                    <a:pt x="50291" y="845820"/>
                  </a:lnTo>
                  <a:lnTo>
                    <a:pt x="33528" y="826008"/>
                  </a:lnTo>
                  <a:lnTo>
                    <a:pt x="30480" y="822960"/>
                  </a:lnTo>
                  <a:lnTo>
                    <a:pt x="27432" y="816864"/>
                  </a:lnTo>
                  <a:lnTo>
                    <a:pt x="10668" y="777240"/>
                  </a:lnTo>
                  <a:lnTo>
                    <a:pt x="1524" y="728472"/>
                  </a:lnTo>
                  <a:lnTo>
                    <a:pt x="0" y="688848"/>
                  </a:lnTo>
                  <a:lnTo>
                    <a:pt x="1524" y="214884"/>
                  </a:lnTo>
                  <a:lnTo>
                    <a:pt x="1524" y="182880"/>
                  </a:lnTo>
                  <a:lnTo>
                    <a:pt x="10668" y="126491"/>
                  </a:lnTo>
                  <a:lnTo>
                    <a:pt x="15239" y="112776"/>
                  </a:lnTo>
                  <a:lnTo>
                    <a:pt x="27432" y="88391"/>
                  </a:lnTo>
                  <a:lnTo>
                    <a:pt x="28956" y="83820"/>
                  </a:lnTo>
                  <a:lnTo>
                    <a:pt x="30480" y="80772"/>
                  </a:lnTo>
                  <a:lnTo>
                    <a:pt x="33528" y="77724"/>
                  </a:lnTo>
                  <a:lnTo>
                    <a:pt x="50291" y="57912"/>
                  </a:lnTo>
                  <a:lnTo>
                    <a:pt x="53339" y="54864"/>
                  </a:lnTo>
                  <a:lnTo>
                    <a:pt x="54864" y="51816"/>
                  </a:lnTo>
                  <a:lnTo>
                    <a:pt x="57912" y="50291"/>
                  </a:lnTo>
                  <a:lnTo>
                    <a:pt x="79247" y="32003"/>
                  </a:lnTo>
                  <a:lnTo>
                    <a:pt x="112776" y="15239"/>
                  </a:lnTo>
                  <a:lnTo>
                    <a:pt x="117347" y="12191"/>
                  </a:lnTo>
                  <a:lnTo>
                    <a:pt x="121920" y="10668"/>
                  </a:lnTo>
                  <a:lnTo>
                    <a:pt x="126491" y="10668"/>
                  </a:lnTo>
                  <a:lnTo>
                    <a:pt x="176784" y="1524"/>
                  </a:lnTo>
                  <a:lnTo>
                    <a:pt x="214884" y="0"/>
                  </a:lnTo>
                  <a:lnTo>
                    <a:pt x="256032" y="0"/>
                  </a:lnTo>
                  <a:lnTo>
                    <a:pt x="236220" y="4572"/>
                  </a:lnTo>
                  <a:lnTo>
                    <a:pt x="219456" y="15239"/>
                  </a:lnTo>
                  <a:lnTo>
                    <a:pt x="208788" y="32003"/>
                  </a:lnTo>
                  <a:lnTo>
                    <a:pt x="204216" y="50291"/>
                  </a:lnTo>
                  <a:lnTo>
                    <a:pt x="208788" y="70103"/>
                  </a:lnTo>
                  <a:lnTo>
                    <a:pt x="219456" y="86868"/>
                  </a:lnTo>
                  <a:lnTo>
                    <a:pt x="236220" y="97536"/>
                  </a:lnTo>
                  <a:lnTo>
                    <a:pt x="256032" y="100584"/>
                  </a:lnTo>
                  <a:lnTo>
                    <a:pt x="219456" y="100584"/>
                  </a:lnTo>
                  <a:lnTo>
                    <a:pt x="195072" y="102108"/>
                  </a:lnTo>
                  <a:lnTo>
                    <a:pt x="175260" y="105156"/>
                  </a:lnTo>
                  <a:lnTo>
                    <a:pt x="158495" y="105156"/>
                  </a:lnTo>
                  <a:lnTo>
                    <a:pt x="144780" y="109728"/>
                  </a:lnTo>
                  <a:lnTo>
                    <a:pt x="149351" y="109728"/>
                  </a:lnTo>
                  <a:lnTo>
                    <a:pt x="146303" y="111251"/>
                  </a:lnTo>
                  <a:lnTo>
                    <a:pt x="143256" y="111251"/>
                  </a:lnTo>
                  <a:lnTo>
                    <a:pt x="134112" y="117347"/>
                  </a:lnTo>
                  <a:lnTo>
                    <a:pt x="137160" y="117347"/>
                  </a:lnTo>
                  <a:lnTo>
                    <a:pt x="132588" y="120395"/>
                  </a:lnTo>
                  <a:lnTo>
                    <a:pt x="129539" y="120395"/>
                  </a:lnTo>
                  <a:lnTo>
                    <a:pt x="121920" y="129539"/>
                  </a:lnTo>
                  <a:lnTo>
                    <a:pt x="123443" y="129539"/>
                  </a:lnTo>
                  <a:lnTo>
                    <a:pt x="120395" y="132588"/>
                  </a:lnTo>
                  <a:lnTo>
                    <a:pt x="118872" y="132588"/>
                  </a:lnTo>
                  <a:lnTo>
                    <a:pt x="112776" y="141732"/>
                  </a:lnTo>
                  <a:lnTo>
                    <a:pt x="114299" y="141732"/>
                  </a:lnTo>
                  <a:lnTo>
                    <a:pt x="114299" y="143256"/>
                  </a:lnTo>
                  <a:lnTo>
                    <a:pt x="111251" y="143256"/>
                  </a:lnTo>
                  <a:lnTo>
                    <a:pt x="106680" y="156972"/>
                  </a:lnTo>
                  <a:lnTo>
                    <a:pt x="109728" y="156972"/>
                  </a:lnTo>
                  <a:lnTo>
                    <a:pt x="103632" y="185928"/>
                  </a:lnTo>
                  <a:lnTo>
                    <a:pt x="102108" y="710184"/>
                  </a:lnTo>
                  <a:lnTo>
                    <a:pt x="109728" y="746760"/>
                  </a:lnTo>
                  <a:lnTo>
                    <a:pt x="106680" y="746760"/>
                  </a:lnTo>
                  <a:lnTo>
                    <a:pt x="111251" y="760476"/>
                  </a:lnTo>
                  <a:lnTo>
                    <a:pt x="114299" y="760476"/>
                  </a:lnTo>
                  <a:lnTo>
                    <a:pt x="114299" y="762000"/>
                  </a:lnTo>
                  <a:lnTo>
                    <a:pt x="112776" y="762000"/>
                  </a:lnTo>
                  <a:lnTo>
                    <a:pt x="118872" y="771144"/>
                  </a:lnTo>
                  <a:lnTo>
                    <a:pt x="120395" y="771144"/>
                  </a:lnTo>
                  <a:lnTo>
                    <a:pt x="124968" y="775716"/>
                  </a:lnTo>
                  <a:lnTo>
                    <a:pt x="121920" y="775716"/>
                  </a:lnTo>
                  <a:lnTo>
                    <a:pt x="129539" y="783336"/>
                  </a:lnTo>
                  <a:lnTo>
                    <a:pt x="132588" y="783336"/>
                  </a:lnTo>
                  <a:lnTo>
                    <a:pt x="135636" y="786384"/>
                  </a:lnTo>
                  <a:lnTo>
                    <a:pt x="134112" y="786384"/>
                  </a:lnTo>
                  <a:lnTo>
                    <a:pt x="143256" y="792480"/>
                  </a:lnTo>
                  <a:lnTo>
                    <a:pt x="146303" y="792480"/>
                  </a:lnTo>
                  <a:lnTo>
                    <a:pt x="149351" y="794004"/>
                  </a:lnTo>
                  <a:lnTo>
                    <a:pt x="144780" y="794004"/>
                  </a:lnTo>
                  <a:lnTo>
                    <a:pt x="158495" y="798576"/>
                  </a:lnTo>
                  <a:lnTo>
                    <a:pt x="170688" y="798576"/>
                  </a:lnTo>
                  <a:lnTo>
                    <a:pt x="187451" y="801624"/>
                  </a:lnTo>
                  <a:lnTo>
                    <a:pt x="216408" y="803148"/>
                  </a:lnTo>
                  <a:lnTo>
                    <a:pt x="880872" y="803148"/>
                  </a:lnTo>
                  <a:lnTo>
                    <a:pt x="873252" y="816864"/>
                  </a:lnTo>
                  <a:lnTo>
                    <a:pt x="870204" y="822960"/>
                  </a:lnTo>
                  <a:lnTo>
                    <a:pt x="867156" y="826008"/>
                  </a:lnTo>
                  <a:lnTo>
                    <a:pt x="850392" y="845820"/>
                  </a:lnTo>
                  <a:lnTo>
                    <a:pt x="848868" y="848868"/>
                  </a:lnTo>
                  <a:lnTo>
                    <a:pt x="842772" y="854964"/>
                  </a:lnTo>
                  <a:lnTo>
                    <a:pt x="821436" y="871728"/>
                  </a:lnTo>
                  <a:lnTo>
                    <a:pt x="816864" y="876300"/>
                  </a:lnTo>
                  <a:lnTo>
                    <a:pt x="812292" y="877824"/>
                  </a:lnTo>
                  <a:lnTo>
                    <a:pt x="787908" y="890016"/>
                  </a:lnTo>
                  <a:lnTo>
                    <a:pt x="778764" y="893064"/>
                  </a:lnTo>
                  <a:close/>
                </a:path>
              </a:pathLst>
            </a:custGeom>
            <a:solidFill>
              <a:srgbClr val="000000"/>
            </a:solidFill>
          </p:spPr>
          <p:txBody>
            <a:bodyPr wrap="square" lIns="0" tIns="0" rIns="0" bIns="0" rtlCol="0"/>
            <a:lstStyle/>
            <a:p>
              <a:endParaRPr/>
            </a:p>
          </p:txBody>
        </p:sp>
        <p:pic>
          <p:nvPicPr>
            <p:cNvPr id="17" name="object 17"/>
            <p:cNvPicPr/>
            <p:nvPr/>
          </p:nvPicPr>
          <p:blipFill>
            <a:blip r:embed="rId3" cstate="print"/>
            <a:stretch>
              <a:fillRect/>
            </a:stretch>
          </p:blipFill>
          <p:spPr>
            <a:xfrm>
              <a:off x="4223003" y="3730751"/>
              <a:ext cx="103631" cy="100584"/>
            </a:xfrm>
            <a:prstGeom prst="rect">
              <a:avLst/>
            </a:prstGeom>
          </p:spPr>
        </p:pic>
        <p:sp>
          <p:nvSpPr>
            <p:cNvPr id="18" name="object 18"/>
            <p:cNvSpPr/>
            <p:nvPr/>
          </p:nvSpPr>
          <p:spPr>
            <a:xfrm>
              <a:off x="4125455" y="3730764"/>
              <a:ext cx="794385" cy="905510"/>
            </a:xfrm>
            <a:custGeom>
              <a:avLst/>
              <a:gdLst/>
              <a:ahLst/>
              <a:cxnLst/>
              <a:rect l="l" t="t" r="r" b="b"/>
              <a:pathLst>
                <a:path w="794385" h="905510">
                  <a:moveTo>
                    <a:pt x="7632" y="760463"/>
                  </a:moveTo>
                  <a:lnTo>
                    <a:pt x="4584" y="754380"/>
                  </a:lnTo>
                  <a:lnTo>
                    <a:pt x="3060" y="746747"/>
                  </a:lnTo>
                  <a:lnTo>
                    <a:pt x="0" y="746747"/>
                  </a:lnTo>
                  <a:lnTo>
                    <a:pt x="4584" y="760463"/>
                  </a:lnTo>
                  <a:lnTo>
                    <a:pt x="7632" y="760463"/>
                  </a:lnTo>
                  <a:close/>
                </a:path>
                <a:path w="794385" h="905510">
                  <a:moveTo>
                    <a:pt x="7632" y="143256"/>
                  </a:moveTo>
                  <a:lnTo>
                    <a:pt x="4584" y="143256"/>
                  </a:lnTo>
                  <a:lnTo>
                    <a:pt x="0" y="156972"/>
                  </a:lnTo>
                  <a:lnTo>
                    <a:pt x="3060" y="156972"/>
                  </a:lnTo>
                  <a:lnTo>
                    <a:pt x="4584" y="150863"/>
                  </a:lnTo>
                  <a:lnTo>
                    <a:pt x="7632" y="143256"/>
                  </a:lnTo>
                  <a:close/>
                </a:path>
                <a:path w="794385" h="905510">
                  <a:moveTo>
                    <a:pt x="13716" y="771144"/>
                  </a:moveTo>
                  <a:lnTo>
                    <a:pt x="10668" y="768096"/>
                  </a:lnTo>
                  <a:lnTo>
                    <a:pt x="7632" y="761987"/>
                  </a:lnTo>
                  <a:lnTo>
                    <a:pt x="6108" y="761987"/>
                  </a:lnTo>
                  <a:lnTo>
                    <a:pt x="12192" y="771144"/>
                  </a:lnTo>
                  <a:lnTo>
                    <a:pt x="13716" y="771144"/>
                  </a:lnTo>
                  <a:close/>
                </a:path>
                <a:path w="794385" h="905510">
                  <a:moveTo>
                    <a:pt x="13716" y="132588"/>
                  </a:moveTo>
                  <a:lnTo>
                    <a:pt x="12192" y="132588"/>
                  </a:lnTo>
                  <a:lnTo>
                    <a:pt x="6108" y="141719"/>
                  </a:lnTo>
                  <a:lnTo>
                    <a:pt x="7632" y="141719"/>
                  </a:lnTo>
                  <a:lnTo>
                    <a:pt x="10668" y="137147"/>
                  </a:lnTo>
                  <a:lnTo>
                    <a:pt x="13716" y="132588"/>
                  </a:lnTo>
                  <a:close/>
                </a:path>
                <a:path w="794385" h="905510">
                  <a:moveTo>
                    <a:pt x="19824" y="780288"/>
                  </a:moveTo>
                  <a:lnTo>
                    <a:pt x="18300" y="775703"/>
                  </a:lnTo>
                  <a:lnTo>
                    <a:pt x="15252" y="775703"/>
                  </a:lnTo>
                  <a:lnTo>
                    <a:pt x="19824" y="780288"/>
                  </a:lnTo>
                  <a:close/>
                </a:path>
                <a:path w="794385" h="905510">
                  <a:moveTo>
                    <a:pt x="25908" y="783336"/>
                  </a:moveTo>
                  <a:lnTo>
                    <a:pt x="19824" y="780288"/>
                  </a:lnTo>
                  <a:lnTo>
                    <a:pt x="22860" y="783336"/>
                  </a:lnTo>
                  <a:lnTo>
                    <a:pt x="25908" y="783336"/>
                  </a:lnTo>
                  <a:close/>
                </a:path>
                <a:path w="794385" h="905510">
                  <a:moveTo>
                    <a:pt x="25908" y="120396"/>
                  </a:moveTo>
                  <a:lnTo>
                    <a:pt x="22860" y="120396"/>
                  </a:lnTo>
                  <a:lnTo>
                    <a:pt x="15252" y="129527"/>
                  </a:lnTo>
                  <a:lnTo>
                    <a:pt x="16776" y="129527"/>
                  </a:lnTo>
                  <a:lnTo>
                    <a:pt x="25908" y="120396"/>
                  </a:lnTo>
                  <a:close/>
                </a:path>
                <a:path w="794385" h="905510">
                  <a:moveTo>
                    <a:pt x="32016" y="789419"/>
                  </a:moveTo>
                  <a:lnTo>
                    <a:pt x="28968" y="786371"/>
                  </a:lnTo>
                  <a:lnTo>
                    <a:pt x="27444" y="786371"/>
                  </a:lnTo>
                  <a:lnTo>
                    <a:pt x="32016" y="789419"/>
                  </a:lnTo>
                  <a:close/>
                </a:path>
                <a:path w="794385" h="905510">
                  <a:moveTo>
                    <a:pt x="39624" y="792480"/>
                  </a:moveTo>
                  <a:lnTo>
                    <a:pt x="32016" y="789419"/>
                  </a:lnTo>
                  <a:lnTo>
                    <a:pt x="36576" y="792480"/>
                  </a:lnTo>
                  <a:lnTo>
                    <a:pt x="39624" y="792480"/>
                  </a:lnTo>
                  <a:close/>
                </a:path>
                <a:path w="794385" h="905510">
                  <a:moveTo>
                    <a:pt x="39624" y="111239"/>
                  </a:moveTo>
                  <a:lnTo>
                    <a:pt x="36576" y="111239"/>
                  </a:lnTo>
                  <a:lnTo>
                    <a:pt x="27444" y="117335"/>
                  </a:lnTo>
                  <a:lnTo>
                    <a:pt x="30492" y="117335"/>
                  </a:lnTo>
                  <a:lnTo>
                    <a:pt x="33540" y="115811"/>
                  </a:lnTo>
                  <a:lnTo>
                    <a:pt x="39624" y="111239"/>
                  </a:lnTo>
                  <a:close/>
                </a:path>
                <a:path w="794385" h="905510">
                  <a:moveTo>
                    <a:pt x="64008" y="798563"/>
                  </a:moveTo>
                  <a:lnTo>
                    <a:pt x="45732" y="795528"/>
                  </a:lnTo>
                  <a:lnTo>
                    <a:pt x="42684" y="794004"/>
                  </a:lnTo>
                  <a:lnTo>
                    <a:pt x="38100" y="794004"/>
                  </a:lnTo>
                  <a:lnTo>
                    <a:pt x="51816" y="798563"/>
                  </a:lnTo>
                  <a:lnTo>
                    <a:pt x="64008" y="798563"/>
                  </a:lnTo>
                  <a:close/>
                </a:path>
                <a:path w="794385" h="905510">
                  <a:moveTo>
                    <a:pt x="68592" y="105156"/>
                  </a:moveTo>
                  <a:lnTo>
                    <a:pt x="51816" y="105156"/>
                  </a:lnTo>
                  <a:lnTo>
                    <a:pt x="38100" y="109728"/>
                  </a:lnTo>
                  <a:lnTo>
                    <a:pt x="42684" y="109728"/>
                  </a:lnTo>
                  <a:lnTo>
                    <a:pt x="45732" y="109728"/>
                  </a:lnTo>
                  <a:lnTo>
                    <a:pt x="68592" y="105156"/>
                  </a:lnTo>
                  <a:close/>
                </a:path>
                <a:path w="794385" h="905510">
                  <a:moveTo>
                    <a:pt x="667524" y="893064"/>
                  </a:moveTo>
                  <a:lnTo>
                    <a:pt x="19824" y="893064"/>
                  </a:lnTo>
                  <a:lnTo>
                    <a:pt x="77736" y="903732"/>
                  </a:lnTo>
                  <a:lnTo>
                    <a:pt x="109740" y="903732"/>
                  </a:lnTo>
                  <a:lnTo>
                    <a:pt x="149364" y="905256"/>
                  </a:lnTo>
                  <a:lnTo>
                    <a:pt x="537984" y="905256"/>
                  </a:lnTo>
                  <a:lnTo>
                    <a:pt x="617232" y="902208"/>
                  </a:lnTo>
                  <a:lnTo>
                    <a:pt x="667524" y="893064"/>
                  </a:lnTo>
                  <a:close/>
                </a:path>
                <a:path w="794385" h="905510">
                  <a:moveTo>
                    <a:pt x="794004" y="214884"/>
                  </a:moveTo>
                  <a:lnTo>
                    <a:pt x="792480" y="176784"/>
                  </a:lnTo>
                  <a:lnTo>
                    <a:pt x="789432" y="156972"/>
                  </a:lnTo>
                  <a:lnTo>
                    <a:pt x="786384" y="143256"/>
                  </a:lnTo>
                  <a:lnTo>
                    <a:pt x="784872" y="132588"/>
                  </a:lnTo>
                  <a:lnTo>
                    <a:pt x="784872" y="129527"/>
                  </a:lnTo>
                  <a:lnTo>
                    <a:pt x="784174" y="129527"/>
                  </a:lnTo>
                  <a:lnTo>
                    <a:pt x="784174" y="126225"/>
                  </a:lnTo>
                  <a:lnTo>
                    <a:pt x="783336" y="126225"/>
                  </a:lnTo>
                  <a:lnTo>
                    <a:pt x="783336" y="120396"/>
                  </a:lnTo>
                  <a:lnTo>
                    <a:pt x="783336" y="119875"/>
                  </a:lnTo>
                  <a:lnTo>
                    <a:pt x="783069" y="119875"/>
                  </a:lnTo>
                  <a:lnTo>
                    <a:pt x="781824" y="117335"/>
                  </a:lnTo>
                  <a:lnTo>
                    <a:pt x="780122" y="117335"/>
                  </a:lnTo>
                  <a:lnTo>
                    <a:pt x="780122" y="112255"/>
                  </a:lnTo>
                  <a:lnTo>
                    <a:pt x="778776" y="112255"/>
                  </a:lnTo>
                  <a:lnTo>
                    <a:pt x="778776" y="111239"/>
                  </a:lnTo>
                  <a:lnTo>
                    <a:pt x="778776" y="110985"/>
                  </a:lnTo>
                  <a:lnTo>
                    <a:pt x="778510" y="110985"/>
                  </a:lnTo>
                  <a:lnTo>
                    <a:pt x="777240" y="109728"/>
                  </a:lnTo>
                  <a:lnTo>
                    <a:pt x="775716" y="105156"/>
                  </a:lnTo>
                  <a:lnTo>
                    <a:pt x="766572" y="88392"/>
                  </a:lnTo>
                  <a:lnTo>
                    <a:pt x="765048" y="83820"/>
                  </a:lnTo>
                  <a:lnTo>
                    <a:pt x="763524" y="80772"/>
                  </a:lnTo>
                  <a:lnTo>
                    <a:pt x="760476" y="77724"/>
                  </a:lnTo>
                  <a:lnTo>
                    <a:pt x="743712" y="57912"/>
                  </a:lnTo>
                  <a:lnTo>
                    <a:pt x="742188" y="54864"/>
                  </a:lnTo>
                  <a:lnTo>
                    <a:pt x="739140" y="51816"/>
                  </a:lnTo>
                  <a:lnTo>
                    <a:pt x="736092" y="50292"/>
                  </a:lnTo>
                  <a:lnTo>
                    <a:pt x="714756" y="32004"/>
                  </a:lnTo>
                  <a:lnTo>
                    <a:pt x="713232" y="30480"/>
                  </a:lnTo>
                  <a:lnTo>
                    <a:pt x="710184" y="28956"/>
                  </a:lnTo>
                  <a:lnTo>
                    <a:pt x="705612" y="27432"/>
                  </a:lnTo>
                  <a:lnTo>
                    <a:pt x="681228" y="15240"/>
                  </a:lnTo>
                  <a:lnTo>
                    <a:pt x="676656" y="12192"/>
                  </a:lnTo>
                  <a:lnTo>
                    <a:pt x="672084" y="10668"/>
                  </a:lnTo>
                  <a:lnTo>
                    <a:pt x="670928" y="10668"/>
                  </a:lnTo>
                  <a:lnTo>
                    <a:pt x="670928" y="126225"/>
                  </a:lnTo>
                  <a:lnTo>
                    <a:pt x="670928" y="128143"/>
                  </a:lnTo>
                  <a:lnTo>
                    <a:pt x="669328" y="126225"/>
                  </a:lnTo>
                  <a:lnTo>
                    <a:pt x="670928" y="126225"/>
                  </a:lnTo>
                  <a:lnTo>
                    <a:pt x="670928" y="10668"/>
                  </a:lnTo>
                  <a:lnTo>
                    <a:pt x="667512" y="10668"/>
                  </a:lnTo>
                  <a:lnTo>
                    <a:pt x="666686" y="10515"/>
                  </a:lnTo>
                  <a:lnTo>
                    <a:pt x="666686" y="120396"/>
                  </a:lnTo>
                  <a:lnTo>
                    <a:pt x="666686" y="123050"/>
                  </a:lnTo>
                  <a:lnTo>
                    <a:pt x="664476" y="120396"/>
                  </a:lnTo>
                  <a:lnTo>
                    <a:pt x="666686" y="120396"/>
                  </a:lnTo>
                  <a:lnTo>
                    <a:pt x="666686" y="10515"/>
                  </a:lnTo>
                  <a:lnTo>
                    <a:pt x="657618" y="8801"/>
                  </a:lnTo>
                  <a:lnTo>
                    <a:pt x="657618" y="112255"/>
                  </a:lnTo>
                  <a:lnTo>
                    <a:pt x="657618" y="114808"/>
                  </a:lnTo>
                  <a:lnTo>
                    <a:pt x="653796" y="112255"/>
                  </a:lnTo>
                  <a:lnTo>
                    <a:pt x="657618" y="112255"/>
                  </a:lnTo>
                  <a:lnTo>
                    <a:pt x="657618" y="8801"/>
                  </a:lnTo>
                  <a:lnTo>
                    <a:pt x="652856" y="7899"/>
                  </a:lnTo>
                  <a:lnTo>
                    <a:pt x="652856" y="111239"/>
                  </a:lnTo>
                  <a:lnTo>
                    <a:pt x="652856" y="111633"/>
                  </a:lnTo>
                  <a:lnTo>
                    <a:pt x="652284" y="111239"/>
                  </a:lnTo>
                  <a:lnTo>
                    <a:pt x="652856" y="111239"/>
                  </a:lnTo>
                  <a:lnTo>
                    <a:pt x="652856" y="7899"/>
                  </a:lnTo>
                  <a:lnTo>
                    <a:pt x="611124" y="0"/>
                  </a:lnTo>
                  <a:lnTo>
                    <a:pt x="149352" y="0"/>
                  </a:lnTo>
                  <a:lnTo>
                    <a:pt x="170688" y="4572"/>
                  </a:lnTo>
                  <a:lnTo>
                    <a:pt x="187452" y="15240"/>
                  </a:lnTo>
                  <a:lnTo>
                    <a:pt x="198120" y="30480"/>
                  </a:lnTo>
                  <a:lnTo>
                    <a:pt x="201168" y="50292"/>
                  </a:lnTo>
                  <a:lnTo>
                    <a:pt x="198120" y="70104"/>
                  </a:lnTo>
                  <a:lnTo>
                    <a:pt x="187452" y="86868"/>
                  </a:lnTo>
                  <a:lnTo>
                    <a:pt x="170688" y="97536"/>
                  </a:lnTo>
                  <a:lnTo>
                    <a:pt x="149352" y="100584"/>
                  </a:lnTo>
                  <a:lnTo>
                    <a:pt x="577596" y="100584"/>
                  </a:lnTo>
                  <a:lnTo>
                    <a:pt x="608076" y="102108"/>
                  </a:lnTo>
                  <a:lnTo>
                    <a:pt x="644652" y="109728"/>
                  </a:lnTo>
                  <a:lnTo>
                    <a:pt x="637032" y="105156"/>
                  </a:lnTo>
                  <a:lnTo>
                    <a:pt x="644652" y="109728"/>
                  </a:lnTo>
                  <a:lnTo>
                    <a:pt x="656844" y="115811"/>
                  </a:lnTo>
                  <a:lnTo>
                    <a:pt x="657618" y="116586"/>
                  </a:lnTo>
                  <a:lnTo>
                    <a:pt x="657618" y="117335"/>
                  </a:lnTo>
                  <a:lnTo>
                    <a:pt x="658368" y="117335"/>
                  </a:lnTo>
                  <a:lnTo>
                    <a:pt x="666686" y="125653"/>
                  </a:lnTo>
                  <a:lnTo>
                    <a:pt x="666686" y="126225"/>
                  </a:lnTo>
                  <a:lnTo>
                    <a:pt x="667258" y="126225"/>
                  </a:lnTo>
                  <a:lnTo>
                    <a:pt x="670560" y="129527"/>
                  </a:lnTo>
                  <a:lnTo>
                    <a:pt x="670928" y="129959"/>
                  </a:lnTo>
                  <a:lnTo>
                    <a:pt x="681215" y="141706"/>
                  </a:lnTo>
                  <a:lnTo>
                    <a:pt x="685800" y="150863"/>
                  </a:lnTo>
                  <a:lnTo>
                    <a:pt x="691896" y="193548"/>
                  </a:lnTo>
                  <a:lnTo>
                    <a:pt x="693420" y="216408"/>
                  </a:lnTo>
                  <a:lnTo>
                    <a:pt x="693420" y="688848"/>
                  </a:lnTo>
                  <a:lnTo>
                    <a:pt x="691896" y="717804"/>
                  </a:lnTo>
                  <a:lnTo>
                    <a:pt x="685800" y="754380"/>
                  </a:lnTo>
                  <a:lnTo>
                    <a:pt x="681240" y="761987"/>
                  </a:lnTo>
                  <a:lnTo>
                    <a:pt x="671334" y="775195"/>
                  </a:lnTo>
                  <a:lnTo>
                    <a:pt x="670687" y="775195"/>
                  </a:lnTo>
                  <a:lnTo>
                    <a:pt x="670687" y="776071"/>
                  </a:lnTo>
                  <a:lnTo>
                    <a:pt x="670687" y="777113"/>
                  </a:lnTo>
                  <a:lnTo>
                    <a:pt x="670687" y="779005"/>
                  </a:lnTo>
                  <a:lnTo>
                    <a:pt x="668794" y="779005"/>
                  </a:lnTo>
                  <a:lnTo>
                    <a:pt x="670687" y="777113"/>
                  </a:lnTo>
                  <a:lnTo>
                    <a:pt x="670687" y="776071"/>
                  </a:lnTo>
                  <a:lnTo>
                    <a:pt x="668477" y="779005"/>
                  </a:lnTo>
                  <a:lnTo>
                    <a:pt x="666889" y="779005"/>
                  </a:lnTo>
                  <a:lnTo>
                    <a:pt x="666889" y="780834"/>
                  </a:lnTo>
                  <a:lnTo>
                    <a:pt x="660107" y="786625"/>
                  </a:lnTo>
                  <a:lnTo>
                    <a:pt x="658177" y="786625"/>
                  </a:lnTo>
                  <a:lnTo>
                    <a:pt x="658177" y="788289"/>
                  </a:lnTo>
                  <a:lnTo>
                    <a:pt x="656844" y="789419"/>
                  </a:lnTo>
                  <a:lnTo>
                    <a:pt x="658177" y="788530"/>
                  </a:lnTo>
                  <a:lnTo>
                    <a:pt x="658177" y="790435"/>
                  </a:lnTo>
                  <a:lnTo>
                    <a:pt x="655320" y="790435"/>
                  </a:lnTo>
                  <a:lnTo>
                    <a:pt x="656844" y="789419"/>
                  </a:lnTo>
                  <a:lnTo>
                    <a:pt x="654812" y="790435"/>
                  </a:lnTo>
                  <a:lnTo>
                    <a:pt x="653427" y="790435"/>
                  </a:lnTo>
                  <a:lnTo>
                    <a:pt x="653427" y="791133"/>
                  </a:lnTo>
                  <a:lnTo>
                    <a:pt x="653427" y="791718"/>
                  </a:lnTo>
                  <a:lnTo>
                    <a:pt x="653427" y="792480"/>
                  </a:lnTo>
                  <a:lnTo>
                    <a:pt x="652284" y="792480"/>
                  </a:lnTo>
                  <a:lnTo>
                    <a:pt x="653427" y="791718"/>
                  </a:lnTo>
                  <a:lnTo>
                    <a:pt x="653427" y="791133"/>
                  </a:lnTo>
                  <a:lnTo>
                    <a:pt x="644652" y="795528"/>
                  </a:lnTo>
                  <a:lnTo>
                    <a:pt x="641477" y="796798"/>
                  </a:lnTo>
                  <a:lnTo>
                    <a:pt x="641477" y="795515"/>
                  </a:lnTo>
                  <a:lnTo>
                    <a:pt x="637298" y="795515"/>
                  </a:lnTo>
                  <a:lnTo>
                    <a:pt x="637298" y="798055"/>
                  </a:lnTo>
                  <a:lnTo>
                    <a:pt x="615200" y="798055"/>
                  </a:lnTo>
                  <a:lnTo>
                    <a:pt x="615200" y="803135"/>
                  </a:lnTo>
                  <a:lnTo>
                    <a:pt x="775042" y="803135"/>
                  </a:lnTo>
                  <a:lnTo>
                    <a:pt x="775042" y="798563"/>
                  </a:lnTo>
                  <a:lnTo>
                    <a:pt x="775716" y="798563"/>
                  </a:lnTo>
                  <a:lnTo>
                    <a:pt x="778776" y="794004"/>
                  </a:lnTo>
                  <a:lnTo>
                    <a:pt x="778776" y="792975"/>
                  </a:lnTo>
                  <a:lnTo>
                    <a:pt x="778776" y="792480"/>
                  </a:lnTo>
                  <a:lnTo>
                    <a:pt x="778776" y="790435"/>
                  </a:lnTo>
                  <a:lnTo>
                    <a:pt x="781177" y="790435"/>
                  </a:lnTo>
                  <a:lnTo>
                    <a:pt x="781177" y="786625"/>
                  </a:lnTo>
                  <a:lnTo>
                    <a:pt x="661035" y="786625"/>
                  </a:lnTo>
                  <a:lnTo>
                    <a:pt x="661416" y="786371"/>
                  </a:lnTo>
                  <a:lnTo>
                    <a:pt x="783336" y="786371"/>
                  </a:lnTo>
                  <a:lnTo>
                    <a:pt x="783336" y="783336"/>
                  </a:lnTo>
                  <a:lnTo>
                    <a:pt x="664476" y="783336"/>
                  </a:lnTo>
                  <a:lnTo>
                    <a:pt x="666889" y="780923"/>
                  </a:lnTo>
                  <a:lnTo>
                    <a:pt x="666889" y="782815"/>
                  </a:lnTo>
                  <a:lnTo>
                    <a:pt x="783336" y="782815"/>
                  </a:lnTo>
                  <a:lnTo>
                    <a:pt x="783336" y="779005"/>
                  </a:lnTo>
                  <a:lnTo>
                    <a:pt x="784174" y="779005"/>
                  </a:lnTo>
                  <a:lnTo>
                    <a:pt x="784174" y="775703"/>
                  </a:lnTo>
                  <a:lnTo>
                    <a:pt x="784872" y="775703"/>
                  </a:lnTo>
                  <a:lnTo>
                    <a:pt x="784872" y="771144"/>
                  </a:lnTo>
                  <a:lnTo>
                    <a:pt x="786384" y="760463"/>
                  </a:lnTo>
                  <a:lnTo>
                    <a:pt x="789432" y="746760"/>
                  </a:lnTo>
                  <a:lnTo>
                    <a:pt x="792480" y="720852"/>
                  </a:lnTo>
                  <a:lnTo>
                    <a:pt x="794004" y="688848"/>
                  </a:lnTo>
                  <a:lnTo>
                    <a:pt x="794004" y="214884"/>
                  </a:lnTo>
                  <a:close/>
                </a:path>
              </a:pathLst>
            </a:custGeom>
            <a:solidFill>
              <a:srgbClr val="000000"/>
            </a:solidFill>
          </p:spPr>
          <p:txBody>
            <a:bodyPr wrap="square" lIns="0" tIns="0" rIns="0" bIns="0" rtlCol="0"/>
            <a:lstStyle/>
            <a:p>
              <a:endParaRPr/>
            </a:p>
          </p:txBody>
        </p:sp>
      </p:grpSp>
      <p:sp>
        <p:nvSpPr>
          <p:cNvPr id="19" name="object 19"/>
          <p:cNvSpPr txBox="1"/>
          <p:nvPr/>
        </p:nvSpPr>
        <p:spPr>
          <a:xfrm>
            <a:off x="4187392" y="4025873"/>
            <a:ext cx="536575" cy="269240"/>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FFFFFF"/>
                </a:solidFill>
                <a:latin typeface="Trebuchet MS"/>
                <a:cs typeface="Trebuchet MS"/>
              </a:rPr>
              <a:t>FC</a:t>
            </a:r>
            <a:r>
              <a:rPr sz="1600" b="1" spc="-185" dirty="0">
                <a:solidFill>
                  <a:srgbClr val="FFFFFF"/>
                </a:solidFill>
                <a:latin typeface="Trebuchet MS"/>
                <a:cs typeface="Trebuchet MS"/>
              </a:rPr>
              <a:t> </a:t>
            </a:r>
            <a:r>
              <a:rPr sz="1600" b="1" spc="-25" dirty="0">
                <a:solidFill>
                  <a:srgbClr val="FFFFFF"/>
                </a:solidFill>
                <a:latin typeface="Trebuchet MS"/>
                <a:cs typeface="Trebuchet MS"/>
              </a:rPr>
              <a:t>FS</a:t>
            </a:r>
            <a:endParaRPr sz="1600">
              <a:latin typeface="Trebuchet MS"/>
              <a:cs typeface="Trebuchet MS"/>
            </a:endParaRPr>
          </a:p>
        </p:txBody>
      </p:sp>
      <p:sp>
        <p:nvSpPr>
          <p:cNvPr id="23" name="object 23"/>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24" name="object 24"/>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25" name="object 25"/>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5.26</a:t>
            </a:r>
          </a:p>
        </p:txBody>
      </p:sp>
      <p:sp>
        <p:nvSpPr>
          <p:cNvPr id="20" name="object 20"/>
          <p:cNvSpPr txBox="1"/>
          <p:nvPr/>
        </p:nvSpPr>
        <p:spPr>
          <a:xfrm>
            <a:off x="1028163" y="1619374"/>
            <a:ext cx="8192770" cy="1169035"/>
          </a:xfrm>
          <a:prstGeom prst="rect">
            <a:avLst/>
          </a:prstGeom>
        </p:spPr>
        <p:txBody>
          <a:bodyPr vert="horz" wrap="square" lIns="0" tIns="12700" rIns="0" bIns="0" rtlCol="0">
            <a:spAutoFit/>
          </a:bodyPr>
          <a:lstStyle/>
          <a:p>
            <a:pPr marL="12700" marR="5080">
              <a:lnSpc>
                <a:spcPct val="138900"/>
              </a:lnSpc>
              <a:spcBef>
                <a:spcPts val="100"/>
              </a:spcBef>
            </a:pPr>
            <a:r>
              <a:rPr sz="1800" dirty="0">
                <a:latin typeface="Arial MT"/>
                <a:cs typeface="Arial MT"/>
              </a:rPr>
              <a:t>The</a:t>
            </a:r>
            <a:r>
              <a:rPr sz="1800" spc="-40" dirty="0">
                <a:latin typeface="Arial MT"/>
                <a:cs typeface="Arial MT"/>
              </a:rPr>
              <a:t> </a:t>
            </a:r>
            <a:r>
              <a:rPr sz="1800" dirty="0">
                <a:latin typeface="Arial MT"/>
                <a:cs typeface="Arial MT"/>
              </a:rPr>
              <a:t>first</a:t>
            </a:r>
            <a:r>
              <a:rPr sz="1800" spc="-25" dirty="0">
                <a:latin typeface="Arial MT"/>
                <a:cs typeface="Arial MT"/>
              </a:rPr>
              <a:t> </a:t>
            </a:r>
            <a:r>
              <a:rPr sz="1800" dirty="0">
                <a:latin typeface="Arial MT"/>
                <a:cs typeface="Arial MT"/>
              </a:rPr>
              <a:t>come,</a:t>
            </a:r>
            <a:r>
              <a:rPr sz="1800" spc="-60" dirty="0">
                <a:latin typeface="Arial MT"/>
                <a:cs typeface="Arial MT"/>
              </a:rPr>
              <a:t> </a:t>
            </a:r>
            <a:r>
              <a:rPr sz="1800" dirty="0">
                <a:latin typeface="Arial MT"/>
                <a:cs typeface="Arial MT"/>
              </a:rPr>
              <a:t>first</a:t>
            </a:r>
            <a:r>
              <a:rPr sz="1800" spc="-55" dirty="0">
                <a:latin typeface="Arial MT"/>
                <a:cs typeface="Arial MT"/>
              </a:rPr>
              <a:t> </a:t>
            </a:r>
            <a:r>
              <a:rPr sz="1800" dirty="0">
                <a:latin typeface="Arial MT"/>
                <a:cs typeface="Arial MT"/>
              </a:rPr>
              <a:t>served</a:t>
            </a:r>
            <a:r>
              <a:rPr sz="1800" spc="-75" dirty="0">
                <a:latin typeface="Arial MT"/>
                <a:cs typeface="Arial MT"/>
              </a:rPr>
              <a:t> </a:t>
            </a:r>
            <a:r>
              <a:rPr sz="1800" dirty="0">
                <a:latin typeface="Arial MT"/>
                <a:cs typeface="Arial MT"/>
              </a:rPr>
              <a:t>(commonly</a:t>
            </a:r>
            <a:r>
              <a:rPr sz="1800" spc="-60" dirty="0">
                <a:latin typeface="Arial MT"/>
                <a:cs typeface="Arial MT"/>
              </a:rPr>
              <a:t> </a:t>
            </a:r>
            <a:r>
              <a:rPr sz="1800" dirty="0">
                <a:latin typeface="Arial MT"/>
                <a:cs typeface="Arial MT"/>
              </a:rPr>
              <a:t>called</a:t>
            </a:r>
            <a:r>
              <a:rPr sz="1800" spc="-60" dirty="0">
                <a:latin typeface="Arial MT"/>
                <a:cs typeface="Arial MT"/>
              </a:rPr>
              <a:t> </a:t>
            </a:r>
            <a:r>
              <a:rPr sz="1800" dirty="0">
                <a:latin typeface="Arial MT"/>
                <a:cs typeface="Arial MT"/>
              </a:rPr>
              <a:t>FIFO</a:t>
            </a:r>
            <a:r>
              <a:rPr sz="1800" spc="-40" dirty="0">
                <a:latin typeface="Arial MT"/>
                <a:cs typeface="Arial MT"/>
              </a:rPr>
              <a:t> </a:t>
            </a:r>
            <a:r>
              <a:rPr sz="1800" dirty="0">
                <a:latin typeface="Arial MT"/>
                <a:cs typeface="Arial MT"/>
              </a:rPr>
              <a:t>–</a:t>
            </a:r>
            <a:r>
              <a:rPr sz="1800" spc="-40" dirty="0">
                <a:latin typeface="Arial MT"/>
                <a:cs typeface="Arial MT"/>
              </a:rPr>
              <a:t> </a:t>
            </a:r>
            <a:r>
              <a:rPr sz="1800" dirty="0">
                <a:latin typeface="Arial MT"/>
                <a:cs typeface="Arial MT"/>
              </a:rPr>
              <a:t>first</a:t>
            </a:r>
            <a:r>
              <a:rPr sz="1800" spc="-25" dirty="0">
                <a:latin typeface="Arial MT"/>
                <a:cs typeface="Arial MT"/>
              </a:rPr>
              <a:t> </a:t>
            </a:r>
            <a:r>
              <a:rPr sz="1800" dirty="0">
                <a:latin typeface="Arial MT"/>
                <a:cs typeface="Arial MT"/>
              </a:rPr>
              <a:t>in,</a:t>
            </a:r>
            <a:r>
              <a:rPr sz="1800" spc="-45" dirty="0">
                <a:latin typeface="Arial MT"/>
                <a:cs typeface="Arial MT"/>
              </a:rPr>
              <a:t> </a:t>
            </a:r>
            <a:r>
              <a:rPr sz="1800" dirty="0">
                <a:latin typeface="Arial MT"/>
                <a:cs typeface="Arial MT"/>
              </a:rPr>
              <a:t>first</a:t>
            </a:r>
            <a:r>
              <a:rPr sz="1800" spc="-55" dirty="0">
                <a:latin typeface="Arial MT"/>
                <a:cs typeface="Arial MT"/>
              </a:rPr>
              <a:t> </a:t>
            </a:r>
            <a:r>
              <a:rPr sz="1800" dirty="0">
                <a:latin typeface="Arial MT"/>
                <a:cs typeface="Arial MT"/>
              </a:rPr>
              <a:t>out)</a:t>
            </a:r>
            <a:r>
              <a:rPr sz="1800" spc="-35" dirty="0">
                <a:latin typeface="Arial MT"/>
                <a:cs typeface="Arial MT"/>
              </a:rPr>
              <a:t> </a:t>
            </a:r>
            <a:r>
              <a:rPr sz="1800" spc="-10" dirty="0">
                <a:latin typeface="Arial MT"/>
                <a:cs typeface="Arial MT"/>
              </a:rPr>
              <a:t>process </a:t>
            </a:r>
            <a:r>
              <a:rPr sz="1800" dirty="0">
                <a:latin typeface="Arial MT"/>
                <a:cs typeface="Arial MT"/>
              </a:rPr>
              <a:t>scheduling</a:t>
            </a:r>
            <a:r>
              <a:rPr sz="1800" spc="-60" dirty="0">
                <a:latin typeface="Arial MT"/>
                <a:cs typeface="Arial MT"/>
              </a:rPr>
              <a:t> </a:t>
            </a:r>
            <a:r>
              <a:rPr sz="1800" spc="-10" dirty="0">
                <a:latin typeface="Arial MT"/>
                <a:cs typeface="Arial MT"/>
              </a:rPr>
              <a:t>algorithm</a:t>
            </a:r>
            <a:r>
              <a:rPr sz="1800" spc="-65" dirty="0">
                <a:latin typeface="Arial MT"/>
                <a:cs typeface="Arial MT"/>
              </a:rPr>
              <a:t> </a:t>
            </a:r>
            <a:r>
              <a:rPr sz="1800" dirty="0">
                <a:latin typeface="Arial MT"/>
                <a:cs typeface="Arial MT"/>
              </a:rPr>
              <a:t>is</a:t>
            </a:r>
            <a:r>
              <a:rPr sz="1800" spc="-40" dirty="0">
                <a:latin typeface="Arial MT"/>
                <a:cs typeface="Arial MT"/>
              </a:rPr>
              <a:t> </a:t>
            </a:r>
            <a:r>
              <a:rPr sz="1800" dirty="0">
                <a:latin typeface="Arial MT"/>
                <a:cs typeface="Arial MT"/>
              </a:rPr>
              <a:t>the</a:t>
            </a:r>
            <a:r>
              <a:rPr sz="1800" spc="-60" dirty="0">
                <a:latin typeface="Arial MT"/>
                <a:cs typeface="Arial MT"/>
              </a:rPr>
              <a:t> </a:t>
            </a:r>
            <a:r>
              <a:rPr sz="1800" dirty="0">
                <a:latin typeface="Arial MT"/>
                <a:cs typeface="Arial MT"/>
              </a:rPr>
              <a:t>simplest</a:t>
            </a:r>
            <a:r>
              <a:rPr sz="1800" spc="-40" dirty="0">
                <a:latin typeface="Arial MT"/>
                <a:cs typeface="Arial MT"/>
              </a:rPr>
              <a:t> </a:t>
            </a:r>
            <a:r>
              <a:rPr sz="1800" dirty="0">
                <a:latin typeface="Arial MT"/>
                <a:cs typeface="Arial MT"/>
              </a:rPr>
              <a:t>process</a:t>
            </a:r>
            <a:r>
              <a:rPr sz="1800" spc="-60" dirty="0">
                <a:latin typeface="Arial MT"/>
                <a:cs typeface="Arial MT"/>
              </a:rPr>
              <a:t> </a:t>
            </a:r>
            <a:r>
              <a:rPr sz="1800" dirty="0">
                <a:latin typeface="Arial MT"/>
                <a:cs typeface="Arial MT"/>
              </a:rPr>
              <a:t>scheduling</a:t>
            </a:r>
            <a:r>
              <a:rPr sz="1800" spc="-20" dirty="0">
                <a:latin typeface="Arial MT"/>
                <a:cs typeface="Arial MT"/>
              </a:rPr>
              <a:t> </a:t>
            </a:r>
            <a:r>
              <a:rPr sz="1800" spc="-10" dirty="0">
                <a:latin typeface="Arial MT"/>
                <a:cs typeface="Arial MT"/>
              </a:rPr>
              <a:t>algorithm.</a:t>
            </a:r>
            <a:r>
              <a:rPr sz="1800" spc="-90" dirty="0">
                <a:latin typeface="Arial MT"/>
                <a:cs typeface="Arial MT"/>
              </a:rPr>
              <a:t> </a:t>
            </a:r>
            <a:r>
              <a:rPr sz="1800" dirty="0">
                <a:latin typeface="Arial MT"/>
                <a:cs typeface="Arial MT"/>
              </a:rPr>
              <a:t>Processes</a:t>
            </a:r>
            <a:r>
              <a:rPr sz="1800" spc="-60" dirty="0">
                <a:latin typeface="Arial MT"/>
                <a:cs typeface="Arial MT"/>
              </a:rPr>
              <a:t> </a:t>
            </a:r>
            <a:r>
              <a:rPr sz="1800" spc="-25" dirty="0">
                <a:latin typeface="Arial MT"/>
                <a:cs typeface="Arial MT"/>
              </a:rPr>
              <a:t>are </a:t>
            </a:r>
            <a:r>
              <a:rPr sz="1800" dirty="0">
                <a:latin typeface="Arial MT"/>
                <a:cs typeface="Arial MT"/>
              </a:rPr>
              <a:t>executed</a:t>
            </a:r>
            <a:r>
              <a:rPr sz="1800" spc="-85" dirty="0">
                <a:latin typeface="Arial MT"/>
                <a:cs typeface="Arial MT"/>
              </a:rPr>
              <a:t> </a:t>
            </a:r>
            <a:r>
              <a:rPr sz="1800" dirty="0">
                <a:latin typeface="Arial MT"/>
                <a:cs typeface="Arial MT"/>
              </a:rPr>
              <a:t>on</a:t>
            </a:r>
            <a:r>
              <a:rPr sz="1800" spc="-30" dirty="0">
                <a:latin typeface="Arial MT"/>
                <a:cs typeface="Arial MT"/>
              </a:rPr>
              <a:t> </a:t>
            </a:r>
            <a:r>
              <a:rPr sz="1800" dirty="0">
                <a:latin typeface="Arial MT"/>
                <a:cs typeface="Arial MT"/>
              </a:rPr>
              <a:t>the</a:t>
            </a:r>
            <a:r>
              <a:rPr sz="1800" spc="-50" dirty="0">
                <a:latin typeface="Arial MT"/>
                <a:cs typeface="Arial MT"/>
              </a:rPr>
              <a:t> </a:t>
            </a:r>
            <a:r>
              <a:rPr sz="1800" dirty="0">
                <a:latin typeface="Arial MT"/>
                <a:cs typeface="Arial MT"/>
              </a:rPr>
              <a:t>CPU</a:t>
            </a:r>
            <a:r>
              <a:rPr sz="1800" spc="-25" dirty="0">
                <a:latin typeface="Arial MT"/>
                <a:cs typeface="Arial MT"/>
              </a:rPr>
              <a:t> </a:t>
            </a:r>
            <a:r>
              <a:rPr sz="1800" dirty="0">
                <a:latin typeface="Arial MT"/>
                <a:cs typeface="Arial MT"/>
              </a:rPr>
              <a:t>in</a:t>
            </a:r>
            <a:r>
              <a:rPr sz="1800" spc="-30" dirty="0">
                <a:latin typeface="Arial MT"/>
                <a:cs typeface="Arial MT"/>
              </a:rPr>
              <a:t> </a:t>
            </a:r>
            <a:r>
              <a:rPr sz="1800" dirty="0">
                <a:latin typeface="Arial MT"/>
                <a:cs typeface="Arial MT"/>
              </a:rPr>
              <a:t>the</a:t>
            </a:r>
            <a:r>
              <a:rPr sz="1800" spc="-65" dirty="0">
                <a:latin typeface="Arial MT"/>
                <a:cs typeface="Arial MT"/>
              </a:rPr>
              <a:t> </a:t>
            </a:r>
            <a:r>
              <a:rPr sz="1800" dirty="0">
                <a:latin typeface="Arial MT"/>
                <a:cs typeface="Arial MT"/>
              </a:rPr>
              <a:t>same</a:t>
            </a:r>
            <a:r>
              <a:rPr sz="1800" spc="-50" dirty="0">
                <a:latin typeface="Arial MT"/>
                <a:cs typeface="Arial MT"/>
              </a:rPr>
              <a:t> </a:t>
            </a:r>
            <a:r>
              <a:rPr sz="1800" dirty="0">
                <a:latin typeface="Arial MT"/>
                <a:cs typeface="Arial MT"/>
              </a:rPr>
              <a:t>order</a:t>
            </a:r>
            <a:r>
              <a:rPr sz="1800" spc="-25" dirty="0">
                <a:latin typeface="Arial MT"/>
                <a:cs typeface="Arial MT"/>
              </a:rPr>
              <a:t> </a:t>
            </a:r>
            <a:r>
              <a:rPr sz="1800" dirty="0">
                <a:latin typeface="Arial MT"/>
                <a:cs typeface="Arial MT"/>
              </a:rPr>
              <a:t>they</a:t>
            </a:r>
            <a:r>
              <a:rPr sz="1800" spc="-50" dirty="0">
                <a:latin typeface="Arial MT"/>
                <a:cs typeface="Arial MT"/>
              </a:rPr>
              <a:t> </a:t>
            </a:r>
            <a:r>
              <a:rPr sz="1800" dirty="0">
                <a:latin typeface="Arial MT"/>
                <a:cs typeface="Arial MT"/>
              </a:rPr>
              <a:t>arrive</a:t>
            </a:r>
            <a:r>
              <a:rPr sz="1800" spc="-30" dirty="0">
                <a:latin typeface="Arial MT"/>
                <a:cs typeface="Arial MT"/>
              </a:rPr>
              <a:t> </a:t>
            </a:r>
            <a:r>
              <a:rPr sz="1800" dirty="0">
                <a:latin typeface="Arial MT"/>
                <a:cs typeface="Arial MT"/>
              </a:rPr>
              <a:t>to</a:t>
            </a:r>
            <a:r>
              <a:rPr sz="1800" spc="-65" dirty="0">
                <a:latin typeface="Arial MT"/>
                <a:cs typeface="Arial MT"/>
              </a:rPr>
              <a:t> </a:t>
            </a:r>
            <a:r>
              <a:rPr sz="1800" dirty="0">
                <a:latin typeface="Arial MT"/>
                <a:cs typeface="Arial MT"/>
              </a:rPr>
              <a:t>the</a:t>
            </a:r>
            <a:r>
              <a:rPr sz="1800" spc="-50" dirty="0">
                <a:latin typeface="Arial MT"/>
                <a:cs typeface="Arial MT"/>
              </a:rPr>
              <a:t> </a:t>
            </a:r>
            <a:r>
              <a:rPr sz="1800" dirty="0">
                <a:latin typeface="Arial MT"/>
                <a:cs typeface="Arial MT"/>
              </a:rPr>
              <a:t>ready</a:t>
            </a:r>
            <a:r>
              <a:rPr sz="1800" spc="-75" dirty="0">
                <a:latin typeface="Arial MT"/>
                <a:cs typeface="Arial MT"/>
              </a:rPr>
              <a:t> </a:t>
            </a:r>
            <a:r>
              <a:rPr sz="1800" spc="-10" dirty="0">
                <a:latin typeface="Arial MT"/>
                <a:cs typeface="Arial MT"/>
              </a:rPr>
              <a:t>queue.</a:t>
            </a:r>
            <a:endParaRPr sz="1800">
              <a:latin typeface="Arial MT"/>
              <a:cs typeface="Arial MT"/>
            </a:endParaRPr>
          </a:p>
        </p:txBody>
      </p:sp>
      <p:sp>
        <p:nvSpPr>
          <p:cNvPr id="21" name="object 21"/>
          <p:cNvSpPr txBox="1">
            <a:spLocks noGrp="1"/>
          </p:cNvSpPr>
          <p:nvPr>
            <p:ph type="title"/>
          </p:nvPr>
        </p:nvSpPr>
        <p:spPr>
          <a:prstGeom prst="rect">
            <a:avLst/>
          </a:prstGeom>
        </p:spPr>
        <p:txBody>
          <a:bodyPr vert="horz" wrap="square" lIns="0" tIns="12700" rIns="0" bIns="0" rtlCol="0">
            <a:spAutoFit/>
          </a:bodyPr>
          <a:lstStyle/>
          <a:p>
            <a:pPr marL="1385570">
              <a:lnSpc>
                <a:spcPct val="100000"/>
              </a:lnSpc>
              <a:spcBef>
                <a:spcPts val="100"/>
              </a:spcBef>
            </a:pPr>
            <a:r>
              <a:rPr sz="3200" spc="-10" dirty="0"/>
              <a:t>First-</a:t>
            </a:r>
            <a:r>
              <a:rPr sz="3200" dirty="0"/>
              <a:t>Come,</a:t>
            </a:r>
            <a:r>
              <a:rPr sz="3200" spc="20" dirty="0"/>
              <a:t> </a:t>
            </a:r>
            <a:r>
              <a:rPr sz="3200" dirty="0"/>
              <a:t>First-Served</a:t>
            </a:r>
            <a:r>
              <a:rPr sz="3200" spc="-90" dirty="0"/>
              <a:t> </a:t>
            </a:r>
            <a:r>
              <a:rPr sz="3200" spc="-10" dirty="0"/>
              <a:t>(FCFS)</a:t>
            </a:r>
            <a:endParaRPr sz="3200"/>
          </a:p>
        </p:txBody>
      </p:sp>
      <p:sp>
        <p:nvSpPr>
          <p:cNvPr id="22" name="object 22"/>
          <p:cNvSpPr txBox="1"/>
          <p:nvPr/>
        </p:nvSpPr>
        <p:spPr>
          <a:xfrm>
            <a:off x="3489421" y="5296934"/>
            <a:ext cx="1155065" cy="345440"/>
          </a:xfrm>
          <a:prstGeom prst="rect">
            <a:avLst/>
          </a:prstGeom>
        </p:spPr>
        <p:txBody>
          <a:bodyPr vert="horz" wrap="square" lIns="0" tIns="12700" rIns="0" bIns="0" rtlCol="0">
            <a:spAutoFit/>
          </a:bodyPr>
          <a:lstStyle/>
          <a:p>
            <a:pPr marL="12700">
              <a:lnSpc>
                <a:spcPct val="100000"/>
              </a:lnSpc>
              <a:spcBef>
                <a:spcPts val="100"/>
              </a:spcBef>
            </a:pPr>
            <a:r>
              <a:rPr sz="2100" spc="-35" dirty="0">
                <a:latin typeface="Trebuchet MS"/>
                <a:cs typeface="Trebuchet MS"/>
              </a:rPr>
              <a:t>I/O</a:t>
            </a:r>
            <a:r>
              <a:rPr sz="2100" spc="-80" dirty="0">
                <a:latin typeface="Trebuchet MS"/>
                <a:cs typeface="Trebuchet MS"/>
              </a:rPr>
              <a:t> </a:t>
            </a:r>
            <a:r>
              <a:rPr sz="2100" spc="-85" dirty="0">
                <a:latin typeface="Trebuchet MS"/>
                <a:cs typeface="Trebuchet MS"/>
              </a:rPr>
              <a:t>queue</a:t>
            </a:r>
            <a:endParaRPr sz="2100">
              <a:latin typeface="Trebuchet MS"/>
              <a:cs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324225">
              <a:lnSpc>
                <a:spcPct val="100000"/>
              </a:lnSpc>
              <a:spcBef>
                <a:spcPts val="100"/>
              </a:spcBef>
            </a:pPr>
            <a:r>
              <a:rPr sz="3200" spc="-10" dirty="0"/>
              <a:t>Objectives</a:t>
            </a:r>
            <a:endParaRPr sz="3200"/>
          </a:p>
        </p:txBody>
      </p:sp>
      <p:sp>
        <p:nvSpPr>
          <p:cNvPr id="4" name="object 4"/>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5" name="object 5"/>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7625">
              <a:lnSpc>
                <a:spcPct val="100000"/>
              </a:lnSpc>
            </a:pPr>
            <a:r>
              <a:rPr spc="-25" dirty="0"/>
              <a:t>5.</a:t>
            </a:r>
            <a:fld id="{81D60167-4931-47E6-BA6A-407CBD079E47}" type="slidenum">
              <a:rPr spc="-25" dirty="0"/>
              <a:t>3</a:t>
            </a:fld>
            <a:endParaRPr spc="-25" dirty="0"/>
          </a:p>
        </p:txBody>
      </p:sp>
      <p:sp>
        <p:nvSpPr>
          <p:cNvPr id="3" name="object 3"/>
          <p:cNvSpPr txBox="1"/>
          <p:nvPr/>
        </p:nvSpPr>
        <p:spPr>
          <a:xfrm>
            <a:off x="994627" y="1634818"/>
            <a:ext cx="8435722" cy="3250890"/>
          </a:xfrm>
          <a:prstGeom prst="rect">
            <a:avLst/>
          </a:prstGeom>
        </p:spPr>
        <p:txBody>
          <a:bodyPr vert="horz" wrap="square" lIns="0" tIns="90170" rIns="0" bIns="0" rtlCol="0">
            <a:spAutoFit/>
          </a:bodyPr>
          <a:lstStyle/>
          <a:p>
            <a:pPr marL="354965" indent="-342265">
              <a:lnSpc>
                <a:spcPct val="100000"/>
              </a:lnSpc>
              <a:spcBef>
                <a:spcPts val="710"/>
              </a:spcBef>
              <a:buClr>
                <a:srgbClr val="993300"/>
              </a:buClr>
              <a:buSzPct val="108333"/>
              <a:buFont typeface="Times New Roman"/>
              <a:buChar char="▪"/>
              <a:tabLst>
                <a:tab pos="354965" algn="l"/>
              </a:tabLst>
            </a:pPr>
            <a:r>
              <a:rPr sz="3200" dirty="0">
                <a:latin typeface="Arial MT"/>
                <a:cs typeface="Arial MT"/>
              </a:rPr>
              <a:t>Describe</a:t>
            </a:r>
            <a:r>
              <a:rPr sz="3200" spc="-100" dirty="0">
                <a:latin typeface="Arial MT"/>
                <a:cs typeface="Arial MT"/>
              </a:rPr>
              <a:t> </a:t>
            </a:r>
            <a:r>
              <a:rPr sz="3200" dirty="0">
                <a:latin typeface="Arial MT"/>
                <a:cs typeface="Arial MT"/>
              </a:rPr>
              <a:t>various</a:t>
            </a:r>
            <a:r>
              <a:rPr sz="3200" spc="-40" dirty="0">
                <a:latin typeface="Arial MT"/>
                <a:cs typeface="Arial MT"/>
              </a:rPr>
              <a:t> </a:t>
            </a:r>
            <a:r>
              <a:rPr sz="3200" b="1" dirty="0">
                <a:latin typeface="Arial"/>
                <a:cs typeface="Arial"/>
              </a:rPr>
              <a:t>CPU</a:t>
            </a:r>
            <a:r>
              <a:rPr sz="3200" b="1" spc="-95" dirty="0">
                <a:latin typeface="Arial"/>
                <a:cs typeface="Arial"/>
              </a:rPr>
              <a:t> </a:t>
            </a:r>
            <a:r>
              <a:rPr sz="3200" b="1" dirty="0">
                <a:latin typeface="Arial"/>
                <a:cs typeface="Arial"/>
              </a:rPr>
              <a:t>scheduling</a:t>
            </a:r>
            <a:r>
              <a:rPr sz="3200" b="1" spc="-85" dirty="0">
                <a:latin typeface="Arial"/>
                <a:cs typeface="Arial"/>
              </a:rPr>
              <a:t> </a:t>
            </a:r>
            <a:r>
              <a:rPr sz="3200" b="1" spc="-10" dirty="0">
                <a:latin typeface="Arial"/>
                <a:cs typeface="Arial"/>
              </a:rPr>
              <a:t>algorithms</a:t>
            </a:r>
            <a:endParaRPr sz="3200" dirty="0">
              <a:latin typeface="Arial"/>
              <a:cs typeface="Arial"/>
            </a:endParaRPr>
          </a:p>
          <a:p>
            <a:pPr marL="354965" indent="-342265">
              <a:lnSpc>
                <a:spcPct val="100000"/>
              </a:lnSpc>
              <a:spcBef>
                <a:spcPts val="805"/>
              </a:spcBef>
              <a:buClr>
                <a:srgbClr val="993300"/>
              </a:buClr>
              <a:buSzPct val="108333"/>
              <a:buFont typeface="Times New Roman"/>
              <a:buChar char="▪"/>
              <a:tabLst>
                <a:tab pos="354965" algn="l"/>
              </a:tabLst>
            </a:pPr>
            <a:r>
              <a:rPr sz="3200" b="1" dirty="0">
                <a:latin typeface="Arial"/>
                <a:cs typeface="Arial"/>
              </a:rPr>
              <a:t>Assess</a:t>
            </a:r>
            <a:r>
              <a:rPr sz="3200" b="1" spc="-45" dirty="0">
                <a:latin typeface="Arial"/>
                <a:cs typeface="Arial"/>
              </a:rPr>
              <a:t> </a:t>
            </a:r>
            <a:r>
              <a:rPr sz="3200" dirty="0">
                <a:latin typeface="Arial MT"/>
                <a:cs typeface="Arial MT"/>
              </a:rPr>
              <a:t>CPU</a:t>
            </a:r>
            <a:r>
              <a:rPr sz="3200" spc="-70" dirty="0">
                <a:latin typeface="Arial MT"/>
                <a:cs typeface="Arial MT"/>
              </a:rPr>
              <a:t> </a:t>
            </a:r>
            <a:r>
              <a:rPr sz="3200" dirty="0">
                <a:latin typeface="Arial MT"/>
                <a:cs typeface="Arial MT"/>
              </a:rPr>
              <a:t>scheduling algorithms</a:t>
            </a:r>
            <a:r>
              <a:rPr sz="3200" spc="-95" dirty="0">
                <a:latin typeface="Arial MT"/>
                <a:cs typeface="Arial MT"/>
              </a:rPr>
              <a:t> </a:t>
            </a:r>
            <a:r>
              <a:rPr sz="3200" dirty="0">
                <a:latin typeface="Arial MT"/>
                <a:cs typeface="Arial MT"/>
              </a:rPr>
              <a:t>based</a:t>
            </a:r>
            <a:r>
              <a:rPr sz="3200" spc="-75" dirty="0">
                <a:latin typeface="Arial MT"/>
                <a:cs typeface="Arial MT"/>
              </a:rPr>
              <a:t> </a:t>
            </a:r>
            <a:r>
              <a:rPr sz="3200" dirty="0">
                <a:latin typeface="Arial MT"/>
                <a:cs typeface="Arial MT"/>
              </a:rPr>
              <a:t>on</a:t>
            </a:r>
            <a:r>
              <a:rPr sz="3200" spc="-75" dirty="0">
                <a:latin typeface="Arial MT"/>
                <a:cs typeface="Arial MT"/>
              </a:rPr>
              <a:t> </a:t>
            </a:r>
            <a:r>
              <a:rPr sz="3200" dirty="0">
                <a:latin typeface="Arial MT"/>
                <a:cs typeface="Arial MT"/>
              </a:rPr>
              <a:t>scheduling</a:t>
            </a:r>
            <a:r>
              <a:rPr sz="3200" spc="-75" dirty="0">
                <a:latin typeface="Arial MT"/>
                <a:cs typeface="Arial MT"/>
              </a:rPr>
              <a:t> </a:t>
            </a:r>
            <a:r>
              <a:rPr sz="3200" spc="-10" dirty="0">
                <a:latin typeface="Arial MT"/>
                <a:cs typeface="Arial MT"/>
              </a:rPr>
              <a:t>criteria</a:t>
            </a:r>
            <a:endParaRPr sz="3200" dirty="0">
              <a:latin typeface="Arial MT"/>
              <a:cs typeface="Arial MT"/>
            </a:endParaRPr>
          </a:p>
          <a:p>
            <a:pPr marL="354965" indent="-342265">
              <a:lnSpc>
                <a:spcPct val="100000"/>
              </a:lnSpc>
              <a:spcBef>
                <a:spcPts val="790"/>
              </a:spcBef>
              <a:buClr>
                <a:srgbClr val="993300"/>
              </a:buClr>
              <a:buSzPct val="108333"/>
              <a:buFont typeface="Times New Roman"/>
              <a:buChar char="▪"/>
              <a:tabLst>
                <a:tab pos="354965" algn="l"/>
              </a:tabLst>
            </a:pPr>
            <a:r>
              <a:rPr sz="3200" dirty="0">
                <a:latin typeface="Arial MT"/>
                <a:cs typeface="Arial MT"/>
              </a:rPr>
              <a:t>Apply</a:t>
            </a:r>
            <a:r>
              <a:rPr sz="3200" spc="-35" dirty="0">
                <a:latin typeface="Arial MT"/>
                <a:cs typeface="Arial MT"/>
              </a:rPr>
              <a:t> </a:t>
            </a:r>
            <a:r>
              <a:rPr sz="3200" dirty="0">
                <a:latin typeface="Arial MT"/>
                <a:cs typeface="Arial MT"/>
              </a:rPr>
              <a:t>modeling</a:t>
            </a:r>
            <a:r>
              <a:rPr sz="3200" spc="-65" dirty="0">
                <a:latin typeface="Arial MT"/>
                <a:cs typeface="Arial MT"/>
              </a:rPr>
              <a:t> </a:t>
            </a:r>
            <a:r>
              <a:rPr sz="3200" dirty="0">
                <a:latin typeface="Arial MT"/>
                <a:cs typeface="Arial MT"/>
              </a:rPr>
              <a:t>and</a:t>
            </a:r>
            <a:r>
              <a:rPr sz="3200" spc="-80" dirty="0">
                <a:latin typeface="Arial MT"/>
                <a:cs typeface="Arial MT"/>
              </a:rPr>
              <a:t> </a:t>
            </a:r>
            <a:r>
              <a:rPr sz="3200" dirty="0">
                <a:latin typeface="Arial MT"/>
                <a:cs typeface="Arial MT"/>
              </a:rPr>
              <a:t>simulations</a:t>
            </a:r>
            <a:r>
              <a:rPr sz="3200" spc="-50" dirty="0">
                <a:latin typeface="Arial MT"/>
                <a:cs typeface="Arial MT"/>
              </a:rPr>
              <a:t> </a:t>
            </a:r>
            <a:r>
              <a:rPr sz="3200" dirty="0">
                <a:latin typeface="Arial MT"/>
                <a:cs typeface="Arial MT"/>
              </a:rPr>
              <a:t>to</a:t>
            </a:r>
            <a:r>
              <a:rPr sz="3200" spc="-55" dirty="0">
                <a:latin typeface="Arial MT"/>
                <a:cs typeface="Arial MT"/>
              </a:rPr>
              <a:t> </a:t>
            </a:r>
            <a:r>
              <a:rPr sz="3200" b="1" spc="-10" dirty="0">
                <a:latin typeface="Arial"/>
                <a:cs typeface="Arial"/>
              </a:rPr>
              <a:t>evaluate</a:t>
            </a:r>
            <a:r>
              <a:rPr sz="3200" b="1" spc="-5" dirty="0">
                <a:latin typeface="Arial"/>
                <a:cs typeface="Arial"/>
              </a:rPr>
              <a:t> </a:t>
            </a:r>
            <a:r>
              <a:rPr sz="3200" dirty="0">
                <a:latin typeface="Arial MT"/>
                <a:cs typeface="Arial MT"/>
              </a:rPr>
              <a:t>CPU</a:t>
            </a:r>
            <a:r>
              <a:rPr sz="3200" spc="-60" dirty="0">
                <a:latin typeface="Arial MT"/>
                <a:cs typeface="Arial MT"/>
              </a:rPr>
              <a:t> </a:t>
            </a:r>
            <a:r>
              <a:rPr sz="3200" spc="-10" dirty="0">
                <a:latin typeface="Arial MT"/>
                <a:cs typeface="Arial MT"/>
              </a:rPr>
              <a:t>scheduling</a:t>
            </a:r>
            <a:r>
              <a:rPr sz="3200" spc="5" dirty="0">
                <a:latin typeface="Arial MT"/>
                <a:cs typeface="Arial MT"/>
              </a:rPr>
              <a:t> </a:t>
            </a:r>
            <a:r>
              <a:rPr sz="3200" spc="-10" dirty="0">
                <a:latin typeface="Arial MT"/>
                <a:cs typeface="Arial MT"/>
              </a:rPr>
              <a:t>algorithms</a:t>
            </a:r>
            <a:endParaRPr sz="3200" dirty="0">
              <a:latin typeface="Arial MT"/>
              <a:cs typeface="Arial M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01550" y="515105"/>
            <a:ext cx="1069294" cy="808037"/>
          </a:xfrm>
          <a:prstGeom prst="rect">
            <a:avLst/>
          </a:prstGeom>
        </p:spPr>
      </p:pic>
      <p:sp>
        <p:nvSpPr>
          <p:cNvPr id="3" name="object 3"/>
          <p:cNvSpPr/>
          <p:nvPr/>
        </p:nvSpPr>
        <p:spPr>
          <a:xfrm>
            <a:off x="457200" y="457200"/>
            <a:ext cx="228600" cy="2286000"/>
          </a:xfrm>
          <a:custGeom>
            <a:avLst/>
            <a:gdLst/>
            <a:ahLst/>
            <a:cxnLst/>
            <a:rect l="l" t="t" r="r" b="b"/>
            <a:pathLst>
              <a:path w="228600" h="2286000">
                <a:moveTo>
                  <a:pt x="228600" y="2286000"/>
                </a:moveTo>
                <a:lnTo>
                  <a:pt x="0" y="2286000"/>
                </a:lnTo>
                <a:lnTo>
                  <a:pt x="0" y="0"/>
                </a:lnTo>
                <a:lnTo>
                  <a:pt x="228600" y="0"/>
                </a:lnTo>
                <a:lnTo>
                  <a:pt x="228600" y="2286000"/>
                </a:lnTo>
                <a:close/>
              </a:path>
            </a:pathLst>
          </a:custGeom>
          <a:solidFill>
            <a:srgbClr val="336699"/>
          </a:solidFill>
        </p:spPr>
        <p:txBody>
          <a:bodyPr wrap="square" lIns="0" tIns="0" rIns="0" bIns="0" rtlCol="0"/>
          <a:lstStyle/>
          <a:p>
            <a:endParaRPr/>
          </a:p>
        </p:txBody>
      </p:sp>
      <p:sp>
        <p:nvSpPr>
          <p:cNvPr id="4" name="object 4"/>
          <p:cNvSpPr/>
          <p:nvPr/>
        </p:nvSpPr>
        <p:spPr>
          <a:xfrm>
            <a:off x="914400" y="1309116"/>
            <a:ext cx="8077200" cy="18415"/>
          </a:xfrm>
          <a:custGeom>
            <a:avLst/>
            <a:gdLst/>
            <a:ahLst/>
            <a:cxnLst/>
            <a:rect l="l" t="t" r="r" b="b"/>
            <a:pathLst>
              <a:path w="8077200" h="18415">
                <a:moveTo>
                  <a:pt x="8077200" y="18287"/>
                </a:moveTo>
                <a:lnTo>
                  <a:pt x="0" y="18287"/>
                </a:lnTo>
                <a:lnTo>
                  <a:pt x="0" y="0"/>
                </a:lnTo>
                <a:lnTo>
                  <a:pt x="8077200" y="0"/>
                </a:lnTo>
                <a:lnTo>
                  <a:pt x="8077200" y="18287"/>
                </a:lnTo>
                <a:close/>
              </a:path>
            </a:pathLst>
          </a:custGeom>
          <a:solidFill>
            <a:srgbClr val="336699"/>
          </a:solidFill>
        </p:spPr>
        <p:txBody>
          <a:bodyPr wrap="square" lIns="0" tIns="0" rIns="0" bIns="0" rtlCol="0"/>
          <a:lstStyle/>
          <a:p>
            <a:endParaRPr/>
          </a:p>
        </p:txBody>
      </p:sp>
      <p:pic>
        <p:nvPicPr>
          <p:cNvPr id="5" name="object 5"/>
          <p:cNvPicPr/>
          <p:nvPr/>
        </p:nvPicPr>
        <p:blipFill>
          <a:blip r:embed="rId3" cstate="print"/>
          <a:stretch>
            <a:fillRect/>
          </a:stretch>
        </p:blipFill>
        <p:spPr>
          <a:xfrm>
            <a:off x="452627" y="2738627"/>
            <a:ext cx="237743" cy="4581143"/>
          </a:xfrm>
          <a:prstGeom prst="rect">
            <a:avLst/>
          </a:prstGeom>
        </p:spPr>
      </p:pic>
      <p:pic>
        <p:nvPicPr>
          <p:cNvPr id="6" name="object 6"/>
          <p:cNvPicPr/>
          <p:nvPr/>
        </p:nvPicPr>
        <p:blipFill>
          <a:blip r:embed="rId4" cstate="print"/>
          <a:stretch>
            <a:fillRect/>
          </a:stretch>
        </p:blipFill>
        <p:spPr>
          <a:xfrm>
            <a:off x="8225028" y="6300216"/>
            <a:ext cx="1293875" cy="803147"/>
          </a:xfrm>
          <a:prstGeom prst="rect">
            <a:avLst/>
          </a:prstGeom>
        </p:spPr>
      </p:pic>
      <p:sp>
        <p:nvSpPr>
          <p:cNvPr id="7" name="object 7"/>
          <p:cNvSpPr txBox="1"/>
          <p:nvPr/>
        </p:nvSpPr>
        <p:spPr>
          <a:xfrm>
            <a:off x="1147040" y="1246002"/>
            <a:ext cx="8063230" cy="3754874"/>
          </a:xfrm>
          <a:prstGeom prst="rect">
            <a:avLst/>
          </a:prstGeom>
        </p:spPr>
        <p:txBody>
          <a:bodyPr vert="horz" wrap="square" lIns="0" tIns="12700" rIns="0" bIns="0" rtlCol="0">
            <a:spAutoFit/>
          </a:bodyPr>
          <a:lstStyle/>
          <a:p>
            <a:pPr marL="12700" marR="1162685">
              <a:lnSpc>
                <a:spcPct val="150000"/>
              </a:lnSpc>
              <a:spcBef>
                <a:spcPts val="100"/>
              </a:spcBef>
            </a:pPr>
            <a:r>
              <a:rPr sz="1800" b="1" dirty="0">
                <a:latin typeface="Arial"/>
                <a:cs typeface="Arial"/>
              </a:rPr>
              <a:t>Arrival</a:t>
            </a:r>
            <a:r>
              <a:rPr sz="1800" b="1" spc="40" dirty="0">
                <a:latin typeface="Arial"/>
                <a:cs typeface="Arial"/>
              </a:rPr>
              <a:t> </a:t>
            </a:r>
            <a:r>
              <a:rPr sz="1800" b="1" dirty="0">
                <a:latin typeface="Arial"/>
                <a:cs typeface="Arial"/>
              </a:rPr>
              <a:t>Time:</a:t>
            </a:r>
            <a:r>
              <a:rPr sz="1800" b="1" spc="-40" dirty="0">
                <a:latin typeface="Arial"/>
                <a:cs typeface="Arial"/>
              </a:rPr>
              <a:t> </a:t>
            </a:r>
            <a:r>
              <a:rPr sz="1800" dirty="0">
                <a:latin typeface="Arial MT"/>
                <a:cs typeface="Arial MT"/>
              </a:rPr>
              <a:t>Time</a:t>
            </a:r>
            <a:r>
              <a:rPr sz="1800" spc="-40" dirty="0">
                <a:latin typeface="Arial MT"/>
                <a:cs typeface="Arial MT"/>
              </a:rPr>
              <a:t> </a:t>
            </a:r>
            <a:r>
              <a:rPr sz="1800" dirty="0">
                <a:latin typeface="Arial MT"/>
                <a:cs typeface="Arial MT"/>
              </a:rPr>
              <a:t>at</a:t>
            </a:r>
            <a:r>
              <a:rPr sz="1800" spc="-30" dirty="0">
                <a:latin typeface="Arial MT"/>
                <a:cs typeface="Arial MT"/>
              </a:rPr>
              <a:t> </a:t>
            </a:r>
            <a:r>
              <a:rPr sz="1800" dirty="0">
                <a:latin typeface="Arial MT"/>
                <a:cs typeface="Arial MT"/>
              </a:rPr>
              <a:t>which</a:t>
            </a:r>
            <a:r>
              <a:rPr sz="1800" spc="15" dirty="0">
                <a:latin typeface="Arial MT"/>
                <a:cs typeface="Arial MT"/>
              </a:rPr>
              <a:t> </a:t>
            </a:r>
            <a:r>
              <a:rPr sz="1800" dirty="0">
                <a:latin typeface="Arial MT"/>
                <a:cs typeface="Arial MT"/>
              </a:rPr>
              <a:t>the</a:t>
            </a:r>
            <a:r>
              <a:rPr sz="1800" spc="-40" dirty="0">
                <a:latin typeface="Arial MT"/>
                <a:cs typeface="Arial MT"/>
              </a:rPr>
              <a:t> </a:t>
            </a:r>
            <a:r>
              <a:rPr sz="1800" dirty="0">
                <a:latin typeface="Arial MT"/>
                <a:cs typeface="Arial MT"/>
              </a:rPr>
              <a:t>process</a:t>
            </a:r>
            <a:r>
              <a:rPr sz="1800" spc="-30" dirty="0">
                <a:latin typeface="Arial MT"/>
                <a:cs typeface="Arial MT"/>
              </a:rPr>
              <a:t> </a:t>
            </a:r>
            <a:r>
              <a:rPr sz="1800" dirty="0">
                <a:latin typeface="Arial MT"/>
                <a:cs typeface="Arial MT"/>
              </a:rPr>
              <a:t>arrives</a:t>
            </a:r>
            <a:r>
              <a:rPr sz="1800" spc="-30" dirty="0">
                <a:latin typeface="Arial MT"/>
                <a:cs typeface="Arial MT"/>
              </a:rPr>
              <a:t> </a:t>
            </a:r>
            <a:r>
              <a:rPr sz="1800" dirty="0">
                <a:latin typeface="Arial MT"/>
                <a:cs typeface="Arial MT"/>
              </a:rPr>
              <a:t>in</a:t>
            </a:r>
            <a:r>
              <a:rPr sz="1800" spc="-25" dirty="0">
                <a:latin typeface="Arial MT"/>
                <a:cs typeface="Arial MT"/>
              </a:rPr>
              <a:t> </a:t>
            </a:r>
            <a:r>
              <a:rPr sz="1800" dirty="0">
                <a:latin typeface="Arial MT"/>
                <a:cs typeface="Arial MT"/>
              </a:rPr>
              <a:t>the</a:t>
            </a:r>
            <a:r>
              <a:rPr sz="1800" spc="-40" dirty="0">
                <a:latin typeface="Arial MT"/>
                <a:cs typeface="Arial MT"/>
              </a:rPr>
              <a:t> </a:t>
            </a:r>
            <a:r>
              <a:rPr sz="1800" dirty="0">
                <a:latin typeface="Arial MT"/>
                <a:cs typeface="Arial MT"/>
              </a:rPr>
              <a:t>ready</a:t>
            </a:r>
            <a:r>
              <a:rPr sz="1800" spc="-30" dirty="0">
                <a:latin typeface="Arial MT"/>
                <a:cs typeface="Arial MT"/>
              </a:rPr>
              <a:t> </a:t>
            </a:r>
            <a:r>
              <a:rPr sz="1800" spc="-10" dirty="0">
                <a:latin typeface="Arial MT"/>
                <a:cs typeface="Arial MT"/>
              </a:rPr>
              <a:t>queue. </a:t>
            </a:r>
            <a:r>
              <a:rPr sz="1800" b="1" dirty="0">
                <a:latin typeface="Arial"/>
                <a:cs typeface="Arial"/>
              </a:rPr>
              <a:t>Completion</a:t>
            </a:r>
            <a:r>
              <a:rPr sz="1800" b="1" spc="-45" dirty="0">
                <a:latin typeface="Arial"/>
                <a:cs typeface="Arial"/>
              </a:rPr>
              <a:t> </a:t>
            </a:r>
            <a:r>
              <a:rPr sz="1800" b="1" dirty="0">
                <a:latin typeface="Arial"/>
                <a:cs typeface="Arial"/>
              </a:rPr>
              <a:t>Time:</a:t>
            </a:r>
            <a:r>
              <a:rPr sz="1800" b="1" spc="-45" dirty="0">
                <a:latin typeface="Arial"/>
                <a:cs typeface="Arial"/>
              </a:rPr>
              <a:t> </a:t>
            </a:r>
            <a:r>
              <a:rPr sz="1800" dirty="0">
                <a:latin typeface="Arial MT"/>
                <a:cs typeface="Arial MT"/>
              </a:rPr>
              <a:t>Time</a:t>
            </a:r>
            <a:r>
              <a:rPr sz="1800" spc="-50" dirty="0">
                <a:latin typeface="Arial MT"/>
                <a:cs typeface="Arial MT"/>
              </a:rPr>
              <a:t> </a:t>
            </a:r>
            <a:r>
              <a:rPr sz="1800" dirty="0">
                <a:latin typeface="Arial MT"/>
                <a:cs typeface="Arial MT"/>
              </a:rPr>
              <a:t>at</a:t>
            </a:r>
            <a:r>
              <a:rPr sz="1800" spc="-40" dirty="0">
                <a:latin typeface="Arial MT"/>
                <a:cs typeface="Arial MT"/>
              </a:rPr>
              <a:t> </a:t>
            </a:r>
            <a:r>
              <a:rPr sz="1800" dirty="0">
                <a:latin typeface="Arial MT"/>
                <a:cs typeface="Arial MT"/>
              </a:rPr>
              <a:t>which process</a:t>
            </a:r>
            <a:r>
              <a:rPr sz="1800" spc="-20" dirty="0">
                <a:latin typeface="Arial MT"/>
                <a:cs typeface="Arial MT"/>
              </a:rPr>
              <a:t> </a:t>
            </a:r>
            <a:r>
              <a:rPr sz="1800" dirty="0">
                <a:latin typeface="Arial MT"/>
                <a:cs typeface="Arial MT"/>
              </a:rPr>
              <a:t>completes</a:t>
            </a:r>
            <a:r>
              <a:rPr sz="1800" spc="-25" dirty="0">
                <a:latin typeface="Arial MT"/>
                <a:cs typeface="Arial MT"/>
              </a:rPr>
              <a:t> </a:t>
            </a:r>
            <a:r>
              <a:rPr sz="1800" dirty="0">
                <a:latin typeface="Arial MT"/>
                <a:cs typeface="Arial MT"/>
              </a:rPr>
              <a:t>its</a:t>
            </a:r>
            <a:r>
              <a:rPr sz="1800" spc="-55" dirty="0">
                <a:latin typeface="Arial MT"/>
                <a:cs typeface="Arial MT"/>
              </a:rPr>
              <a:t> </a:t>
            </a:r>
            <a:r>
              <a:rPr sz="1800" spc="-10" dirty="0">
                <a:latin typeface="Arial MT"/>
                <a:cs typeface="Arial MT"/>
              </a:rPr>
              <a:t>execution. </a:t>
            </a:r>
            <a:r>
              <a:rPr sz="1800" b="1" dirty="0">
                <a:latin typeface="Arial"/>
                <a:cs typeface="Arial"/>
              </a:rPr>
              <a:t>Burst</a:t>
            </a:r>
            <a:r>
              <a:rPr sz="1800" b="1" spc="-15" dirty="0">
                <a:latin typeface="Arial"/>
                <a:cs typeface="Arial"/>
              </a:rPr>
              <a:t> </a:t>
            </a:r>
            <a:r>
              <a:rPr sz="1800" b="1" dirty="0">
                <a:latin typeface="Arial"/>
                <a:cs typeface="Arial"/>
              </a:rPr>
              <a:t>Time:</a:t>
            </a:r>
            <a:r>
              <a:rPr sz="1800" b="1" spc="-30" dirty="0">
                <a:latin typeface="Arial"/>
                <a:cs typeface="Arial"/>
              </a:rPr>
              <a:t> </a:t>
            </a:r>
            <a:r>
              <a:rPr sz="1800" dirty="0">
                <a:latin typeface="Arial MT"/>
                <a:cs typeface="Arial MT"/>
              </a:rPr>
              <a:t>Time</a:t>
            </a:r>
            <a:r>
              <a:rPr sz="1800" spc="-35" dirty="0">
                <a:latin typeface="Arial MT"/>
                <a:cs typeface="Arial MT"/>
              </a:rPr>
              <a:t> </a:t>
            </a:r>
            <a:r>
              <a:rPr sz="1800" dirty="0">
                <a:latin typeface="Arial MT"/>
                <a:cs typeface="Arial MT"/>
              </a:rPr>
              <a:t>required</a:t>
            </a:r>
            <a:r>
              <a:rPr sz="1800" spc="-5" dirty="0">
                <a:latin typeface="Arial MT"/>
                <a:cs typeface="Arial MT"/>
              </a:rPr>
              <a:t> </a:t>
            </a:r>
            <a:r>
              <a:rPr sz="1800" dirty="0">
                <a:latin typeface="Arial MT"/>
                <a:cs typeface="Arial MT"/>
              </a:rPr>
              <a:t>by</a:t>
            </a:r>
            <a:r>
              <a:rPr sz="1800" spc="-30" dirty="0">
                <a:latin typeface="Arial MT"/>
                <a:cs typeface="Arial MT"/>
              </a:rPr>
              <a:t> </a:t>
            </a:r>
            <a:r>
              <a:rPr sz="1800" dirty="0">
                <a:latin typeface="Arial MT"/>
                <a:cs typeface="Arial MT"/>
              </a:rPr>
              <a:t>a</a:t>
            </a:r>
            <a:r>
              <a:rPr sz="1800" spc="-35" dirty="0">
                <a:latin typeface="Arial MT"/>
                <a:cs typeface="Arial MT"/>
              </a:rPr>
              <a:t> </a:t>
            </a:r>
            <a:r>
              <a:rPr sz="1800" dirty="0">
                <a:latin typeface="Arial MT"/>
                <a:cs typeface="Arial MT"/>
              </a:rPr>
              <a:t>process</a:t>
            </a:r>
            <a:r>
              <a:rPr sz="1800" spc="-30" dirty="0">
                <a:latin typeface="Arial MT"/>
                <a:cs typeface="Arial MT"/>
              </a:rPr>
              <a:t> </a:t>
            </a:r>
            <a:r>
              <a:rPr sz="1800" dirty="0">
                <a:latin typeface="Arial MT"/>
                <a:cs typeface="Arial MT"/>
              </a:rPr>
              <a:t>for</a:t>
            </a:r>
            <a:r>
              <a:rPr sz="1800" spc="-35" dirty="0">
                <a:latin typeface="Arial MT"/>
                <a:cs typeface="Arial MT"/>
              </a:rPr>
              <a:t> </a:t>
            </a:r>
            <a:r>
              <a:rPr sz="1800" dirty="0">
                <a:latin typeface="Arial MT"/>
                <a:cs typeface="Arial MT"/>
              </a:rPr>
              <a:t>CPU</a:t>
            </a:r>
            <a:r>
              <a:rPr sz="1800" spc="-30" dirty="0">
                <a:latin typeface="Arial MT"/>
                <a:cs typeface="Arial MT"/>
              </a:rPr>
              <a:t> </a:t>
            </a:r>
            <a:r>
              <a:rPr sz="1800" spc="-10" dirty="0">
                <a:latin typeface="Arial MT"/>
                <a:cs typeface="Arial MT"/>
              </a:rPr>
              <a:t>execution.</a:t>
            </a:r>
            <a:endParaRPr sz="1800" dirty="0">
              <a:latin typeface="Arial MT"/>
              <a:cs typeface="Arial MT"/>
            </a:endParaRPr>
          </a:p>
          <a:p>
            <a:pPr marL="12700" marR="30480">
              <a:lnSpc>
                <a:spcPct val="150000"/>
              </a:lnSpc>
            </a:pPr>
            <a:endParaRPr lang="en-US" sz="1800" b="1" dirty="0">
              <a:latin typeface="Arial"/>
              <a:cs typeface="Arial"/>
            </a:endParaRPr>
          </a:p>
          <a:p>
            <a:pPr marL="12700" marR="30480">
              <a:lnSpc>
                <a:spcPct val="150000"/>
              </a:lnSpc>
            </a:pPr>
            <a:r>
              <a:rPr sz="1800" b="1" dirty="0">
                <a:latin typeface="Arial"/>
                <a:cs typeface="Arial"/>
              </a:rPr>
              <a:t>Turn</a:t>
            </a:r>
            <a:r>
              <a:rPr sz="1800" b="1" spc="-55" dirty="0">
                <a:latin typeface="Arial"/>
                <a:cs typeface="Arial"/>
              </a:rPr>
              <a:t> </a:t>
            </a:r>
            <a:r>
              <a:rPr sz="1800" b="1" dirty="0">
                <a:latin typeface="Arial"/>
                <a:cs typeface="Arial"/>
              </a:rPr>
              <a:t>Around</a:t>
            </a:r>
            <a:r>
              <a:rPr sz="1800" b="1" spc="-15" dirty="0">
                <a:latin typeface="Arial"/>
                <a:cs typeface="Arial"/>
              </a:rPr>
              <a:t> </a:t>
            </a:r>
            <a:r>
              <a:rPr sz="1800" b="1" dirty="0">
                <a:latin typeface="Arial"/>
                <a:cs typeface="Arial"/>
              </a:rPr>
              <a:t>Time:</a:t>
            </a:r>
            <a:r>
              <a:rPr sz="1800" b="1" spc="-55" dirty="0">
                <a:latin typeface="Arial"/>
                <a:cs typeface="Arial"/>
              </a:rPr>
              <a:t> </a:t>
            </a:r>
            <a:r>
              <a:rPr sz="1800" dirty="0">
                <a:latin typeface="Arial MT"/>
                <a:cs typeface="Arial MT"/>
              </a:rPr>
              <a:t>Time</a:t>
            </a:r>
            <a:r>
              <a:rPr sz="1800" spc="-60" dirty="0">
                <a:latin typeface="Arial MT"/>
                <a:cs typeface="Arial MT"/>
              </a:rPr>
              <a:t> </a:t>
            </a:r>
            <a:r>
              <a:rPr sz="1800" dirty="0">
                <a:latin typeface="Arial MT"/>
                <a:cs typeface="Arial MT"/>
              </a:rPr>
              <a:t>Difference</a:t>
            </a:r>
            <a:r>
              <a:rPr sz="1800" spc="-45" dirty="0">
                <a:latin typeface="Arial MT"/>
                <a:cs typeface="Arial MT"/>
              </a:rPr>
              <a:t> </a:t>
            </a:r>
            <a:r>
              <a:rPr sz="1800" dirty="0">
                <a:latin typeface="Arial MT"/>
                <a:cs typeface="Arial MT"/>
              </a:rPr>
              <a:t>between</a:t>
            </a:r>
            <a:r>
              <a:rPr sz="1800" spc="-10" dirty="0">
                <a:latin typeface="Arial MT"/>
                <a:cs typeface="Arial MT"/>
              </a:rPr>
              <a:t> </a:t>
            </a:r>
            <a:r>
              <a:rPr sz="1800" dirty="0">
                <a:latin typeface="Arial MT"/>
                <a:cs typeface="Arial MT"/>
              </a:rPr>
              <a:t>completion</a:t>
            </a:r>
            <a:r>
              <a:rPr sz="1800" spc="-25" dirty="0">
                <a:latin typeface="Arial MT"/>
                <a:cs typeface="Arial MT"/>
              </a:rPr>
              <a:t> </a:t>
            </a:r>
            <a:r>
              <a:rPr sz="1800" dirty="0">
                <a:latin typeface="Arial MT"/>
                <a:cs typeface="Arial MT"/>
              </a:rPr>
              <a:t>time</a:t>
            </a:r>
            <a:r>
              <a:rPr sz="1800" spc="-45" dirty="0">
                <a:latin typeface="Arial MT"/>
                <a:cs typeface="Arial MT"/>
              </a:rPr>
              <a:t> </a:t>
            </a:r>
            <a:r>
              <a:rPr sz="1800" dirty="0">
                <a:latin typeface="Arial MT"/>
                <a:cs typeface="Arial MT"/>
              </a:rPr>
              <a:t>and</a:t>
            </a:r>
            <a:r>
              <a:rPr sz="1800" spc="-40" dirty="0">
                <a:latin typeface="Arial MT"/>
                <a:cs typeface="Arial MT"/>
              </a:rPr>
              <a:t> </a:t>
            </a:r>
            <a:r>
              <a:rPr sz="1800" dirty="0">
                <a:latin typeface="Arial MT"/>
                <a:cs typeface="Arial MT"/>
              </a:rPr>
              <a:t>arrival</a:t>
            </a:r>
            <a:r>
              <a:rPr sz="1800" spc="-35" dirty="0">
                <a:latin typeface="Arial MT"/>
                <a:cs typeface="Arial MT"/>
              </a:rPr>
              <a:t> </a:t>
            </a:r>
            <a:r>
              <a:rPr sz="1800" spc="-10" dirty="0">
                <a:latin typeface="Arial MT"/>
                <a:cs typeface="Arial MT"/>
              </a:rPr>
              <a:t>time. </a:t>
            </a:r>
            <a:r>
              <a:rPr sz="1800" dirty="0">
                <a:latin typeface="Arial MT"/>
                <a:cs typeface="Arial MT"/>
              </a:rPr>
              <a:t>Turn</a:t>
            </a:r>
            <a:r>
              <a:rPr sz="1800" spc="-55" dirty="0">
                <a:latin typeface="Arial MT"/>
                <a:cs typeface="Arial MT"/>
              </a:rPr>
              <a:t> </a:t>
            </a:r>
            <a:r>
              <a:rPr sz="1800" dirty="0">
                <a:latin typeface="Arial MT"/>
                <a:cs typeface="Arial MT"/>
              </a:rPr>
              <a:t>Around</a:t>
            </a:r>
            <a:r>
              <a:rPr sz="1800" spc="-15" dirty="0">
                <a:latin typeface="Arial MT"/>
                <a:cs typeface="Arial MT"/>
              </a:rPr>
              <a:t> </a:t>
            </a:r>
            <a:r>
              <a:rPr sz="1800" dirty="0">
                <a:latin typeface="Arial MT"/>
                <a:cs typeface="Arial MT"/>
              </a:rPr>
              <a:t>Time</a:t>
            </a:r>
            <a:r>
              <a:rPr sz="1800" spc="-50" dirty="0">
                <a:latin typeface="Arial MT"/>
                <a:cs typeface="Arial MT"/>
              </a:rPr>
              <a:t> </a:t>
            </a:r>
            <a:r>
              <a:rPr sz="1800" dirty="0">
                <a:latin typeface="Arial MT"/>
                <a:cs typeface="Arial MT"/>
              </a:rPr>
              <a:t>=</a:t>
            </a:r>
            <a:r>
              <a:rPr sz="1800" spc="-30" dirty="0">
                <a:latin typeface="Arial MT"/>
                <a:cs typeface="Arial MT"/>
              </a:rPr>
              <a:t> </a:t>
            </a:r>
            <a:r>
              <a:rPr sz="1800" dirty="0">
                <a:latin typeface="Arial MT"/>
                <a:cs typeface="Arial MT"/>
              </a:rPr>
              <a:t>Completion Time</a:t>
            </a:r>
            <a:r>
              <a:rPr sz="1800" spc="-30" dirty="0">
                <a:latin typeface="Arial MT"/>
                <a:cs typeface="Arial MT"/>
              </a:rPr>
              <a:t> </a:t>
            </a:r>
            <a:r>
              <a:rPr sz="1800" dirty="0">
                <a:latin typeface="Arial MT"/>
                <a:cs typeface="Arial MT"/>
              </a:rPr>
              <a:t>–</a:t>
            </a:r>
            <a:r>
              <a:rPr sz="1800" spc="-35" dirty="0">
                <a:latin typeface="Arial MT"/>
                <a:cs typeface="Arial MT"/>
              </a:rPr>
              <a:t> </a:t>
            </a:r>
            <a:r>
              <a:rPr sz="1800" dirty="0">
                <a:latin typeface="Arial MT"/>
                <a:cs typeface="Arial MT"/>
              </a:rPr>
              <a:t>Arrival</a:t>
            </a:r>
            <a:r>
              <a:rPr sz="1800" spc="-25" dirty="0">
                <a:latin typeface="Arial MT"/>
                <a:cs typeface="Arial MT"/>
              </a:rPr>
              <a:t> </a:t>
            </a:r>
            <a:r>
              <a:rPr sz="1800" spc="-20" dirty="0">
                <a:latin typeface="Arial MT"/>
                <a:cs typeface="Arial MT"/>
              </a:rPr>
              <a:t>Time</a:t>
            </a:r>
            <a:endParaRPr sz="1800" dirty="0">
              <a:latin typeface="Arial MT"/>
              <a:cs typeface="Arial MT"/>
            </a:endParaRPr>
          </a:p>
          <a:p>
            <a:pPr marL="12700" marR="5080">
              <a:lnSpc>
                <a:spcPct val="150000"/>
              </a:lnSpc>
            </a:pPr>
            <a:r>
              <a:rPr sz="1800" b="1" dirty="0">
                <a:latin typeface="Arial"/>
                <a:cs typeface="Arial"/>
              </a:rPr>
              <a:t>Waiting</a:t>
            </a:r>
            <a:r>
              <a:rPr sz="1800" b="1" spc="-55" dirty="0">
                <a:latin typeface="Arial"/>
                <a:cs typeface="Arial"/>
              </a:rPr>
              <a:t> </a:t>
            </a:r>
            <a:r>
              <a:rPr sz="1800" b="1" dirty="0">
                <a:latin typeface="Arial"/>
                <a:cs typeface="Arial"/>
              </a:rPr>
              <a:t>Time</a:t>
            </a:r>
            <a:r>
              <a:rPr sz="1800" b="1" spc="-45" dirty="0">
                <a:latin typeface="Arial"/>
                <a:cs typeface="Arial"/>
              </a:rPr>
              <a:t> </a:t>
            </a:r>
            <a:r>
              <a:rPr sz="1800" b="1" dirty="0">
                <a:latin typeface="Arial"/>
                <a:cs typeface="Arial"/>
              </a:rPr>
              <a:t>(W.T):</a:t>
            </a:r>
            <a:r>
              <a:rPr sz="1800" b="1" spc="-50" dirty="0">
                <a:latin typeface="Arial"/>
                <a:cs typeface="Arial"/>
              </a:rPr>
              <a:t> </a:t>
            </a:r>
            <a:r>
              <a:rPr sz="1800" dirty="0">
                <a:latin typeface="Arial MT"/>
                <a:cs typeface="Arial MT"/>
              </a:rPr>
              <a:t>Time</a:t>
            </a:r>
            <a:r>
              <a:rPr sz="1800" spc="-45" dirty="0">
                <a:latin typeface="Arial MT"/>
                <a:cs typeface="Arial MT"/>
              </a:rPr>
              <a:t> </a:t>
            </a:r>
            <a:r>
              <a:rPr sz="1800" dirty="0">
                <a:latin typeface="Arial MT"/>
                <a:cs typeface="Arial MT"/>
              </a:rPr>
              <a:t>Difference</a:t>
            </a:r>
            <a:r>
              <a:rPr sz="1800" spc="-30" dirty="0">
                <a:latin typeface="Arial MT"/>
                <a:cs typeface="Arial MT"/>
              </a:rPr>
              <a:t> </a:t>
            </a:r>
            <a:r>
              <a:rPr sz="1800" dirty="0">
                <a:latin typeface="Arial MT"/>
                <a:cs typeface="Arial MT"/>
              </a:rPr>
              <a:t>between</a:t>
            </a:r>
            <a:r>
              <a:rPr sz="1800" spc="5" dirty="0">
                <a:latin typeface="Arial MT"/>
                <a:cs typeface="Arial MT"/>
              </a:rPr>
              <a:t> </a:t>
            </a:r>
            <a:r>
              <a:rPr sz="1800" dirty="0">
                <a:latin typeface="Arial MT"/>
                <a:cs typeface="Arial MT"/>
              </a:rPr>
              <a:t>turn</a:t>
            </a:r>
            <a:r>
              <a:rPr sz="1800" spc="-25" dirty="0">
                <a:latin typeface="Arial MT"/>
                <a:cs typeface="Arial MT"/>
              </a:rPr>
              <a:t> </a:t>
            </a:r>
            <a:r>
              <a:rPr sz="1800" dirty="0">
                <a:latin typeface="Arial MT"/>
                <a:cs typeface="Arial MT"/>
              </a:rPr>
              <a:t>around</a:t>
            </a:r>
            <a:r>
              <a:rPr sz="1800" spc="-25" dirty="0">
                <a:latin typeface="Arial MT"/>
                <a:cs typeface="Arial MT"/>
              </a:rPr>
              <a:t> </a:t>
            </a:r>
            <a:r>
              <a:rPr sz="1800" dirty="0">
                <a:latin typeface="Arial MT"/>
                <a:cs typeface="Arial MT"/>
              </a:rPr>
              <a:t>time</a:t>
            </a:r>
            <a:r>
              <a:rPr sz="1800" spc="-45" dirty="0">
                <a:latin typeface="Arial MT"/>
                <a:cs typeface="Arial MT"/>
              </a:rPr>
              <a:t> </a:t>
            </a:r>
            <a:r>
              <a:rPr sz="1800" dirty="0">
                <a:latin typeface="Arial MT"/>
                <a:cs typeface="Arial MT"/>
              </a:rPr>
              <a:t>and</a:t>
            </a:r>
            <a:r>
              <a:rPr sz="1800" spc="-30" dirty="0">
                <a:latin typeface="Arial MT"/>
                <a:cs typeface="Arial MT"/>
              </a:rPr>
              <a:t> </a:t>
            </a:r>
            <a:r>
              <a:rPr sz="1800" dirty="0">
                <a:latin typeface="Arial MT"/>
                <a:cs typeface="Arial MT"/>
              </a:rPr>
              <a:t>burst</a:t>
            </a:r>
            <a:r>
              <a:rPr sz="1800" spc="-30" dirty="0">
                <a:latin typeface="Arial MT"/>
                <a:cs typeface="Arial MT"/>
              </a:rPr>
              <a:t> </a:t>
            </a:r>
            <a:r>
              <a:rPr sz="1800" spc="-10" dirty="0">
                <a:latin typeface="Arial MT"/>
                <a:cs typeface="Arial MT"/>
              </a:rPr>
              <a:t>time. </a:t>
            </a:r>
            <a:r>
              <a:rPr sz="1800" dirty="0">
                <a:latin typeface="Arial MT"/>
                <a:cs typeface="Arial MT"/>
              </a:rPr>
              <a:t>Waiting</a:t>
            </a:r>
            <a:r>
              <a:rPr sz="1800" spc="-15" dirty="0">
                <a:latin typeface="Arial MT"/>
                <a:cs typeface="Arial MT"/>
              </a:rPr>
              <a:t> </a:t>
            </a:r>
            <a:r>
              <a:rPr sz="1800" dirty="0">
                <a:latin typeface="Arial MT"/>
                <a:cs typeface="Arial MT"/>
              </a:rPr>
              <a:t>Time</a:t>
            </a:r>
            <a:r>
              <a:rPr sz="1800" spc="-50" dirty="0">
                <a:latin typeface="Arial MT"/>
                <a:cs typeface="Arial MT"/>
              </a:rPr>
              <a:t> </a:t>
            </a:r>
            <a:r>
              <a:rPr sz="1800" dirty="0">
                <a:latin typeface="Arial MT"/>
                <a:cs typeface="Arial MT"/>
              </a:rPr>
              <a:t>=</a:t>
            </a:r>
            <a:r>
              <a:rPr sz="1800" spc="-25" dirty="0">
                <a:latin typeface="Arial MT"/>
                <a:cs typeface="Arial MT"/>
              </a:rPr>
              <a:t> </a:t>
            </a:r>
            <a:r>
              <a:rPr sz="1800" dirty="0">
                <a:latin typeface="Arial MT"/>
                <a:cs typeface="Arial MT"/>
              </a:rPr>
              <a:t>Turn</a:t>
            </a:r>
            <a:r>
              <a:rPr sz="1800" spc="-30" dirty="0">
                <a:latin typeface="Arial MT"/>
                <a:cs typeface="Arial MT"/>
              </a:rPr>
              <a:t> </a:t>
            </a:r>
            <a:r>
              <a:rPr sz="1800" dirty="0">
                <a:latin typeface="Arial MT"/>
                <a:cs typeface="Arial MT"/>
              </a:rPr>
              <a:t>Around</a:t>
            </a:r>
            <a:r>
              <a:rPr sz="1800" spc="-10" dirty="0">
                <a:latin typeface="Arial MT"/>
                <a:cs typeface="Arial MT"/>
              </a:rPr>
              <a:t> </a:t>
            </a:r>
            <a:r>
              <a:rPr sz="1800" dirty="0">
                <a:latin typeface="Arial MT"/>
                <a:cs typeface="Arial MT"/>
              </a:rPr>
              <a:t>Time</a:t>
            </a:r>
            <a:r>
              <a:rPr sz="1800" spc="-30" dirty="0">
                <a:latin typeface="Arial MT"/>
                <a:cs typeface="Arial MT"/>
              </a:rPr>
              <a:t> </a:t>
            </a:r>
            <a:r>
              <a:rPr sz="1800" dirty="0">
                <a:latin typeface="Arial MT"/>
                <a:cs typeface="Arial MT"/>
              </a:rPr>
              <a:t>–</a:t>
            </a:r>
            <a:r>
              <a:rPr sz="1800" spc="-30" dirty="0">
                <a:latin typeface="Arial MT"/>
                <a:cs typeface="Arial MT"/>
              </a:rPr>
              <a:t> </a:t>
            </a:r>
            <a:r>
              <a:rPr sz="1800" dirty="0">
                <a:latin typeface="Arial MT"/>
                <a:cs typeface="Arial MT"/>
              </a:rPr>
              <a:t>Burst</a:t>
            </a:r>
            <a:r>
              <a:rPr sz="1800" spc="-15" dirty="0">
                <a:latin typeface="Arial MT"/>
                <a:cs typeface="Arial MT"/>
              </a:rPr>
              <a:t> </a:t>
            </a:r>
            <a:r>
              <a:rPr sz="1800" spc="-20" dirty="0">
                <a:latin typeface="Arial MT"/>
                <a:cs typeface="Arial MT"/>
              </a:rPr>
              <a:t>Time</a:t>
            </a:r>
            <a:endParaRPr sz="1800" dirty="0">
              <a:latin typeface="Arial MT"/>
              <a:cs typeface="Arial MT"/>
            </a:endParaRPr>
          </a:p>
          <a:p>
            <a:pPr marL="12700">
              <a:lnSpc>
                <a:spcPct val="100000"/>
              </a:lnSpc>
              <a:spcBef>
                <a:spcPts val="1080"/>
              </a:spcBef>
            </a:pPr>
            <a:r>
              <a:rPr sz="1800" dirty="0">
                <a:latin typeface="Arial MT"/>
                <a:cs typeface="Arial MT"/>
              </a:rPr>
              <a:t>Response</a:t>
            </a:r>
            <a:r>
              <a:rPr sz="1800" spc="-10" dirty="0">
                <a:latin typeface="Arial MT"/>
                <a:cs typeface="Arial MT"/>
              </a:rPr>
              <a:t> </a:t>
            </a:r>
            <a:r>
              <a:rPr sz="1800" dirty="0">
                <a:latin typeface="Arial MT"/>
                <a:cs typeface="Arial MT"/>
              </a:rPr>
              <a:t>Time:</a:t>
            </a:r>
            <a:r>
              <a:rPr sz="1800" spc="-55" dirty="0">
                <a:latin typeface="Arial MT"/>
                <a:cs typeface="Arial MT"/>
              </a:rPr>
              <a:t> </a:t>
            </a:r>
            <a:r>
              <a:rPr sz="1800" dirty="0">
                <a:latin typeface="Arial MT"/>
                <a:cs typeface="Arial MT"/>
              </a:rPr>
              <a:t>Time</a:t>
            </a:r>
            <a:r>
              <a:rPr sz="1800" spc="-55" dirty="0">
                <a:latin typeface="Arial MT"/>
                <a:cs typeface="Arial MT"/>
              </a:rPr>
              <a:t> </a:t>
            </a:r>
            <a:r>
              <a:rPr sz="1800" dirty="0">
                <a:latin typeface="Arial MT"/>
                <a:cs typeface="Arial MT"/>
              </a:rPr>
              <a:t>at</a:t>
            </a:r>
            <a:r>
              <a:rPr sz="1800" spc="-25" dirty="0">
                <a:latin typeface="Arial MT"/>
                <a:cs typeface="Arial MT"/>
              </a:rPr>
              <a:t> </a:t>
            </a:r>
            <a:r>
              <a:rPr sz="1800" dirty="0">
                <a:latin typeface="Arial MT"/>
                <a:cs typeface="Arial MT"/>
              </a:rPr>
              <a:t>which</a:t>
            </a:r>
            <a:r>
              <a:rPr sz="1800" spc="10" dirty="0">
                <a:latin typeface="Arial MT"/>
                <a:cs typeface="Arial MT"/>
              </a:rPr>
              <a:t> </a:t>
            </a:r>
            <a:r>
              <a:rPr sz="1800" dirty="0">
                <a:latin typeface="Arial MT"/>
                <a:cs typeface="Arial MT"/>
              </a:rPr>
              <a:t>the</a:t>
            </a:r>
            <a:r>
              <a:rPr sz="1800" spc="-15" dirty="0">
                <a:latin typeface="Arial MT"/>
                <a:cs typeface="Arial MT"/>
              </a:rPr>
              <a:t> </a:t>
            </a:r>
            <a:r>
              <a:rPr sz="1800" dirty="0">
                <a:latin typeface="Arial MT"/>
                <a:cs typeface="Arial MT"/>
              </a:rPr>
              <a:t>process</a:t>
            </a:r>
            <a:r>
              <a:rPr sz="1800" spc="-10" dirty="0">
                <a:latin typeface="Arial MT"/>
                <a:cs typeface="Arial MT"/>
              </a:rPr>
              <a:t> </a:t>
            </a:r>
            <a:r>
              <a:rPr sz="1800" dirty="0">
                <a:latin typeface="Arial MT"/>
                <a:cs typeface="Arial MT"/>
              </a:rPr>
              <a:t>received</a:t>
            </a:r>
            <a:r>
              <a:rPr sz="1800" spc="-20" dirty="0">
                <a:latin typeface="Arial MT"/>
                <a:cs typeface="Arial MT"/>
              </a:rPr>
              <a:t> </a:t>
            </a:r>
            <a:r>
              <a:rPr sz="1800" dirty="0">
                <a:latin typeface="Arial MT"/>
                <a:cs typeface="Arial MT"/>
              </a:rPr>
              <a:t>its</a:t>
            </a:r>
            <a:r>
              <a:rPr sz="1800" spc="-30" dirty="0">
                <a:latin typeface="Arial MT"/>
                <a:cs typeface="Arial MT"/>
              </a:rPr>
              <a:t> </a:t>
            </a:r>
            <a:r>
              <a:rPr sz="1800" dirty="0">
                <a:latin typeface="Arial MT"/>
                <a:cs typeface="Arial MT"/>
              </a:rPr>
              <a:t>first</a:t>
            </a:r>
            <a:r>
              <a:rPr sz="1800" spc="-25" dirty="0">
                <a:latin typeface="Arial MT"/>
                <a:cs typeface="Arial MT"/>
              </a:rPr>
              <a:t> </a:t>
            </a:r>
            <a:r>
              <a:rPr sz="1800" spc="-10" dirty="0">
                <a:latin typeface="Arial MT"/>
                <a:cs typeface="Arial MT"/>
              </a:rPr>
              <a:t>response.</a:t>
            </a:r>
            <a:endParaRPr sz="1800" dirty="0">
              <a:latin typeface="Arial MT"/>
              <a:cs typeface="Arial M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8282" rIns="0" bIns="0" rtlCol="0">
            <a:spAutoFit/>
          </a:bodyPr>
          <a:lstStyle/>
          <a:p>
            <a:pPr marL="1203960">
              <a:lnSpc>
                <a:spcPct val="100000"/>
              </a:lnSpc>
              <a:spcBef>
                <a:spcPts val="100"/>
              </a:spcBef>
            </a:pPr>
            <a:r>
              <a:rPr sz="2400" dirty="0"/>
              <a:t>First-</a:t>
            </a:r>
            <a:r>
              <a:rPr sz="2400" spc="-100" dirty="0"/>
              <a:t> </a:t>
            </a:r>
            <a:r>
              <a:rPr sz="2400" dirty="0"/>
              <a:t>Come,</a:t>
            </a:r>
            <a:r>
              <a:rPr sz="2400" spc="-90" dirty="0"/>
              <a:t> </a:t>
            </a:r>
            <a:r>
              <a:rPr sz="2400" spc="-10" dirty="0"/>
              <a:t>First-</a:t>
            </a:r>
            <a:r>
              <a:rPr sz="2400" dirty="0"/>
              <a:t>Served</a:t>
            </a:r>
            <a:r>
              <a:rPr sz="2400" spc="-75" dirty="0"/>
              <a:t> </a:t>
            </a:r>
            <a:r>
              <a:rPr sz="2400" dirty="0"/>
              <a:t>(FCFS)</a:t>
            </a:r>
            <a:r>
              <a:rPr sz="2400" spc="-120" dirty="0"/>
              <a:t> </a:t>
            </a:r>
            <a:r>
              <a:rPr sz="2400" spc="-10" dirty="0"/>
              <a:t>Scheduling</a:t>
            </a:r>
            <a:endParaRPr sz="2400"/>
          </a:p>
        </p:txBody>
      </p:sp>
      <p:sp>
        <p:nvSpPr>
          <p:cNvPr id="3" name="object 3"/>
          <p:cNvSpPr txBox="1"/>
          <p:nvPr/>
        </p:nvSpPr>
        <p:spPr>
          <a:xfrm>
            <a:off x="1294891" y="1447300"/>
            <a:ext cx="6393180" cy="299720"/>
          </a:xfrm>
          <a:prstGeom prst="rect">
            <a:avLst/>
          </a:prstGeom>
        </p:spPr>
        <p:txBody>
          <a:bodyPr vert="horz" wrap="square" lIns="0" tIns="12700" rIns="0" bIns="0" rtlCol="0">
            <a:spAutoFit/>
          </a:bodyPr>
          <a:lstStyle/>
          <a:p>
            <a:pPr marL="12700">
              <a:lnSpc>
                <a:spcPct val="100000"/>
              </a:lnSpc>
              <a:spcBef>
                <a:spcPts val="100"/>
              </a:spcBef>
              <a:tabLst>
                <a:tab pos="1280160" algn="l"/>
                <a:tab pos="2328545" algn="l"/>
                <a:tab pos="2673350" algn="l"/>
                <a:tab pos="4674235" algn="l"/>
              </a:tabLst>
            </a:pPr>
            <a:r>
              <a:rPr sz="2700" u="sng" baseline="3086" dirty="0">
                <a:uFill>
                  <a:solidFill>
                    <a:srgbClr val="000000"/>
                  </a:solidFill>
                </a:uFill>
                <a:latin typeface="Times New Roman"/>
                <a:cs typeface="Times New Roman"/>
              </a:rPr>
              <a:t>	</a:t>
            </a:r>
            <a:r>
              <a:rPr sz="2700" u="sng" spc="-15" baseline="3086" dirty="0">
                <a:uFill>
                  <a:solidFill>
                    <a:srgbClr val="000000"/>
                  </a:solidFill>
                </a:uFill>
                <a:latin typeface="Arial MT"/>
                <a:cs typeface="Arial MT"/>
              </a:rPr>
              <a:t>Process</a:t>
            </a:r>
            <a:r>
              <a:rPr sz="2700" u="sng" baseline="3086" dirty="0">
                <a:uFill>
                  <a:solidFill>
                    <a:srgbClr val="000000"/>
                  </a:solidFill>
                </a:uFill>
                <a:latin typeface="Arial MT"/>
                <a:cs typeface="Arial MT"/>
              </a:rPr>
              <a:t>	</a:t>
            </a:r>
            <a:r>
              <a:rPr sz="2700" baseline="3086" dirty="0">
                <a:latin typeface="Arial MT"/>
                <a:cs typeface="Arial MT"/>
              </a:rPr>
              <a:t>	</a:t>
            </a:r>
            <a:r>
              <a:rPr sz="1800" u="sng" spc="500" dirty="0">
                <a:uFill>
                  <a:solidFill>
                    <a:srgbClr val="000000"/>
                  </a:solidFill>
                </a:uFill>
                <a:latin typeface="Times New Roman"/>
                <a:cs typeface="Times New Roman"/>
              </a:rPr>
              <a:t> </a:t>
            </a:r>
            <a:r>
              <a:rPr sz="1800" u="sng" spc="-10" dirty="0">
                <a:uFill>
                  <a:solidFill>
                    <a:srgbClr val="000000"/>
                  </a:solidFill>
                </a:uFill>
                <a:latin typeface="Arial MT"/>
                <a:cs typeface="Arial MT"/>
              </a:rPr>
              <a:t>Arrival </a:t>
            </a:r>
            <a:r>
              <a:rPr sz="1800" u="sng" dirty="0">
                <a:uFill>
                  <a:solidFill>
                    <a:srgbClr val="000000"/>
                  </a:solidFill>
                </a:uFill>
                <a:latin typeface="Arial MT"/>
                <a:cs typeface="Arial MT"/>
              </a:rPr>
              <a:t>Time	</a:t>
            </a:r>
            <a:r>
              <a:rPr sz="2700" u="sng" baseline="3086" dirty="0">
                <a:uFill>
                  <a:solidFill>
                    <a:srgbClr val="000000"/>
                  </a:solidFill>
                </a:uFill>
                <a:latin typeface="Arial MT"/>
                <a:cs typeface="Arial MT"/>
              </a:rPr>
              <a:t>CPU</a:t>
            </a:r>
            <a:r>
              <a:rPr sz="2700" u="sng" spc="-44" baseline="3086" dirty="0">
                <a:uFill>
                  <a:solidFill>
                    <a:srgbClr val="000000"/>
                  </a:solidFill>
                </a:uFill>
                <a:latin typeface="Arial MT"/>
                <a:cs typeface="Arial MT"/>
              </a:rPr>
              <a:t> </a:t>
            </a:r>
            <a:r>
              <a:rPr sz="2700" u="sng" spc="-15" baseline="3086" dirty="0">
                <a:uFill>
                  <a:solidFill>
                    <a:srgbClr val="000000"/>
                  </a:solidFill>
                </a:uFill>
                <a:latin typeface="Arial MT"/>
                <a:cs typeface="Arial MT"/>
              </a:rPr>
              <a:t>Burst</a:t>
            </a:r>
            <a:r>
              <a:rPr sz="2700" u="sng" spc="-179" baseline="3086" dirty="0">
                <a:uFill>
                  <a:solidFill>
                    <a:srgbClr val="000000"/>
                  </a:solidFill>
                </a:uFill>
                <a:latin typeface="Arial MT"/>
                <a:cs typeface="Arial MT"/>
              </a:rPr>
              <a:t> </a:t>
            </a:r>
            <a:r>
              <a:rPr sz="2700" u="sng" spc="-30" baseline="3086" dirty="0">
                <a:uFill>
                  <a:solidFill>
                    <a:srgbClr val="000000"/>
                  </a:solidFill>
                </a:uFill>
                <a:latin typeface="Arial MT"/>
                <a:cs typeface="Arial MT"/>
              </a:rPr>
              <a:t>Time</a:t>
            </a:r>
            <a:r>
              <a:rPr sz="2700" u="sng" spc="750" baseline="3086" dirty="0">
                <a:uFill>
                  <a:solidFill>
                    <a:srgbClr val="000000"/>
                  </a:solidFill>
                </a:uFill>
                <a:latin typeface="Arial MT"/>
                <a:cs typeface="Arial MT"/>
              </a:rPr>
              <a:t> </a:t>
            </a:r>
            <a:endParaRPr sz="2700" baseline="3086">
              <a:latin typeface="Arial MT"/>
              <a:cs typeface="Arial MT"/>
            </a:endParaRPr>
          </a:p>
        </p:txBody>
      </p:sp>
      <p:graphicFrame>
        <p:nvGraphicFramePr>
          <p:cNvPr id="4" name="object 4"/>
          <p:cNvGraphicFramePr>
            <a:graphicFrameLocks noGrp="1"/>
          </p:cNvGraphicFramePr>
          <p:nvPr/>
        </p:nvGraphicFramePr>
        <p:xfrm>
          <a:off x="2731199" y="1748316"/>
          <a:ext cx="4185919" cy="1565910"/>
        </p:xfrm>
        <a:graphic>
          <a:graphicData uri="http://schemas.openxmlformats.org/drawingml/2006/table">
            <a:tbl>
              <a:tblPr firstRow="1" bandRow="1">
                <a:tableStyleId>{2D5ABB26-0587-4C30-8999-92F81FD0307C}</a:tableStyleId>
              </a:tblPr>
              <a:tblGrid>
                <a:gridCol w="1019810">
                  <a:extLst>
                    <a:ext uri="{9D8B030D-6E8A-4147-A177-3AD203B41FA5}">
                      <a16:colId xmlns:a16="http://schemas.microsoft.com/office/drawing/2014/main" val="20000"/>
                    </a:ext>
                  </a:extLst>
                </a:gridCol>
                <a:gridCol w="1942464">
                  <a:extLst>
                    <a:ext uri="{9D8B030D-6E8A-4147-A177-3AD203B41FA5}">
                      <a16:colId xmlns:a16="http://schemas.microsoft.com/office/drawing/2014/main" val="20001"/>
                    </a:ext>
                  </a:extLst>
                </a:gridCol>
                <a:gridCol w="1223645">
                  <a:extLst>
                    <a:ext uri="{9D8B030D-6E8A-4147-A177-3AD203B41FA5}">
                      <a16:colId xmlns:a16="http://schemas.microsoft.com/office/drawing/2014/main" val="20002"/>
                    </a:ext>
                  </a:extLst>
                </a:gridCol>
              </a:tblGrid>
              <a:tr h="301625">
                <a:tc>
                  <a:txBody>
                    <a:bodyPr/>
                    <a:lstStyle/>
                    <a:p>
                      <a:pPr marL="31750">
                        <a:lnSpc>
                          <a:spcPts val="1989"/>
                        </a:lnSpc>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0" marB="0"/>
                </a:tc>
                <a:tc>
                  <a:txBody>
                    <a:bodyPr/>
                    <a:lstStyle/>
                    <a:p>
                      <a:pPr marL="746125">
                        <a:lnSpc>
                          <a:spcPts val="1989"/>
                        </a:lnSpc>
                      </a:pPr>
                      <a:r>
                        <a:rPr sz="1800" spc="-50" dirty="0">
                          <a:latin typeface="Arial MT"/>
                          <a:cs typeface="Arial MT"/>
                        </a:rPr>
                        <a:t>0</a:t>
                      </a:r>
                      <a:endParaRPr sz="1800">
                        <a:latin typeface="Arial MT"/>
                        <a:cs typeface="Arial MT"/>
                      </a:endParaRPr>
                    </a:p>
                  </a:txBody>
                  <a:tcPr marL="0" marR="0" marT="0" marB="0"/>
                </a:tc>
                <a:tc>
                  <a:txBody>
                    <a:bodyPr/>
                    <a:lstStyle/>
                    <a:p>
                      <a:pPr marL="941069">
                        <a:lnSpc>
                          <a:spcPts val="1989"/>
                        </a:lnSpc>
                      </a:pPr>
                      <a:r>
                        <a:rPr sz="1800" spc="-25" dirty="0">
                          <a:latin typeface="Arial MT"/>
                          <a:cs typeface="Arial MT"/>
                        </a:rPr>
                        <a:t>10</a:t>
                      </a:r>
                      <a:endParaRPr sz="1800">
                        <a:latin typeface="Arial MT"/>
                        <a:cs typeface="Arial MT"/>
                      </a:endParaRPr>
                    </a:p>
                  </a:txBody>
                  <a:tcPr marL="0" marR="0" marT="0" marB="0"/>
                </a:tc>
                <a:extLst>
                  <a:ext uri="{0D108BD9-81ED-4DB2-BD59-A6C34878D82A}">
                    <a16:rowId xmlns:a16="http://schemas.microsoft.com/office/drawing/2014/main" val="10000"/>
                  </a:ext>
                </a:extLst>
              </a:tr>
              <a:tr h="324485">
                <a:tc>
                  <a:txBody>
                    <a:bodyPr/>
                    <a:lstStyle/>
                    <a:p>
                      <a:pPr marL="36195">
                        <a:lnSpc>
                          <a:spcPct val="100000"/>
                        </a:lnSpc>
                        <a:spcBef>
                          <a:spcPts val="45"/>
                        </a:spcBef>
                      </a:pPr>
                      <a:r>
                        <a:rPr sz="1800" spc="-25" dirty="0">
                          <a:latin typeface="Arial MT"/>
                          <a:cs typeface="Arial MT"/>
                        </a:rPr>
                        <a:t>P</a:t>
                      </a:r>
                      <a:r>
                        <a:rPr sz="1800" spc="-37" baseline="-13888" dirty="0">
                          <a:latin typeface="Arial MT"/>
                          <a:cs typeface="Arial MT"/>
                        </a:rPr>
                        <a:t>2</a:t>
                      </a:r>
                      <a:endParaRPr sz="1800" baseline="-13888">
                        <a:latin typeface="Arial MT"/>
                        <a:cs typeface="Arial MT"/>
                      </a:endParaRPr>
                    </a:p>
                  </a:txBody>
                  <a:tcPr marL="0" marR="0" marT="5715" marB="0"/>
                </a:tc>
                <a:tc>
                  <a:txBody>
                    <a:bodyPr/>
                    <a:lstStyle/>
                    <a:p>
                      <a:pPr marL="748665">
                        <a:lnSpc>
                          <a:spcPct val="100000"/>
                        </a:lnSpc>
                        <a:spcBef>
                          <a:spcPts val="130"/>
                        </a:spcBef>
                      </a:pPr>
                      <a:r>
                        <a:rPr sz="1800" spc="-50" dirty="0">
                          <a:latin typeface="Arial MT"/>
                          <a:cs typeface="Arial MT"/>
                        </a:rPr>
                        <a:t>3</a:t>
                      </a:r>
                      <a:endParaRPr sz="1800">
                        <a:latin typeface="Arial MT"/>
                        <a:cs typeface="Arial MT"/>
                      </a:endParaRPr>
                    </a:p>
                  </a:txBody>
                  <a:tcPr marL="0" marR="0" marT="16510" marB="0"/>
                </a:tc>
                <a:tc>
                  <a:txBody>
                    <a:bodyPr/>
                    <a:lstStyle/>
                    <a:p>
                      <a:pPr marL="939800">
                        <a:lnSpc>
                          <a:spcPct val="100000"/>
                        </a:lnSpc>
                        <a:spcBef>
                          <a:spcPts val="55"/>
                        </a:spcBef>
                      </a:pPr>
                      <a:r>
                        <a:rPr sz="1800" spc="-50" dirty="0">
                          <a:latin typeface="Arial MT"/>
                          <a:cs typeface="Arial MT"/>
                        </a:rPr>
                        <a:t>6</a:t>
                      </a:r>
                      <a:endParaRPr sz="1800">
                        <a:latin typeface="Arial MT"/>
                        <a:cs typeface="Arial MT"/>
                      </a:endParaRPr>
                    </a:p>
                  </a:txBody>
                  <a:tcPr marL="0" marR="0" marT="6985" marB="0"/>
                </a:tc>
                <a:extLst>
                  <a:ext uri="{0D108BD9-81ED-4DB2-BD59-A6C34878D82A}">
                    <a16:rowId xmlns:a16="http://schemas.microsoft.com/office/drawing/2014/main" val="10001"/>
                  </a:ext>
                </a:extLst>
              </a:tr>
              <a:tr h="320675">
                <a:tc>
                  <a:txBody>
                    <a:bodyPr/>
                    <a:lstStyle/>
                    <a:p>
                      <a:pPr marL="36195">
                        <a:lnSpc>
                          <a:spcPct val="100000"/>
                        </a:lnSpc>
                        <a:spcBef>
                          <a:spcPts val="10"/>
                        </a:spcBef>
                      </a:pPr>
                      <a:r>
                        <a:rPr sz="1800" spc="-25" dirty="0">
                          <a:latin typeface="Arial MT"/>
                          <a:cs typeface="Arial MT"/>
                        </a:rPr>
                        <a:t>P</a:t>
                      </a:r>
                      <a:r>
                        <a:rPr sz="1800" spc="-37" baseline="-13888" dirty="0">
                          <a:latin typeface="Arial MT"/>
                          <a:cs typeface="Arial MT"/>
                        </a:rPr>
                        <a:t>3</a:t>
                      </a:r>
                      <a:endParaRPr sz="1800" baseline="-13888">
                        <a:latin typeface="Arial MT"/>
                        <a:cs typeface="Arial MT"/>
                      </a:endParaRPr>
                    </a:p>
                  </a:txBody>
                  <a:tcPr marL="0" marR="0" marT="1270" marB="0"/>
                </a:tc>
                <a:tc>
                  <a:txBody>
                    <a:bodyPr/>
                    <a:lstStyle/>
                    <a:p>
                      <a:pPr marL="748665">
                        <a:lnSpc>
                          <a:spcPct val="100000"/>
                        </a:lnSpc>
                        <a:spcBef>
                          <a:spcPts val="105"/>
                        </a:spcBef>
                      </a:pPr>
                      <a:r>
                        <a:rPr sz="1800" spc="-50" dirty="0">
                          <a:latin typeface="Arial MT"/>
                          <a:cs typeface="Arial MT"/>
                        </a:rPr>
                        <a:t>3</a:t>
                      </a:r>
                      <a:endParaRPr sz="1800">
                        <a:latin typeface="Arial MT"/>
                        <a:cs typeface="Arial MT"/>
                      </a:endParaRPr>
                    </a:p>
                  </a:txBody>
                  <a:tcPr marL="0" marR="0" marT="13335" marB="0"/>
                </a:tc>
                <a:tc>
                  <a:txBody>
                    <a:bodyPr/>
                    <a:lstStyle/>
                    <a:p>
                      <a:pPr marL="939800">
                        <a:lnSpc>
                          <a:spcPct val="100000"/>
                        </a:lnSpc>
                        <a:spcBef>
                          <a:spcPts val="30"/>
                        </a:spcBef>
                      </a:pPr>
                      <a:r>
                        <a:rPr sz="1800" spc="-50" dirty="0">
                          <a:latin typeface="Arial MT"/>
                          <a:cs typeface="Arial MT"/>
                        </a:rPr>
                        <a:t>4</a:t>
                      </a:r>
                      <a:endParaRPr sz="1800" dirty="0">
                        <a:latin typeface="Arial MT"/>
                        <a:cs typeface="Arial MT"/>
                      </a:endParaRPr>
                    </a:p>
                  </a:txBody>
                  <a:tcPr marL="0" marR="0" marT="3810" marB="0"/>
                </a:tc>
                <a:extLst>
                  <a:ext uri="{0D108BD9-81ED-4DB2-BD59-A6C34878D82A}">
                    <a16:rowId xmlns:a16="http://schemas.microsoft.com/office/drawing/2014/main" val="10002"/>
                  </a:ext>
                </a:extLst>
              </a:tr>
              <a:tr h="321310">
                <a:tc>
                  <a:txBody>
                    <a:bodyPr/>
                    <a:lstStyle/>
                    <a:p>
                      <a:pPr marL="36195">
                        <a:lnSpc>
                          <a:spcPct val="100000"/>
                        </a:lnSpc>
                        <a:spcBef>
                          <a:spcPts val="15"/>
                        </a:spcBef>
                      </a:pPr>
                      <a:r>
                        <a:rPr sz="1800" spc="-25" dirty="0">
                          <a:latin typeface="Arial MT"/>
                          <a:cs typeface="Arial MT"/>
                        </a:rPr>
                        <a:t>P</a:t>
                      </a:r>
                      <a:r>
                        <a:rPr sz="1800" spc="-37" baseline="-13888" dirty="0">
                          <a:latin typeface="Arial MT"/>
                          <a:cs typeface="Arial MT"/>
                        </a:rPr>
                        <a:t>4</a:t>
                      </a:r>
                      <a:endParaRPr sz="1800" baseline="-13888">
                        <a:latin typeface="Arial MT"/>
                        <a:cs typeface="Arial MT"/>
                      </a:endParaRPr>
                    </a:p>
                  </a:txBody>
                  <a:tcPr marL="0" marR="0" marT="1905" marB="0"/>
                </a:tc>
                <a:tc>
                  <a:txBody>
                    <a:bodyPr/>
                    <a:lstStyle/>
                    <a:p>
                      <a:pPr marL="748665">
                        <a:lnSpc>
                          <a:spcPct val="100000"/>
                        </a:lnSpc>
                        <a:spcBef>
                          <a:spcPts val="100"/>
                        </a:spcBef>
                      </a:pPr>
                      <a:r>
                        <a:rPr sz="1800" spc="-50" dirty="0">
                          <a:latin typeface="Arial MT"/>
                          <a:cs typeface="Arial MT"/>
                        </a:rPr>
                        <a:t>8</a:t>
                      </a:r>
                      <a:endParaRPr sz="1800">
                        <a:latin typeface="Arial MT"/>
                        <a:cs typeface="Arial MT"/>
                      </a:endParaRPr>
                    </a:p>
                  </a:txBody>
                  <a:tcPr marL="0" marR="0" marT="12700" marB="0"/>
                </a:tc>
                <a:tc>
                  <a:txBody>
                    <a:bodyPr/>
                    <a:lstStyle/>
                    <a:p>
                      <a:pPr marL="939800">
                        <a:lnSpc>
                          <a:spcPct val="100000"/>
                        </a:lnSpc>
                        <a:spcBef>
                          <a:spcPts val="25"/>
                        </a:spcBef>
                      </a:pPr>
                      <a:r>
                        <a:rPr sz="1800" spc="-50" dirty="0">
                          <a:latin typeface="Arial MT"/>
                          <a:cs typeface="Arial MT"/>
                        </a:rPr>
                        <a:t>3</a:t>
                      </a:r>
                      <a:endParaRPr sz="1800" dirty="0">
                        <a:latin typeface="Arial MT"/>
                        <a:cs typeface="Arial MT"/>
                      </a:endParaRPr>
                    </a:p>
                  </a:txBody>
                  <a:tcPr marL="0" marR="0" marT="3175" marB="0"/>
                </a:tc>
                <a:extLst>
                  <a:ext uri="{0D108BD9-81ED-4DB2-BD59-A6C34878D82A}">
                    <a16:rowId xmlns:a16="http://schemas.microsoft.com/office/drawing/2014/main" val="10003"/>
                  </a:ext>
                </a:extLst>
              </a:tr>
              <a:tr h="297815">
                <a:tc>
                  <a:txBody>
                    <a:bodyPr/>
                    <a:lstStyle/>
                    <a:p>
                      <a:pPr marL="36195">
                        <a:lnSpc>
                          <a:spcPct val="100000"/>
                        </a:lnSpc>
                        <a:spcBef>
                          <a:spcPts val="15"/>
                        </a:spcBef>
                      </a:pPr>
                      <a:r>
                        <a:rPr sz="1800" spc="-25" dirty="0">
                          <a:latin typeface="Arial MT"/>
                          <a:cs typeface="Arial MT"/>
                        </a:rPr>
                        <a:t>P</a:t>
                      </a:r>
                      <a:r>
                        <a:rPr sz="1800" spc="-37" baseline="-13888" dirty="0">
                          <a:latin typeface="Arial MT"/>
                          <a:cs typeface="Arial MT"/>
                        </a:rPr>
                        <a:t>5</a:t>
                      </a:r>
                      <a:endParaRPr sz="1800" baseline="-13888">
                        <a:latin typeface="Arial MT"/>
                        <a:cs typeface="Arial MT"/>
                      </a:endParaRPr>
                    </a:p>
                  </a:txBody>
                  <a:tcPr marL="0" marR="0" marT="1905" marB="0"/>
                </a:tc>
                <a:tc>
                  <a:txBody>
                    <a:bodyPr/>
                    <a:lstStyle/>
                    <a:p>
                      <a:pPr marL="748665">
                        <a:lnSpc>
                          <a:spcPts val="2145"/>
                        </a:lnSpc>
                        <a:spcBef>
                          <a:spcPts val="100"/>
                        </a:spcBef>
                      </a:pPr>
                      <a:r>
                        <a:rPr sz="1800" spc="-25" dirty="0">
                          <a:latin typeface="Arial MT"/>
                          <a:cs typeface="Arial MT"/>
                        </a:rPr>
                        <a:t>13</a:t>
                      </a:r>
                      <a:endParaRPr sz="1800">
                        <a:latin typeface="Arial MT"/>
                        <a:cs typeface="Arial MT"/>
                      </a:endParaRPr>
                    </a:p>
                  </a:txBody>
                  <a:tcPr marL="0" marR="0" marT="12700" marB="0"/>
                </a:tc>
                <a:tc>
                  <a:txBody>
                    <a:bodyPr/>
                    <a:lstStyle/>
                    <a:p>
                      <a:pPr marL="939800">
                        <a:lnSpc>
                          <a:spcPct val="100000"/>
                        </a:lnSpc>
                        <a:spcBef>
                          <a:spcPts val="40"/>
                        </a:spcBef>
                      </a:pPr>
                      <a:r>
                        <a:rPr sz="1800" spc="-50" dirty="0">
                          <a:latin typeface="Arial MT"/>
                          <a:cs typeface="Arial MT"/>
                        </a:rPr>
                        <a:t>5</a:t>
                      </a:r>
                      <a:endParaRPr sz="1800" dirty="0">
                        <a:latin typeface="Arial MT"/>
                        <a:cs typeface="Arial MT"/>
                      </a:endParaRPr>
                    </a:p>
                  </a:txBody>
                  <a:tcPr marL="0" marR="0" marT="5080" marB="0"/>
                </a:tc>
                <a:extLst>
                  <a:ext uri="{0D108BD9-81ED-4DB2-BD59-A6C34878D82A}">
                    <a16:rowId xmlns:a16="http://schemas.microsoft.com/office/drawing/2014/main" val="10004"/>
                  </a:ext>
                </a:extLst>
              </a:tr>
            </a:tbl>
          </a:graphicData>
        </a:graphic>
      </p:graphicFrame>
      <p:graphicFrame>
        <p:nvGraphicFramePr>
          <p:cNvPr id="5" name="object 5"/>
          <p:cNvGraphicFramePr>
            <a:graphicFrameLocks noGrp="1"/>
          </p:cNvGraphicFramePr>
          <p:nvPr/>
        </p:nvGraphicFramePr>
        <p:xfrm>
          <a:off x="2460498" y="4133850"/>
          <a:ext cx="5180329" cy="457200"/>
        </p:xfrm>
        <a:graphic>
          <a:graphicData uri="http://schemas.openxmlformats.org/drawingml/2006/table">
            <a:tbl>
              <a:tblPr firstRow="1" bandRow="1">
                <a:tableStyleId>{2D5ABB26-0587-4C30-8999-92F81FD0307C}</a:tableStyleId>
              </a:tblPr>
              <a:tblGrid>
                <a:gridCol w="1991995">
                  <a:extLst>
                    <a:ext uri="{9D8B030D-6E8A-4147-A177-3AD203B41FA5}">
                      <a16:colId xmlns:a16="http://schemas.microsoft.com/office/drawing/2014/main" val="20000"/>
                    </a:ext>
                  </a:extLst>
                </a:gridCol>
                <a:gridCol w="926465">
                  <a:extLst>
                    <a:ext uri="{9D8B030D-6E8A-4147-A177-3AD203B41FA5}">
                      <a16:colId xmlns:a16="http://schemas.microsoft.com/office/drawing/2014/main" val="20001"/>
                    </a:ext>
                  </a:extLst>
                </a:gridCol>
                <a:gridCol w="648970">
                  <a:extLst>
                    <a:ext uri="{9D8B030D-6E8A-4147-A177-3AD203B41FA5}">
                      <a16:colId xmlns:a16="http://schemas.microsoft.com/office/drawing/2014/main" val="20002"/>
                    </a:ext>
                  </a:extLst>
                </a:gridCol>
                <a:gridCol w="543560">
                  <a:extLst>
                    <a:ext uri="{9D8B030D-6E8A-4147-A177-3AD203B41FA5}">
                      <a16:colId xmlns:a16="http://schemas.microsoft.com/office/drawing/2014/main" val="20003"/>
                    </a:ext>
                  </a:extLst>
                </a:gridCol>
                <a:gridCol w="1069339">
                  <a:extLst>
                    <a:ext uri="{9D8B030D-6E8A-4147-A177-3AD203B41FA5}">
                      <a16:colId xmlns:a16="http://schemas.microsoft.com/office/drawing/2014/main" val="20004"/>
                    </a:ext>
                  </a:extLst>
                </a:gridCol>
              </a:tblGrid>
              <a:tr h="457200">
                <a:tc>
                  <a:txBody>
                    <a:bodyPr/>
                    <a:lstStyle/>
                    <a:p>
                      <a:pPr marL="61594" algn="ctr">
                        <a:lnSpc>
                          <a:spcPct val="100000"/>
                        </a:lnSpc>
                        <a:spcBef>
                          <a:spcPts val="800"/>
                        </a:spcBef>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10160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17145" algn="ctr">
                        <a:lnSpc>
                          <a:spcPct val="100000"/>
                        </a:lnSpc>
                        <a:spcBef>
                          <a:spcPts val="745"/>
                        </a:spcBef>
                      </a:pPr>
                      <a:r>
                        <a:rPr sz="1800" spc="-25" dirty="0">
                          <a:latin typeface="Arial MT"/>
                          <a:cs typeface="Arial MT"/>
                        </a:rPr>
                        <a:t>P</a:t>
                      </a:r>
                      <a:r>
                        <a:rPr sz="1800" spc="-37" baseline="-13888" dirty="0">
                          <a:latin typeface="Arial MT"/>
                          <a:cs typeface="Arial MT"/>
                        </a:rPr>
                        <a:t>2</a:t>
                      </a:r>
                      <a:endParaRPr sz="1800" baseline="-13888">
                        <a:latin typeface="Arial MT"/>
                        <a:cs typeface="Arial MT"/>
                      </a:endParaRPr>
                    </a:p>
                  </a:txBody>
                  <a:tcPr marL="0" marR="0" marT="9461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217804">
                        <a:lnSpc>
                          <a:spcPct val="100000"/>
                        </a:lnSpc>
                        <a:spcBef>
                          <a:spcPts val="635"/>
                        </a:spcBef>
                      </a:pPr>
                      <a:r>
                        <a:rPr sz="1800" spc="-25" dirty="0">
                          <a:latin typeface="Arial MT"/>
                          <a:cs typeface="Arial MT"/>
                        </a:rPr>
                        <a:t>P</a:t>
                      </a:r>
                      <a:r>
                        <a:rPr sz="1800" spc="-37" baseline="-13888" dirty="0">
                          <a:latin typeface="Arial MT"/>
                          <a:cs typeface="Arial MT"/>
                        </a:rPr>
                        <a:t>3</a:t>
                      </a:r>
                      <a:endParaRPr sz="1800" baseline="-13888">
                        <a:latin typeface="Arial MT"/>
                        <a:cs typeface="Arial MT"/>
                      </a:endParaRPr>
                    </a:p>
                  </a:txBody>
                  <a:tcPr marL="0" marR="0" marT="8064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135255">
                        <a:lnSpc>
                          <a:spcPct val="100000"/>
                        </a:lnSpc>
                        <a:spcBef>
                          <a:spcPts val="745"/>
                        </a:spcBef>
                      </a:pPr>
                      <a:r>
                        <a:rPr sz="1800" spc="-25" dirty="0">
                          <a:latin typeface="Arial MT"/>
                          <a:cs typeface="Arial MT"/>
                        </a:rPr>
                        <a:t>P</a:t>
                      </a:r>
                      <a:r>
                        <a:rPr sz="1800" spc="-37" baseline="-13888" dirty="0">
                          <a:latin typeface="Arial MT"/>
                          <a:cs typeface="Arial MT"/>
                        </a:rPr>
                        <a:t>4</a:t>
                      </a:r>
                      <a:endParaRPr sz="1800" baseline="-13888" dirty="0">
                        <a:latin typeface="Arial MT"/>
                        <a:cs typeface="Arial MT"/>
                      </a:endParaRPr>
                    </a:p>
                  </a:txBody>
                  <a:tcPr marL="0" marR="0" marT="9461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41275" algn="ctr">
                        <a:lnSpc>
                          <a:spcPct val="100000"/>
                        </a:lnSpc>
                        <a:spcBef>
                          <a:spcPts val="745"/>
                        </a:spcBef>
                      </a:pPr>
                      <a:r>
                        <a:rPr sz="1800" spc="-25" dirty="0">
                          <a:latin typeface="Arial MT"/>
                          <a:cs typeface="Arial MT"/>
                        </a:rPr>
                        <a:t>P</a:t>
                      </a:r>
                      <a:r>
                        <a:rPr sz="1800" spc="-37" baseline="-13888" dirty="0">
                          <a:latin typeface="Arial MT"/>
                          <a:cs typeface="Arial MT"/>
                        </a:rPr>
                        <a:t>5</a:t>
                      </a:r>
                      <a:endParaRPr sz="1800" baseline="-13888" dirty="0">
                        <a:latin typeface="Arial MT"/>
                        <a:cs typeface="Arial MT"/>
                      </a:endParaRPr>
                    </a:p>
                  </a:txBody>
                  <a:tcPr marL="0" marR="0" marT="9461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sp>
        <p:nvSpPr>
          <p:cNvPr id="6" name="object 6"/>
          <p:cNvSpPr txBox="1"/>
          <p:nvPr/>
        </p:nvSpPr>
        <p:spPr>
          <a:xfrm>
            <a:off x="4359684" y="4672071"/>
            <a:ext cx="249554"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Verdana"/>
                <a:cs typeface="Verdana"/>
              </a:rPr>
              <a:t>10</a:t>
            </a:r>
            <a:endParaRPr sz="1400">
              <a:latin typeface="Verdana"/>
              <a:cs typeface="Verdana"/>
            </a:endParaRPr>
          </a:p>
        </p:txBody>
      </p:sp>
      <p:sp>
        <p:nvSpPr>
          <p:cNvPr id="7" name="object 7"/>
          <p:cNvSpPr txBox="1"/>
          <p:nvPr/>
        </p:nvSpPr>
        <p:spPr>
          <a:xfrm>
            <a:off x="5284745" y="4670592"/>
            <a:ext cx="249554"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Verdana"/>
                <a:cs typeface="Verdana"/>
              </a:rPr>
              <a:t>16</a:t>
            </a:r>
            <a:endParaRPr sz="1400">
              <a:latin typeface="Verdana"/>
              <a:cs typeface="Verdana"/>
            </a:endParaRPr>
          </a:p>
        </p:txBody>
      </p:sp>
      <p:sp>
        <p:nvSpPr>
          <p:cNvPr id="8" name="object 8"/>
          <p:cNvSpPr txBox="1"/>
          <p:nvPr/>
        </p:nvSpPr>
        <p:spPr>
          <a:xfrm>
            <a:off x="5933975" y="4667544"/>
            <a:ext cx="249554"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Verdana"/>
                <a:cs typeface="Verdana"/>
              </a:rPr>
              <a:t>20</a:t>
            </a:r>
            <a:endParaRPr sz="1400">
              <a:latin typeface="Verdana"/>
              <a:cs typeface="Verdana"/>
            </a:endParaRPr>
          </a:p>
        </p:txBody>
      </p:sp>
      <p:sp>
        <p:nvSpPr>
          <p:cNvPr id="9" name="object 9"/>
          <p:cNvSpPr txBox="1"/>
          <p:nvPr/>
        </p:nvSpPr>
        <p:spPr>
          <a:xfrm>
            <a:off x="6478074" y="4678166"/>
            <a:ext cx="249554"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Verdana"/>
                <a:cs typeface="Verdana"/>
              </a:rPr>
              <a:t>23</a:t>
            </a:r>
            <a:endParaRPr sz="1400">
              <a:latin typeface="Verdana"/>
              <a:cs typeface="Verdana"/>
            </a:endParaRPr>
          </a:p>
        </p:txBody>
      </p:sp>
      <p:sp>
        <p:nvSpPr>
          <p:cNvPr id="10" name="object 10"/>
          <p:cNvSpPr txBox="1"/>
          <p:nvPr/>
        </p:nvSpPr>
        <p:spPr>
          <a:xfrm>
            <a:off x="7524744" y="4678166"/>
            <a:ext cx="251460"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Verdana"/>
                <a:cs typeface="Verdana"/>
              </a:rPr>
              <a:t>28</a:t>
            </a:r>
            <a:endParaRPr sz="1400">
              <a:latin typeface="Verdana"/>
              <a:cs typeface="Verdana"/>
            </a:endParaRPr>
          </a:p>
        </p:txBody>
      </p:sp>
      <p:sp>
        <p:nvSpPr>
          <p:cNvPr id="11" name="object 11"/>
          <p:cNvSpPr txBox="1"/>
          <p:nvPr/>
        </p:nvSpPr>
        <p:spPr>
          <a:xfrm>
            <a:off x="2450071" y="4640081"/>
            <a:ext cx="154305" cy="269240"/>
          </a:xfrm>
          <a:prstGeom prst="rect">
            <a:avLst/>
          </a:prstGeom>
        </p:spPr>
        <p:txBody>
          <a:bodyPr vert="horz" wrap="square" lIns="0" tIns="12065" rIns="0" bIns="0" rtlCol="0">
            <a:spAutoFit/>
          </a:bodyPr>
          <a:lstStyle/>
          <a:p>
            <a:pPr marL="12700">
              <a:lnSpc>
                <a:spcPct val="100000"/>
              </a:lnSpc>
              <a:spcBef>
                <a:spcPts val="95"/>
              </a:spcBef>
            </a:pPr>
            <a:r>
              <a:rPr sz="1600" spc="-50" dirty="0">
                <a:latin typeface="Verdana"/>
                <a:cs typeface="Verdana"/>
              </a:rPr>
              <a:t>0</a:t>
            </a:r>
            <a:endParaRPr sz="1600">
              <a:latin typeface="Verdana"/>
              <a:cs typeface="Verdana"/>
            </a:endParaRPr>
          </a:p>
        </p:txBody>
      </p:sp>
      <p:sp>
        <p:nvSpPr>
          <p:cNvPr id="12" name="object 12"/>
          <p:cNvSpPr txBox="1"/>
          <p:nvPr/>
        </p:nvSpPr>
        <p:spPr>
          <a:xfrm>
            <a:off x="4330700" y="6299686"/>
            <a:ext cx="154305" cy="269240"/>
          </a:xfrm>
          <a:prstGeom prst="rect">
            <a:avLst/>
          </a:prstGeom>
        </p:spPr>
        <p:txBody>
          <a:bodyPr vert="horz" wrap="square" lIns="0" tIns="12065" rIns="0" bIns="0" rtlCol="0">
            <a:spAutoFit/>
          </a:bodyPr>
          <a:lstStyle/>
          <a:p>
            <a:pPr marL="12700">
              <a:lnSpc>
                <a:spcPct val="100000"/>
              </a:lnSpc>
              <a:spcBef>
                <a:spcPts val="95"/>
              </a:spcBef>
            </a:pPr>
            <a:r>
              <a:rPr sz="1600" spc="-50" dirty="0">
                <a:latin typeface="Verdana"/>
                <a:cs typeface="Verdana"/>
              </a:rPr>
              <a:t>5</a:t>
            </a:r>
            <a:endParaRPr sz="1600">
              <a:latin typeface="Verdana"/>
              <a:cs typeface="Verdana"/>
            </a:endParaRPr>
          </a:p>
        </p:txBody>
      </p:sp>
      <p:sp>
        <p:nvSpPr>
          <p:cNvPr id="13" name="object 13"/>
          <p:cNvSpPr txBox="1"/>
          <p:nvPr/>
        </p:nvSpPr>
        <p:spPr>
          <a:xfrm>
            <a:off x="1277127" y="6100102"/>
            <a:ext cx="4886960" cy="299720"/>
          </a:xfrm>
          <a:prstGeom prst="rect">
            <a:avLst/>
          </a:prstGeom>
        </p:spPr>
        <p:txBody>
          <a:bodyPr vert="horz" wrap="square" lIns="0" tIns="12700" rIns="0" bIns="0" rtlCol="0">
            <a:spAutoFit/>
          </a:bodyPr>
          <a:lstStyle/>
          <a:p>
            <a:pPr marL="38100">
              <a:lnSpc>
                <a:spcPct val="100000"/>
              </a:lnSpc>
              <a:spcBef>
                <a:spcPts val="100"/>
              </a:spcBef>
              <a:tabLst>
                <a:tab pos="2322195" algn="l"/>
                <a:tab pos="4350385" algn="l"/>
              </a:tabLst>
            </a:pPr>
            <a:r>
              <a:rPr sz="1800" dirty="0">
                <a:latin typeface="Arial MT"/>
                <a:cs typeface="Arial MT"/>
              </a:rPr>
              <a:t>Avg </a:t>
            </a:r>
            <a:r>
              <a:rPr sz="1800" spc="-35" dirty="0">
                <a:latin typeface="Arial MT"/>
                <a:cs typeface="Arial MT"/>
              </a:rPr>
              <a:t>Waiting </a:t>
            </a:r>
            <a:r>
              <a:rPr sz="1800" spc="-50" dirty="0">
                <a:latin typeface="Arial MT"/>
                <a:cs typeface="Arial MT"/>
              </a:rPr>
              <a:t>Time </a:t>
            </a:r>
            <a:r>
              <a:rPr sz="1800" dirty="0">
                <a:latin typeface="Arial MT"/>
                <a:cs typeface="Arial MT"/>
              </a:rPr>
              <a:t>=</a:t>
            </a:r>
            <a:r>
              <a:rPr sz="1800" spc="155" dirty="0">
                <a:latin typeface="Arial MT"/>
                <a:cs typeface="Arial MT"/>
              </a:rPr>
              <a:t> </a:t>
            </a:r>
            <a:r>
              <a:rPr sz="2400" u="sng" baseline="24305" dirty="0">
                <a:uFill>
                  <a:solidFill>
                    <a:srgbClr val="000000"/>
                  </a:solidFill>
                </a:uFill>
                <a:latin typeface="Times New Roman"/>
                <a:cs typeface="Times New Roman"/>
              </a:rPr>
              <a:t>	</a:t>
            </a:r>
            <a:r>
              <a:rPr sz="2400" u="sng" spc="-15" baseline="24305" dirty="0">
                <a:uFill>
                  <a:solidFill>
                    <a:srgbClr val="000000"/>
                  </a:solidFill>
                </a:uFill>
                <a:latin typeface="Verdana"/>
                <a:cs typeface="Verdana"/>
              </a:rPr>
              <a:t>0+7+</a:t>
            </a:r>
            <a:r>
              <a:rPr sz="2400" u="sng" spc="-15" baseline="26041" dirty="0">
                <a:uFill>
                  <a:solidFill>
                    <a:srgbClr val="000000"/>
                  </a:solidFill>
                </a:uFill>
                <a:latin typeface="Verdana"/>
                <a:cs typeface="Verdana"/>
              </a:rPr>
              <a:t>13+12+10</a:t>
            </a:r>
            <a:r>
              <a:rPr sz="2400" u="sng" baseline="26041" dirty="0">
                <a:uFill>
                  <a:solidFill>
                    <a:srgbClr val="000000"/>
                  </a:solidFill>
                </a:uFill>
                <a:latin typeface="Verdana"/>
                <a:cs typeface="Verdana"/>
              </a:rPr>
              <a:t>	</a:t>
            </a:r>
            <a:r>
              <a:rPr sz="2400" spc="-30" baseline="3472" dirty="0">
                <a:latin typeface="Verdana"/>
                <a:cs typeface="Verdana"/>
              </a:rPr>
              <a:t>=8.4</a:t>
            </a:r>
            <a:endParaRPr sz="2400" baseline="3472" dirty="0">
              <a:latin typeface="Verdana"/>
              <a:cs typeface="Verdana"/>
            </a:endParaRPr>
          </a:p>
        </p:txBody>
      </p:sp>
      <p:sp>
        <p:nvSpPr>
          <p:cNvPr id="14" name="object 14"/>
          <p:cNvSpPr/>
          <p:nvPr/>
        </p:nvSpPr>
        <p:spPr>
          <a:xfrm>
            <a:off x="3555491" y="5608320"/>
            <a:ext cx="2048510" cy="10795"/>
          </a:xfrm>
          <a:custGeom>
            <a:avLst/>
            <a:gdLst/>
            <a:ahLst/>
            <a:cxnLst/>
            <a:rect l="l" t="t" r="r" b="b"/>
            <a:pathLst>
              <a:path w="2048510" h="10795">
                <a:moveTo>
                  <a:pt x="2048256" y="10667"/>
                </a:moveTo>
                <a:lnTo>
                  <a:pt x="0" y="10667"/>
                </a:lnTo>
                <a:lnTo>
                  <a:pt x="0" y="0"/>
                </a:lnTo>
                <a:lnTo>
                  <a:pt x="2048256" y="0"/>
                </a:lnTo>
                <a:lnTo>
                  <a:pt x="2048256" y="10667"/>
                </a:lnTo>
                <a:close/>
              </a:path>
            </a:pathLst>
          </a:custGeom>
          <a:solidFill>
            <a:srgbClr val="000000"/>
          </a:solidFill>
        </p:spPr>
        <p:txBody>
          <a:bodyPr wrap="square" lIns="0" tIns="0" rIns="0" bIns="0" rtlCol="0"/>
          <a:lstStyle/>
          <a:p>
            <a:endParaRPr/>
          </a:p>
        </p:txBody>
      </p:sp>
      <p:sp>
        <p:nvSpPr>
          <p:cNvPr id="15" name="object 15"/>
          <p:cNvSpPr txBox="1"/>
          <p:nvPr/>
        </p:nvSpPr>
        <p:spPr>
          <a:xfrm>
            <a:off x="1279645" y="5257800"/>
            <a:ext cx="4187825" cy="481330"/>
          </a:xfrm>
          <a:prstGeom prst="rect">
            <a:avLst/>
          </a:prstGeom>
        </p:spPr>
        <p:txBody>
          <a:bodyPr vert="horz" wrap="square" lIns="0" tIns="12065" rIns="0" bIns="0" rtlCol="0">
            <a:spAutoFit/>
          </a:bodyPr>
          <a:lstStyle/>
          <a:p>
            <a:pPr marL="2281555">
              <a:lnSpc>
                <a:spcPts val="1675"/>
              </a:lnSpc>
              <a:spcBef>
                <a:spcPts val="95"/>
              </a:spcBef>
            </a:pPr>
            <a:r>
              <a:rPr sz="2400" spc="-52" baseline="1736" dirty="0">
                <a:latin typeface="Verdana"/>
                <a:cs typeface="Verdana"/>
              </a:rPr>
              <a:t>10+</a:t>
            </a:r>
            <a:r>
              <a:rPr sz="1600" spc="-35" dirty="0">
                <a:latin typeface="Verdana"/>
                <a:cs typeface="Verdana"/>
              </a:rPr>
              <a:t>13+17+</a:t>
            </a:r>
            <a:r>
              <a:rPr sz="2400" spc="-52" baseline="-1736" dirty="0">
                <a:latin typeface="Verdana"/>
                <a:cs typeface="Verdana"/>
              </a:rPr>
              <a:t>15+</a:t>
            </a:r>
            <a:r>
              <a:rPr sz="2400" spc="-52" baseline="-3472" dirty="0">
                <a:latin typeface="Verdana"/>
                <a:cs typeface="Verdana"/>
              </a:rPr>
              <a:t>15</a:t>
            </a:r>
            <a:endParaRPr sz="2400" baseline="-3472" dirty="0">
              <a:latin typeface="Verdana"/>
              <a:cs typeface="Verdana"/>
            </a:endParaRPr>
          </a:p>
          <a:p>
            <a:pPr marL="12700">
              <a:lnSpc>
                <a:spcPts val="1914"/>
              </a:lnSpc>
            </a:pPr>
            <a:r>
              <a:rPr sz="1800" spc="-10" dirty="0">
                <a:latin typeface="Arial MT"/>
                <a:cs typeface="Arial MT"/>
              </a:rPr>
              <a:t>Avg</a:t>
            </a:r>
            <a:r>
              <a:rPr sz="1800" spc="-50" dirty="0">
                <a:latin typeface="Arial MT"/>
                <a:cs typeface="Arial MT"/>
              </a:rPr>
              <a:t> </a:t>
            </a:r>
            <a:r>
              <a:rPr lang="en-US" sz="1800" spc="-10" dirty="0">
                <a:latin typeface="Arial MT"/>
                <a:cs typeface="Arial MT"/>
              </a:rPr>
              <a:t>(Turnaround)</a:t>
            </a:r>
            <a:r>
              <a:rPr sz="1800" spc="-120" dirty="0">
                <a:latin typeface="Arial MT"/>
                <a:cs typeface="Arial MT"/>
              </a:rPr>
              <a:t> </a:t>
            </a:r>
            <a:r>
              <a:rPr sz="1800" spc="-60" dirty="0">
                <a:latin typeface="Arial MT"/>
                <a:cs typeface="Arial MT"/>
              </a:rPr>
              <a:t>Time</a:t>
            </a:r>
            <a:r>
              <a:rPr sz="1800" spc="-105" dirty="0">
                <a:latin typeface="Arial MT"/>
                <a:cs typeface="Arial MT"/>
              </a:rPr>
              <a:t> </a:t>
            </a:r>
            <a:r>
              <a:rPr sz="1800" spc="-50" dirty="0">
                <a:latin typeface="Arial MT"/>
                <a:cs typeface="Arial MT"/>
              </a:rPr>
              <a:t>=</a:t>
            </a:r>
            <a:endParaRPr sz="1800" dirty="0">
              <a:latin typeface="Arial MT"/>
              <a:cs typeface="Arial MT"/>
            </a:endParaRPr>
          </a:p>
        </p:txBody>
      </p:sp>
      <p:sp>
        <p:nvSpPr>
          <p:cNvPr id="16" name="object 16"/>
          <p:cNvSpPr txBox="1"/>
          <p:nvPr/>
        </p:nvSpPr>
        <p:spPr>
          <a:xfrm>
            <a:off x="5670261" y="5455397"/>
            <a:ext cx="450215"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Verdana"/>
                <a:cs typeface="Verdana"/>
              </a:rPr>
              <a:t>=14</a:t>
            </a:r>
            <a:endParaRPr sz="1600" dirty="0">
              <a:latin typeface="Verdana"/>
              <a:cs typeface="Verdana"/>
            </a:endParaRPr>
          </a:p>
        </p:txBody>
      </p:sp>
      <p:sp>
        <p:nvSpPr>
          <p:cNvPr id="18" name="object 18"/>
          <p:cNvSpPr txBox="1"/>
          <p:nvPr/>
        </p:nvSpPr>
        <p:spPr>
          <a:xfrm>
            <a:off x="1017560" y="3750037"/>
            <a:ext cx="13430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Gantt</a:t>
            </a:r>
            <a:r>
              <a:rPr sz="1800" b="1" spc="-110" dirty="0">
                <a:latin typeface="Arial"/>
                <a:cs typeface="Arial"/>
              </a:rPr>
              <a:t> </a:t>
            </a:r>
            <a:r>
              <a:rPr sz="1800" b="1" spc="-10" dirty="0">
                <a:latin typeface="Arial"/>
                <a:cs typeface="Arial"/>
              </a:rPr>
              <a:t>Chart:</a:t>
            </a:r>
            <a:endParaRPr sz="1800">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223770">
              <a:lnSpc>
                <a:spcPct val="100000"/>
              </a:lnSpc>
              <a:spcBef>
                <a:spcPts val="100"/>
              </a:spcBef>
            </a:pPr>
            <a:r>
              <a:rPr sz="3200" dirty="0"/>
              <a:t>FCFS</a:t>
            </a:r>
            <a:r>
              <a:rPr sz="3200" spc="-140" dirty="0"/>
              <a:t> </a:t>
            </a:r>
            <a:r>
              <a:rPr sz="3200" dirty="0"/>
              <a:t>Scheduling</a:t>
            </a:r>
            <a:r>
              <a:rPr sz="3200" spc="-180" dirty="0"/>
              <a:t> </a:t>
            </a:r>
            <a:r>
              <a:rPr sz="3200" spc="-10" dirty="0"/>
              <a:t>(Cont.)</a:t>
            </a:r>
            <a:endParaRPr sz="3200"/>
          </a:p>
        </p:txBody>
      </p:sp>
      <p:sp>
        <p:nvSpPr>
          <p:cNvPr id="4" name="object 4"/>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55" dirty="0">
                <a:solidFill>
                  <a:srgbClr val="006699"/>
                </a:solidFill>
                <a:latin typeface="Arial"/>
                <a:cs typeface="Arial"/>
              </a:rPr>
              <a:t> </a:t>
            </a:r>
            <a:r>
              <a:rPr sz="1000" b="1" spc="-10" dirty="0">
                <a:solidFill>
                  <a:srgbClr val="006699"/>
                </a:solidFill>
                <a:latin typeface="Arial"/>
                <a:cs typeface="Arial"/>
              </a:rPr>
              <a:t>System</a:t>
            </a:r>
            <a:r>
              <a:rPr sz="1000" b="1" dirty="0">
                <a:solidFill>
                  <a:srgbClr val="006699"/>
                </a:solidFill>
                <a:latin typeface="Arial"/>
                <a:cs typeface="Arial"/>
              </a:rPr>
              <a:t> </a:t>
            </a:r>
            <a:r>
              <a:rPr sz="1000" b="1" spc="-10" dirty="0">
                <a:solidFill>
                  <a:srgbClr val="006699"/>
                </a:solidFill>
                <a:latin typeface="Arial"/>
                <a:cs typeface="Arial"/>
              </a:rPr>
              <a:t>Concepts</a:t>
            </a:r>
            <a:r>
              <a:rPr sz="1000" b="1" spc="-6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89"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5" name="object 5"/>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6" name="object 6"/>
          <p:cNvSpPr txBox="1"/>
          <p:nvPr/>
        </p:nvSpPr>
        <p:spPr>
          <a:xfrm>
            <a:off x="4803088" y="7110197"/>
            <a:ext cx="269240" cy="167005"/>
          </a:xfrm>
          <a:prstGeom prst="rect">
            <a:avLst/>
          </a:prstGeom>
        </p:spPr>
        <p:txBody>
          <a:bodyPr vert="horz" wrap="square" lIns="0" tIns="0" rIns="0" bIns="0" rtlCol="0">
            <a:spAutoFit/>
          </a:bodyPr>
          <a:lstStyle/>
          <a:p>
            <a:pPr marL="12700">
              <a:lnSpc>
                <a:spcPct val="100000"/>
              </a:lnSpc>
            </a:pPr>
            <a:r>
              <a:rPr sz="1000" b="1" spc="-20" dirty="0">
                <a:solidFill>
                  <a:srgbClr val="006699"/>
                </a:solidFill>
                <a:latin typeface="Arial"/>
                <a:cs typeface="Arial"/>
              </a:rPr>
              <a:t>5.32</a:t>
            </a:r>
            <a:endParaRPr sz="1000">
              <a:latin typeface="Arial"/>
              <a:cs typeface="Arial"/>
            </a:endParaRPr>
          </a:p>
        </p:txBody>
      </p:sp>
      <p:sp>
        <p:nvSpPr>
          <p:cNvPr id="3" name="object 3"/>
          <p:cNvSpPr txBox="1"/>
          <p:nvPr/>
        </p:nvSpPr>
        <p:spPr>
          <a:xfrm>
            <a:off x="1115005" y="1600200"/>
            <a:ext cx="7839709" cy="4041775"/>
          </a:xfrm>
          <a:prstGeom prst="rect">
            <a:avLst/>
          </a:prstGeom>
        </p:spPr>
        <p:txBody>
          <a:bodyPr vert="horz" wrap="square" lIns="0" tIns="90170" rIns="0" bIns="0" rtlCol="0">
            <a:spAutoFit/>
          </a:bodyPr>
          <a:lstStyle/>
          <a:p>
            <a:pPr marL="12700">
              <a:lnSpc>
                <a:spcPct val="100000"/>
              </a:lnSpc>
              <a:spcBef>
                <a:spcPts val="710"/>
              </a:spcBef>
            </a:pPr>
            <a:r>
              <a:rPr sz="1800" b="1" spc="-10" dirty="0">
                <a:latin typeface="Arial"/>
                <a:cs typeface="Arial"/>
              </a:rPr>
              <a:t>Advantages:</a:t>
            </a:r>
            <a:endParaRPr sz="1800" dirty="0">
              <a:latin typeface="Arial"/>
              <a:cs typeface="Arial"/>
            </a:endParaRPr>
          </a:p>
          <a:p>
            <a:pPr marL="354965" indent="-342265">
              <a:lnSpc>
                <a:spcPct val="100000"/>
              </a:lnSpc>
              <a:spcBef>
                <a:spcPts val="805"/>
              </a:spcBef>
              <a:buClr>
                <a:srgbClr val="993300"/>
              </a:buClr>
              <a:buSzPct val="108333"/>
              <a:buFont typeface="Times New Roman"/>
              <a:buChar char="▪"/>
              <a:tabLst>
                <a:tab pos="354965" algn="l"/>
              </a:tabLst>
            </a:pPr>
            <a:r>
              <a:rPr sz="1800" dirty="0">
                <a:latin typeface="Arial MT"/>
                <a:cs typeface="Arial MT"/>
              </a:rPr>
              <a:t>FCFS</a:t>
            </a:r>
            <a:r>
              <a:rPr sz="1800" spc="-75" dirty="0">
                <a:latin typeface="Arial MT"/>
                <a:cs typeface="Arial MT"/>
              </a:rPr>
              <a:t> </a:t>
            </a:r>
            <a:r>
              <a:rPr sz="1800" dirty="0">
                <a:latin typeface="Arial MT"/>
                <a:cs typeface="Arial MT"/>
              </a:rPr>
              <a:t>is</a:t>
            </a:r>
            <a:r>
              <a:rPr sz="1800" spc="-55" dirty="0">
                <a:latin typeface="Arial MT"/>
                <a:cs typeface="Arial MT"/>
              </a:rPr>
              <a:t> </a:t>
            </a:r>
            <a:r>
              <a:rPr sz="1800" dirty="0">
                <a:latin typeface="Arial MT"/>
                <a:cs typeface="Arial MT"/>
              </a:rPr>
              <a:t>simple</a:t>
            </a:r>
            <a:r>
              <a:rPr sz="1800" spc="-35" dirty="0">
                <a:latin typeface="Arial MT"/>
                <a:cs typeface="Arial MT"/>
              </a:rPr>
              <a:t> </a:t>
            </a:r>
            <a:r>
              <a:rPr sz="1800" dirty="0">
                <a:latin typeface="Arial MT"/>
                <a:cs typeface="Arial MT"/>
              </a:rPr>
              <a:t>and</a:t>
            </a:r>
            <a:r>
              <a:rPr sz="1800" spc="-70" dirty="0">
                <a:latin typeface="Arial MT"/>
                <a:cs typeface="Arial MT"/>
              </a:rPr>
              <a:t> </a:t>
            </a:r>
            <a:r>
              <a:rPr sz="1800" spc="-20" dirty="0">
                <a:latin typeface="Arial MT"/>
                <a:cs typeface="Arial MT"/>
              </a:rPr>
              <a:t>easy</a:t>
            </a:r>
            <a:endParaRPr sz="1800" dirty="0">
              <a:latin typeface="Arial MT"/>
              <a:cs typeface="Arial MT"/>
            </a:endParaRPr>
          </a:p>
          <a:p>
            <a:pPr>
              <a:lnSpc>
                <a:spcPct val="100000"/>
              </a:lnSpc>
              <a:spcBef>
                <a:spcPts val="1705"/>
              </a:spcBef>
              <a:buClr>
                <a:srgbClr val="993300"/>
              </a:buClr>
              <a:buFont typeface="Times New Roman"/>
              <a:buChar char="▪"/>
            </a:pPr>
            <a:endParaRPr sz="1800" dirty="0">
              <a:latin typeface="Arial MT"/>
              <a:cs typeface="Arial MT"/>
            </a:endParaRPr>
          </a:p>
          <a:p>
            <a:pPr marL="12700">
              <a:lnSpc>
                <a:spcPct val="100000"/>
              </a:lnSpc>
              <a:spcBef>
                <a:spcPts val="5"/>
              </a:spcBef>
            </a:pPr>
            <a:r>
              <a:rPr sz="1800" b="1" spc="-10" dirty="0">
                <a:latin typeface="Arial"/>
                <a:cs typeface="Arial"/>
              </a:rPr>
              <a:t>Disadvantages:</a:t>
            </a:r>
            <a:endParaRPr sz="1800" dirty="0">
              <a:latin typeface="Arial"/>
              <a:cs typeface="Arial"/>
            </a:endParaRPr>
          </a:p>
          <a:p>
            <a:pPr marL="354965" indent="-342265">
              <a:lnSpc>
                <a:spcPct val="100000"/>
              </a:lnSpc>
              <a:spcBef>
                <a:spcPts val="790"/>
              </a:spcBef>
              <a:buClr>
                <a:srgbClr val="993300"/>
              </a:buClr>
              <a:buSzPct val="108333"/>
              <a:buFont typeface="Times New Roman"/>
              <a:buChar char="▪"/>
              <a:tabLst>
                <a:tab pos="354965" algn="l"/>
              </a:tabLst>
            </a:pPr>
            <a:r>
              <a:rPr sz="1800" dirty="0">
                <a:latin typeface="Arial MT"/>
                <a:cs typeface="Arial MT"/>
              </a:rPr>
              <a:t>FCFS</a:t>
            </a:r>
            <a:r>
              <a:rPr sz="1800" spc="-40" dirty="0">
                <a:latin typeface="Arial MT"/>
                <a:cs typeface="Arial MT"/>
              </a:rPr>
              <a:t> </a:t>
            </a:r>
            <a:r>
              <a:rPr sz="1800" dirty="0">
                <a:latin typeface="Arial MT"/>
                <a:cs typeface="Arial MT"/>
              </a:rPr>
              <a:t>is</a:t>
            </a:r>
            <a:r>
              <a:rPr sz="1800" spc="-30" dirty="0">
                <a:latin typeface="Arial MT"/>
                <a:cs typeface="Arial MT"/>
              </a:rPr>
              <a:t> </a:t>
            </a:r>
            <a:r>
              <a:rPr sz="1800" b="1" spc="-25" dirty="0">
                <a:latin typeface="Arial"/>
                <a:cs typeface="Arial"/>
              </a:rPr>
              <a:t>non-</a:t>
            </a:r>
            <a:r>
              <a:rPr sz="1800" b="1" spc="-10" dirty="0">
                <a:latin typeface="Arial"/>
                <a:cs typeface="Arial"/>
              </a:rPr>
              <a:t>preemptive</a:t>
            </a:r>
            <a:endParaRPr sz="1800" dirty="0">
              <a:latin typeface="Arial"/>
              <a:cs typeface="Arial"/>
            </a:endParaRPr>
          </a:p>
          <a:p>
            <a:pPr marL="354965" marR="337820" indent="-342900">
              <a:lnSpc>
                <a:spcPct val="100000"/>
              </a:lnSpc>
              <a:spcBef>
                <a:spcPts val="805"/>
              </a:spcBef>
              <a:buClr>
                <a:srgbClr val="993300"/>
              </a:buClr>
              <a:buSzPct val="108333"/>
              <a:buFont typeface="Times New Roman"/>
              <a:buChar char="▪"/>
              <a:tabLst>
                <a:tab pos="354965" algn="l"/>
              </a:tabLst>
            </a:pPr>
            <a:r>
              <a:rPr sz="1800" dirty="0">
                <a:latin typeface="Arial MT"/>
                <a:cs typeface="Arial MT"/>
              </a:rPr>
              <a:t>FCFS</a:t>
            </a:r>
            <a:r>
              <a:rPr sz="1800" spc="-55" dirty="0">
                <a:latin typeface="Arial MT"/>
                <a:cs typeface="Arial MT"/>
              </a:rPr>
              <a:t> </a:t>
            </a:r>
            <a:r>
              <a:rPr sz="1800" dirty="0">
                <a:latin typeface="Arial MT"/>
                <a:cs typeface="Arial MT"/>
              </a:rPr>
              <a:t>performs</a:t>
            </a:r>
            <a:r>
              <a:rPr sz="1800" spc="-55" dirty="0">
                <a:latin typeface="Arial MT"/>
                <a:cs typeface="Arial MT"/>
              </a:rPr>
              <a:t> </a:t>
            </a:r>
            <a:r>
              <a:rPr sz="1800" dirty="0">
                <a:latin typeface="Arial MT"/>
                <a:cs typeface="Arial MT"/>
              </a:rPr>
              <a:t>much</a:t>
            </a:r>
            <a:r>
              <a:rPr sz="1800" spc="-70" dirty="0">
                <a:latin typeface="Arial MT"/>
                <a:cs typeface="Arial MT"/>
              </a:rPr>
              <a:t> </a:t>
            </a:r>
            <a:r>
              <a:rPr sz="1800" dirty="0">
                <a:latin typeface="Arial MT"/>
                <a:cs typeface="Arial MT"/>
              </a:rPr>
              <a:t>better</a:t>
            </a:r>
            <a:r>
              <a:rPr sz="1800" spc="-25" dirty="0">
                <a:latin typeface="Arial MT"/>
                <a:cs typeface="Arial MT"/>
              </a:rPr>
              <a:t> </a:t>
            </a:r>
            <a:r>
              <a:rPr sz="1800" dirty="0">
                <a:latin typeface="Arial MT"/>
                <a:cs typeface="Arial MT"/>
              </a:rPr>
              <a:t>for</a:t>
            </a:r>
            <a:r>
              <a:rPr sz="1800" spc="-65" dirty="0">
                <a:latin typeface="Arial MT"/>
                <a:cs typeface="Arial MT"/>
              </a:rPr>
              <a:t> </a:t>
            </a:r>
            <a:r>
              <a:rPr sz="1800" dirty="0">
                <a:latin typeface="Arial MT"/>
                <a:cs typeface="Arial MT"/>
              </a:rPr>
              <a:t>long</a:t>
            </a:r>
            <a:r>
              <a:rPr sz="1800" spc="-35" dirty="0">
                <a:latin typeface="Arial MT"/>
                <a:cs typeface="Arial MT"/>
              </a:rPr>
              <a:t> </a:t>
            </a:r>
            <a:r>
              <a:rPr sz="1800" spc="-10" dirty="0">
                <a:latin typeface="Arial MT"/>
                <a:cs typeface="Arial MT"/>
              </a:rPr>
              <a:t>processes(CPU</a:t>
            </a:r>
            <a:r>
              <a:rPr sz="1800" spc="-80" dirty="0">
                <a:latin typeface="Arial MT"/>
                <a:cs typeface="Arial MT"/>
              </a:rPr>
              <a:t> </a:t>
            </a:r>
            <a:r>
              <a:rPr sz="1800" dirty="0">
                <a:latin typeface="Arial MT"/>
                <a:cs typeface="Arial MT"/>
              </a:rPr>
              <a:t>bound)</a:t>
            </a:r>
            <a:r>
              <a:rPr sz="1800" spc="-25" dirty="0">
                <a:latin typeface="Arial MT"/>
                <a:cs typeface="Arial MT"/>
              </a:rPr>
              <a:t> </a:t>
            </a:r>
            <a:r>
              <a:rPr sz="1800" dirty="0">
                <a:latin typeface="Arial MT"/>
                <a:cs typeface="Arial MT"/>
              </a:rPr>
              <a:t>than</a:t>
            </a:r>
            <a:r>
              <a:rPr sz="1800" spc="-55" dirty="0">
                <a:latin typeface="Arial MT"/>
                <a:cs typeface="Arial MT"/>
              </a:rPr>
              <a:t> </a:t>
            </a:r>
            <a:r>
              <a:rPr sz="1800" spc="-10" dirty="0">
                <a:latin typeface="Arial MT"/>
                <a:cs typeface="Arial MT"/>
              </a:rPr>
              <a:t>short </a:t>
            </a:r>
            <a:r>
              <a:rPr sz="1800" dirty="0">
                <a:latin typeface="Arial MT"/>
                <a:cs typeface="Arial MT"/>
              </a:rPr>
              <a:t>ones(I/O</a:t>
            </a:r>
            <a:r>
              <a:rPr sz="1800" spc="-75" dirty="0">
                <a:latin typeface="Arial MT"/>
                <a:cs typeface="Arial MT"/>
              </a:rPr>
              <a:t> </a:t>
            </a:r>
            <a:r>
              <a:rPr sz="1800" spc="-10" dirty="0">
                <a:latin typeface="Arial MT"/>
                <a:cs typeface="Arial MT"/>
              </a:rPr>
              <a:t>bound).</a:t>
            </a:r>
            <a:endParaRPr sz="1800" dirty="0">
              <a:latin typeface="Arial MT"/>
              <a:cs typeface="Arial MT"/>
            </a:endParaRPr>
          </a:p>
          <a:p>
            <a:pPr marL="354965" indent="-342265">
              <a:lnSpc>
                <a:spcPct val="100000"/>
              </a:lnSpc>
              <a:spcBef>
                <a:spcPts val="805"/>
              </a:spcBef>
              <a:buClr>
                <a:srgbClr val="993300"/>
              </a:buClr>
              <a:buSzPct val="108333"/>
              <a:buFont typeface="Times New Roman"/>
              <a:buChar char="▪"/>
              <a:tabLst>
                <a:tab pos="354965" algn="l"/>
              </a:tabLst>
            </a:pPr>
            <a:r>
              <a:rPr sz="1800" dirty="0">
                <a:latin typeface="Arial MT"/>
                <a:cs typeface="Arial MT"/>
              </a:rPr>
              <a:t>Favors</a:t>
            </a:r>
            <a:r>
              <a:rPr sz="1800" spc="-90" dirty="0">
                <a:latin typeface="Arial MT"/>
                <a:cs typeface="Arial MT"/>
              </a:rPr>
              <a:t> </a:t>
            </a:r>
            <a:r>
              <a:rPr sz="1800" dirty="0">
                <a:latin typeface="Arial MT"/>
                <a:cs typeface="Arial MT"/>
              </a:rPr>
              <a:t>CPU</a:t>
            </a:r>
            <a:r>
              <a:rPr sz="1800" spc="-60" dirty="0">
                <a:latin typeface="Arial MT"/>
                <a:cs typeface="Arial MT"/>
              </a:rPr>
              <a:t> </a:t>
            </a:r>
            <a:r>
              <a:rPr sz="1800" dirty="0">
                <a:latin typeface="Arial MT"/>
                <a:cs typeface="Arial MT"/>
              </a:rPr>
              <a:t>bound</a:t>
            </a:r>
            <a:r>
              <a:rPr sz="1800" spc="-30" dirty="0">
                <a:latin typeface="Arial MT"/>
                <a:cs typeface="Arial MT"/>
              </a:rPr>
              <a:t> </a:t>
            </a:r>
            <a:r>
              <a:rPr sz="1800" spc="-10" dirty="0">
                <a:latin typeface="Arial MT"/>
                <a:cs typeface="Arial MT"/>
              </a:rPr>
              <a:t>processes.</a:t>
            </a:r>
            <a:endParaRPr sz="1800" dirty="0">
              <a:latin typeface="Arial MT"/>
              <a:cs typeface="Arial MT"/>
            </a:endParaRPr>
          </a:p>
          <a:p>
            <a:pPr marL="756285" lvl="1" indent="-286385">
              <a:lnSpc>
                <a:spcPct val="100000"/>
              </a:lnSpc>
              <a:spcBef>
                <a:spcPts val="790"/>
              </a:spcBef>
              <a:buClr>
                <a:srgbClr val="CC6600"/>
              </a:buClr>
              <a:buSzPct val="108333"/>
              <a:buChar char="•"/>
              <a:tabLst>
                <a:tab pos="756285" algn="l"/>
              </a:tabLst>
            </a:pPr>
            <a:r>
              <a:rPr sz="1800" spc="-10" dirty="0">
                <a:latin typeface="Arial MT"/>
                <a:cs typeface="Arial MT"/>
              </a:rPr>
              <a:t>I/O-</a:t>
            </a:r>
            <a:r>
              <a:rPr sz="1800" dirty="0">
                <a:latin typeface="Arial MT"/>
                <a:cs typeface="Arial MT"/>
              </a:rPr>
              <a:t>bound</a:t>
            </a:r>
            <a:r>
              <a:rPr sz="1800" spc="-90" dirty="0">
                <a:latin typeface="Arial MT"/>
                <a:cs typeface="Arial MT"/>
              </a:rPr>
              <a:t> </a:t>
            </a:r>
            <a:r>
              <a:rPr sz="1800" dirty="0">
                <a:latin typeface="Arial MT"/>
                <a:cs typeface="Arial MT"/>
              </a:rPr>
              <a:t>processes</a:t>
            </a:r>
            <a:r>
              <a:rPr sz="1800" spc="-60" dirty="0">
                <a:latin typeface="Arial MT"/>
                <a:cs typeface="Arial MT"/>
              </a:rPr>
              <a:t> </a:t>
            </a:r>
            <a:r>
              <a:rPr sz="1800" dirty="0">
                <a:latin typeface="Arial MT"/>
                <a:cs typeface="Arial MT"/>
              </a:rPr>
              <a:t>have</a:t>
            </a:r>
            <a:r>
              <a:rPr sz="1800" spc="-40" dirty="0">
                <a:latin typeface="Arial MT"/>
                <a:cs typeface="Arial MT"/>
              </a:rPr>
              <a:t> </a:t>
            </a:r>
            <a:r>
              <a:rPr sz="1800" dirty="0">
                <a:latin typeface="Arial MT"/>
                <a:cs typeface="Arial MT"/>
              </a:rPr>
              <a:t>to</a:t>
            </a:r>
            <a:r>
              <a:rPr sz="1800" spc="-35" dirty="0">
                <a:latin typeface="Arial MT"/>
                <a:cs typeface="Arial MT"/>
              </a:rPr>
              <a:t> </a:t>
            </a:r>
            <a:r>
              <a:rPr sz="1800" dirty="0">
                <a:latin typeface="Arial MT"/>
                <a:cs typeface="Arial MT"/>
              </a:rPr>
              <a:t>wait</a:t>
            </a:r>
            <a:r>
              <a:rPr sz="1800" spc="45" dirty="0">
                <a:latin typeface="Arial MT"/>
                <a:cs typeface="Arial MT"/>
              </a:rPr>
              <a:t> </a:t>
            </a:r>
            <a:r>
              <a:rPr sz="1800" spc="-10" dirty="0">
                <a:latin typeface="Arial MT"/>
                <a:cs typeface="Arial MT"/>
              </a:rPr>
              <a:t>until</a:t>
            </a:r>
            <a:r>
              <a:rPr sz="1800" spc="-80" dirty="0">
                <a:latin typeface="Arial MT"/>
                <a:cs typeface="Arial MT"/>
              </a:rPr>
              <a:t> </a:t>
            </a:r>
            <a:r>
              <a:rPr sz="1800" spc="-10" dirty="0">
                <a:latin typeface="Arial MT"/>
                <a:cs typeface="Arial MT"/>
              </a:rPr>
              <a:t>CPU-</a:t>
            </a:r>
            <a:r>
              <a:rPr sz="1800" dirty="0">
                <a:latin typeface="Arial MT"/>
                <a:cs typeface="Arial MT"/>
              </a:rPr>
              <a:t>bound</a:t>
            </a:r>
            <a:r>
              <a:rPr sz="1800" spc="-55" dirty="0">
                <a:latin typeface="Arial MT"/>
                <a:cs typeface="Arial MT"/>
              </a:rPr>
              <a:t> </a:t>
            </a:r>
            <a:r>
              <a:rPr sz="1800" dirty="0">
                <a:latin typeface="Arial MT"/>
                <a:cs typeface="Arial MT"/>
              </a:rPr>
              <a:t>process</a:t>
            </a:r>
            <a:r>
              <a:rPr sz="1800" spc="-60" dirty="0">
                <a:latin typeface="Arial MT"/>
                <a:cs typeface="Arial MT"/>
              </a:rPr>
              <a:t> </a:t>
            </a:r>
            <a:r>
              <a:rPr sz="1800" spc="-10" dirty="0">
                <a:latin typeface="Arial MT"/>
                <a:cs typeface="Arial MT"/>
              </a:rPr>
              <a:t>completes</a:t>
            </a:r>
            <a:endParaRPr sz="1800" dirty="0">
              <a:latin typeface="Arial MT"/>
              <a:cs typeface="Arial MT"/>
            </a:endParaRPr>
          </a:p>
          <a:p>
            <a:pPr marL="354965" indent="-342265">
              <a:lnSpc>
                <a:spcPct val="100000"/>
              </a:lnSpc>
              <a:spcBef>
                <a:spcPts val="805"/>
              </a:spcBef>
              <a:buClr>
                <a:srgbClr val="993300"/>
              </a:buClr>
              <a:buSzPct val="108333"/>
              <a:buFont typeface="Times New Roman"/>
              <a:buChar char="▪"/>
              <a:tabLst>
                <a:tab pos="354965" algn="l"/>
              </a:tabLst>
            </a:pPr>
            <a:r>
              <a:rPr sz="1800" b="1" dirty="0">
                <a:solidFill>
                  <a:srgbClr val="006699"/>
                </a:solidFill>
                <a:latin typeface="Arial"/>
                <a:cs typeface="Arial"/>
              </a:rPr>
              <a:t>Convoy</a:t>
            </a:r>
            <a:r>
              <a:rPr sz="1800" b="1" spc="-5" dirty="0">
                <a:solidFill>
                  <a:srgbClr val="006699"/>
                </a:solidFill>
                <a:latin typeface="Arial"/>
                <a:cs typeface="Arial"/>
              </a:rPr>
              <a:t> </a:t>
            </a:r>
            <a:r>
              <a:rPr sz="1800" b="1" dirty="0">
                <a:solidFill>
                  <a:srgbClr val="006699"/>
                </a:solidFill>
                <a:latin typeface="Arial"/>
                <a:cs typeface="Arial"/>
              </a:rPr>
              <a:t>effect</a:t>
            </a:r>
            <a:r>
              <a:rPr sz="1800" b="1" spc="-50" dirty="0">
                <a:solidFill>
                  <a:srgbClr val="006699"/>
                </a:solidFill>
                <a:latin typeface="Arial"/>
                <a:cs typeface="Arial"/>
              </a:rPr>
              <a:t> </a:t>
            </a:r>
            <a:r>
              <a:rPr sz="1800" dirty="0">
                <a:latin typeface="Arial MT"/>
                <a:cs typeface="Arial MT"/>
              </a:rPr>
              <a:t>-</a:t>
            </a:r>
            <a:r>
              <a:rPr sz="1800" spc="-60" dirty="0">
                <a:latin typeface="Arial MT"/>
                <a:cs typeface="Arial MT"/>
              </a:rPr>
              <a:t> </a:t>
            </a:r>
            <a:r>
              <a:rPr sz="1800" dirty="0">
                <a:latin typeface="Arial MT"/>
                <a:cs typeface="Arial MT"/>
              </a:rPr>
              <a:t>short</a:t>
            </a:r>
            <a:r>
              <a:rPr sz="1800" spc="-70" dirty="0">
                <a:latin typeface="Arial MT"/>
                <a:cs typeface="Arial MT"/>
              </a:rPr>
              <a:t> </a:t>
            </a:r>
            <a:r>
              <a:rPr sz="1800" dirty="0">
                <a:latin typeface="Arial MT"/>
                <a:cs typeface="Arial MT"/>
              </a:rPr>
              <a:t>process</a:t>
            </a:r>
            <a:r>
              <a:rPr sz="1800" spc="-90" dirty="0">
                <a:latin typeface="Arial MT"/>
                <a:cs typeface="Arial MT"/>
              </a:rPr>
              <a:t> </a:t>
            </a:r>
            <a:r>
              <a:rPr sz="1800" dirty="0">
                <a:latin typeface="Arial MT"/>
                <a:cs typeface="Arial MT"/>
              </a:rPr>
              <a:t>behind</a:t>
            </a:r>
            <a:r>
              <a:rPr sz="1800" spc="-65" dirty="0">
                <a:latin typeface="Arial MT"/>
                <a:cs typeface="Arial MT"/>
              </a:rPr>
              <a:t> </a:t>
            </a:r>
            <a:r>
              <a:rPr sz="1800" dirty="0">
                <a:latin typeface="Arial MT"/>
                <a:cs typeface="Arial MT"/>
              </a:rPr>
              <a:t>long</a:t>
            </a:r>
            <a:r>
              <a:rPr sz="1800" spc="-50" dirty="0">
                <a:latin typeface="Arial MT"/>
                <a:cs typeface="Arial MT"/>
              </a:rPr>
              <a:t> </a:t>
            </a:r>
            <a:r>
              <a:rPr sz="1800" spc="-10" dirty="0">
                <a:latin typeface="Arial MT"/>
                <a:cs typeface="Arial MT"/>
              </a:rPr>
              <a:t>process</a:t>
            </a:r>
            <a:endParaRPr sz="1800" dirty="0">
              <a:latin typeface="Arial MT"/>
              <a:cs typeface="Arial MT"/>
            </a:endParaRPr>
          </a:p>
          <a:p>
            <a:pPr marL="756285" lvl="1" indent="-286385">
              <a:lnSpc>
                <a:spcPct val="100000"/>
              </a:lnSpc>
              <a:spcBef>
                <a:spcPts val="805"/>
              </a:spcBef>
              <a:buClr>
                <a:srgbClr val="CC6600"/>
              </a:buClr>
              <a:buSzPct val="108333"/>
              <a:buChar char="•"/>
              <a:tabLst>
                <a:tab pos="756285" algn="l"/>
              </a:tabLst>
            </a:pPr>
            <a:r>
              <a:rPr sz="1800" dirty="0">
                <a:latin typeface="Arial MT"/>
                <a:cs typeface="Arial MT"/>
              </a:rPr>
              <a:t>Consider</a:t>
            </a:r>
            <a:r>
              <a:rPr sz="1800" spc="-15" dirty="0">
                <a:latin typeface="Arial MT"/>
                <a:cs typeface="Arial MT"/>
              </a:rPr>
              <a:t> </a:t>
            </a:r>
            <a:r>
              <a:rPr sz="1800" dirty="0">
                <a:latin typeface="Arial MT"/>
                <a:cs typeface="Arial MT"/>
              </a:rPr>
              <a:t>one</a:t>
            </a:r>
            <a:r>
              <a:rPr sz="1800" spc="-55" dirty="0">
                <a:latin typeface="Arial MT"/>
                <a:cs typeface="Arial MT"/>
              </a:rPr>
              <a:t> </a:t>
            </a:r>
            <a:r>
              <a:rPr sz="1800" spc="-30" dirty="0">
                <a:latin typeface="Arial MT"/>
                <a:cs typeface="Arial MT"/>
              </a:rPr>
              <a:t>CPU-</a:t>
            </a:r>
            <a:r>
              <a:rPr sz="1800" dirty="0">
                <a:latin typeface="Arial MT"/>
                <a:cs typeface="Arial MT"/>
              </a:rPr>
              <a:t>bound</a:t>
            </a:r>
            <a:r>
              <a:rPr sz="1800" spc="5" dirty="0">
                <a:latin typeface="Arial MT"/>
                <a:cs typeface="Arial MT"/>
              </a:rPr>
              <a:t> </a:t>
            </a:r>
            <a:r>
              <a:rPr sz="1800" dirty="0">
                <a:latin typeface="Arial MT"/>
                <a:cs typeface="Arial MT"/>
              </a:rPr>
              <a:t>and</a:t>
            </a:r>
            <a:r>
              <a:rPr sz="1800" spc="-55" dirty="0">
                <a:latin typeface="Arial MT"/>
                <a:cs typeface="Arial MT"/>
              </a:rPr>
              <a:t> </a:t>
            </a:r>
            <a:r>
              <a:rPr sz="1800" dirty="0">
                <a:latin typeface="Arial MT"/>
                <a:cs typeface="Arial MT"/>
              </a:rPr>
              <a:t>many</a:t>
            </a:r>
            <a:r>
              <a:rPr sz="1800" spc="-50" dirty="0">
                <a:latin typeface="Arial MT"/>
                <a:cs typeface="Arial MT"/>
              </a:rPr>
              <a:t> </a:t>
            </a:r>
            <a:r>
              <a:rPr sz="1800" spc="-25" dirty="0">
                <a:latin typeface="Arial MT"/>
                <a:cs typeface="Arial MT"/>
              </a:rPr>
              <a:t>I/O-</a:t>
            </a:r>
            <a:r>
              <a:rPr sz="1800" dirty="0">
                <a:latin typeface="Arial MT"/>
                <a:cs typeface="Arial MT"/>
              </a:rPr>
              <a:t>bound</a:t>
            </a:r>
            <a:r>
              <a:rPr sz="1800" spc="-20" dirty="0">
                <a:latin typeface="Arial MT"/>
                <a:cs typeface="Arial MT"/>
              </a:rPr>
              <a:t> </a:t>
            </a:r>
            <a:r>
              <a:rPr sz="1800" spc="-10" dirty="0">
                <a:latin typeface="Arial MT"/>
                <a:cs typeface="Arial MT"/>
              </a:rPr>
              <a:t>processes</a:t>
            </a:r>
            <a:endParaRPr sz="1800" dirty="0">
              <a:latin typeface="Arial MT"/>
              <a:cs typeface="Arial M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9301" y="997845"/>
            <a:ext cx="5965825" cy="756920"/>
          </a:xfrm>
          <a:prstGeom prst="rect">
            <a:avLst/>
          </a:prstGeom>
        </p:spPr>
        <p:txBody>
          <a:bodyPr vert="horz" wrap="square" lIns="0" tIns="12700" rIns="0" bIns="0" rtlCol="0">
            <a:spAutoFit/>
          </a:bodyPr>
          <a:lstStyle/>
          <a:p>
            <a:pPr marL="12700">
              <a:lnSpc>
                <a:spcPct val="100000"/>
              </a:lnSpc>
              <a:spcBef>
                <a:spcPts val="100"/>
              </a:spcBef>
            </a:pPr>
            <a:r>
              <a:rPr sz="4800" b="0" spc="235" dirty="0">
                <a:solidFill>
                  <a:srgbClr val="000000"/>
                </a:solidFill>
                <a:latin typeface="Verdana"/>
                <a:cs typeface="Verdana"/>
              </a:rPr>
              <a:t>The</a:t>
            </a:r>
            <a:r>
              <a:rPr sz="4800" b="0" spc="400" dirty="0">
                <a:solidFill>
                  <a:srgbClr val="000000"/>
                </a:solidFill>
                <a:latin typeface="Verdana"/>
                <a:cs typeface="Verdana"/>
              </a:rPr>
              <a:t> </a:t>
            </a:r>
            <a:r>
              <a:rPr sz="4800" b="0" spc="180" dirty="0">
                <a:solidFill>
                  <a:srgbClr val="000000"/>
                </a:solidFill>
                <a:latin typeface="Verdana"/>
                <a:cs typeface="Verdana"/>
              </a:rPr>
              <a:t>convoy</a:t>
            </a:r>
            <a:r>
              <a:rPr sz="4800" b="0" spc="-10" dirty="0">
                <a:solidFill>
                  <a:srgbClr val="000000"/>
                </a:solidFill>
                <a:latin typeface="Verdana"/>
                <a:cs typeface="Verdana"/>
              </a:rPr>
              <a:t> </a:t>
            </a:r>
            <a:r>
              <a:rPr sz="4800" b="0" spc="265" dirty="0">
                <a:solidFill>
                  <a:srgbClr val="000000"/>
                </a:solidFill>
                <a:latin typeface="Verdana"/>
                <a:cs typeface="Verdana"/>
              </a:rPr>
              <a:t>effect</a:t>
            </a:r>
            <a:endParaRPr sz="4800">
              <a:latin typeface="Verdana"/>
              <a:cs typeface="Verdana"/>
            </a:endParaRPr>
          </a:p>
        </p:txBody>
      </p:sp>
      <p:sp>
        <p:nvSpPr>
          <p:cNvPr id="3" name="object 3"/>
          <p:cNvSpPr txBox="1"/>
          <p:nvPr/>
        </p:nvSpPr>
        <p:spPr>
          <a:xfrm>
            <a:off x="830037" y="1959484"/>
            <a:ext cx="7863205" cy="914400"/>
          </a:xfrm>
          <a:prstGeom prst="rect">
            <a:avLst/>
          </a:prstGeom>
        </p:spPr>
        <p:txBody>
          <a:bodyPr vert="horz" wrap="square" lIns="0" tIns="11430" rIns="0" bIns="0" rtlCol="0">
            <a:spAutoFit/>
          </a:bodyPr>
          <a:lstStyle/>
          <a:p>
            <a:pPr marL="12700" marR="5080">
              <a:lnSpc>
                <a:spcPct val="108100"/>
              </a:lnSpc>
              <a:spcBef>
                <a:spcPts val="90"/>
              </a:spcBef>
            </a:pPr>
            <a:r>
              <a:rPr sz="1800" dirty="0">
                <a:latin typeface="Arial MT"/>
                <a:cs typeface="Arial MT"/>
              </a:rPr>
              <a:t>When</a:t>
            </a:r>
            <a:r>
              <a:rPr sz="1800" spc="10" dirty="0">
                <a:latin typeface="Arial MT"/>
                <a:cs typeface="Arial MT"/>
              </a:rPr>
              <a:t> </a:t>
            </a:r>
            <a:r>
              <a:rPr sz="1800" dirty="0">
                <a:latin typeface="Arial MT"/>
                <a:cs typeface="Arial MT"/>
              </a:rPr>
              <a:t>using</a:t>
            </a:r>
            <a:r>
              <a:rPr sz="1800" spc="50" dirty="0">
                <a:latin typeface="Arial MT"/>
                <a:cs typeface="Arial MT"/>
              </a:rPr>
              <a:t> </a:t>
            </a:r>
            <a:r>
              <a:rPr sz="1800" dirty="0">
                <a:latin typeface="Arial MT"/>
                <a:cs typeface="Arial MT"/>
              </a:rPr>
              <a:t>FCFS</a:t>
            </a:r>
            <a:r>
              <a:rPr sz="1800" spc="-5" dirty="0">
                <a:latin typeface="Arial MT"/>
                <a:cs typeface="Arial MT"/>
              </a:rPr>
              <a:t> </a:t>
            </a:r>
            <a:r>
              <a:rPr sz="1800" dirty="0">
                <a:latin typeface="Arial MT"/>
                <a:cs typeface="Arial MT"/>
              </a:rPr>
              <a:t>scheduling,</a:t>
            </a:r>
            <a:r>
              <a:rPr sz="1800" spc="80" dirty="0">
                <a:latin typeface="Arial MT"/>
                <a:cs typeface="Arial MT"/>
              </a:rPr>
              <a:t> </a:t>
            </a:r>
            <a:r>
              <a:rPr sz="1800" dirty="0">
                <a:latin typeface="Arial MT"/>
                <a:cs typeface="Arial MT"/>
              </a:rPr>
              <a:t>if</a:t>
            </a:r>
            <a:r>
              <a:rPr sz="1800" spc="-5" dirty="0">
                <a:latin typeface="Arial MT"/>
                <a:cs typeface="Arial MT"/>
              </a:rPr>
              <a:t> </a:t>
            </a:r>
            <a:r>
              <a:rPr sz="1800" dirty="0">
                <a:latin typeface="Arial MT"/>
                <a:cs typeface="Arial MT"/>
              </a:rPr>
              <a:t>I/O</a:t>
            </a:r>
            <a:r>
              <a:rPr sz="1800" spc="-20" dirty="0">
                <a:latin typeface="Arial MT"/>
                <a:cs typeface="Arial MT"/>
              </a:rPr>
              <a:t> </a:t>
            </a:r>
            <a:r>
              <a:rPr sz="1800" dirty="0">
                <a:latin typeface="Arial MT"/>
                <a:cs typeface="Arial MT"/>
              </a:rPr>
              <a:t>bound</a:t>
            </a:r>
            <a:r>
              <a:rPr sz="1800" spc="45" dirty="0">
                <a:latin typeface="Arial MT"/>
                <a:cs typeface="Arial MT"/>
              </a:rPr>
              <a:t> </a:t>
            </a:r>
            <a:r>
              <a:rPr sz="1800" dirty="0">
                <a:latin typeface="Arial MT"/>
                <a:cs typeface="Arial MT"/>
              </a:rPr>
              <a:t>(short</a:t>
            </a:r>
            <a:r>
              <a:rPr sz="1800" spc="10" dirty="0">
                <a:latin typeface="Arial MT"/>
                <a:cs typeface="Arial MT"/>
              </a:rPr>
              <a:t> </a:t>
            </a:r>
            <a:r>
              <a:rPr sz="1800" dirty="0">
                <a:latin typeface="Arial MT"/>
                <a:cs typeface="Arial MT"/>
              </a:rPr>
              <a:t>CPU</a:t>
            </a:r>
            <a:r>
              <a:rPr sz="1800" spc="-20" dirty="0">
                <a:latin typeface="Arial MT"/>
                <a:cs typeface="Arial MT"/>
              </a:rPr>
              <a:t> </a:t>
            </a:r>
            <a:r>
              <a:rPr sz="1800" dirty="0">
                <a:latin typeface="Arial MT"/>
                <a:cs typeface="Arial MT"/>
              </a:rPr>
              <a:t>burst)</a:t>
            </a:r>
            <a:r>
              <a:rPr sz="1800" spc="-10" dirty="0">
                <a:latin typeface="Arial MT"/>
                <a:cs typeface="Arial MT"/>
              </a:rPr>
              <a:t> </a:t>
            </a:r>
            <a:r>
              <a:rPr sz="1800" dirty="0">
                <a:latin typeface="Arial MT"/>
                <a:cs typeface="Arial MT"/>
              </a:rPr>
              <a:t>processes</a:t>
            </a:r>
            <a:r>
              <a:rPr sz="1800" spc="40" dirty="0">
                <a:latin typeface="Arial MT"/>
                <a:cs typeface="Arial MT"/>
              </a:rPr>
              <a:t> </a:t>
            </a:r>
            <a:r>
              <a:rPr sz="1800" spc="-25" dirty="0">
                <a:latin typeface="Arial MT"/>
                <a:cs typeface="Arial MT"/>
              </a:rPr>
              <a:t>are </a:t>
            </a:r>
            <a:r>
              <a:rPr sz="1800" dirty="0">
                <a:latin typeface="Arial MT"/>
                <a:cs typeface="Arial MT"/>
              </a:rPr>
              <a:t>scheduled</a:t>
            </a:r>
            <a:r>
              <a:rPr sz="1800" spc="65" dirty="0">
                <a:latin typeface="Arial MT"/>
                <a:cs typeface="Arial MT"/>
              </a:rPr>
              <a:t> </a:t>
            </a:r>
            <a:r>
              <a:rPr sz="1800" dirty="0">
                <a:latin typeface="Arial MT"/>
                <a:cs typeface="Arial MT"/>
              </a:rPr>
              <a:t>after</a:t>
            </a:r>
            <a:r>
              <a:rPr sz="1800" spc="-30" dirty="0">
                <a:latin typeface="Arial MT"/>
                <a:cs typeface="Arial MT"/>
              </a:rPr>
              <a:t> </a:t>
            </a:r>
            <a:r>
              <a:rPr sz="1800" dirty="0">
                <a:latin typeface="Arial MT"/>
                <a:cs typeface="Arial MT"/>
              </a:rPr>
              <a:t>CPU</a:t>
            </a:r>
            <a:r>
              <a:rPr sz="1800" spc="35" dirty="0">
                <a:latin typeface="Arial MT"/>
                <a:cs typeface="Arial MT"/>
              </a:rPr>
              <a:t> </a:t>
            </a:r>
            <a:r>
              <a:rPr sz="1800" dirty="0">
                <a:latin typeface="Arial MT"/>
                <a:cs typeface="Arial MT"/>
              </a:rPr>
              <a:t>bound</a:t>
            </a:r>
            <a:r>
              <a:rPr sz="1800" spc="30" dirty="0">
                <a:latin typeface="Arial MT"/>
                <a:cs typeface="Arial MT"/>
              </a:rPr>
              <a:t> </a:t>
            </a:r>
            <a:r>
              <a:rPr sz="1800" dirty="0">
                <a:latin typeface="Arial MT"/>
                <a:cs typeface="Arial MT"/>
              </a:rPr>
              <a:t>(long</a:t>
            </a:r>
            <a:r>
              <a:rPr sz="1800" spc="35" dirty="0">
                <a:latin typeface="Arial MT"/>
                <a:cs typeface="Arial MT"/>
              </a:rPr>
              <a:t> </a:t>
            </a:r>
            <a:r>
              <a:rPr sz="1800" dirty="0">
                <a:latin typeface="Arial MT"/>
                <a:cs typeface="Arial MT"/>
              </a:rPr>
              <a:t>CPU</a:t>
            </a:r>
            <a:r>
              <a:rPr sz="1800" spc="-20" dirty="0">
                <a:latin typeface="Arial MT"/>
                <a:cs typeface="Arial MT"/>
              </a:rPr>
              <a:t> </a:t>
            </a:r>
            <a:r>
              <a:rPr sz="1800" dirty="0">
                <a:latin typeface="Arial MT"/>
                <a:cs typeface="Arial MT"/>
              </a:rPr>
              <a:t>burst)</a:t>
            </a:r>
            <a:r>
              <a:rPr sz="1800" spc="-10" dirty="0">
                <a:latin typeface="Arial MT"/>
                <a:cs typeface="Arial MT"/>
              </a:rPr>
              <a:t> </a:t>
            </a:r>
            <a:r>
              <a:rPr sz="1800" dirty="0">
                <a:latin typeface="Arial MT"/>
                <a:cs typeface="Arial MT"/>
              </a:rPr>
              <a:t>processes,</a:t>
            </a:r>
            <a:r>
              <a:rPr sz="1800" spc="65" dirty="0">
                <a:latin typeface="Arial MT"/>
                <a:cs typeface="Arial MT"/>
              </a:rPr>
              <a:t> </a:t>
            </a:r>
            <a:r>
              <a:rPr sz="1800" dirty="0">
                <a:latin typeface="Arial MT"/>
                <a:cs typeface="Arial MT"/>
              </a:rPr>
              <a:t>the</a:t>
            </a:r>
            <a:r>
              <a:rPr sz="1800" spc="-5" dirty="0">
                <a:latin typeface="Arial MT"/>
                <a:cs typeface="Arial MT"/>
              </a:rPr>
              <a:t> </a:t>
            </a:r>
            <a:r>
              <a:rPr sz="1800" dirty="0">
                <a:latin typeface="Arial MT"/>
                <a:cs typeface="Arial MT"/>
              </a:rPr>
              <a:t>average</a:t>
            </a:r>
            <a:r>
              <a:rPr sz="1800" spc="35" dirty="0">
                <a:latin typeface="Arial MT"/>
                <a:cs typeface="Arial MT"/>
              </a:rPr>
              <a:t> </a:t>
            </a:r>
            <a:r>
              <a:rPr sz="1800" spc="-10" dirty="0">
                <a:latin typeface="Arial MT"/>
                <a:cs typeface="Arial MT"/>
              </a:rPr>
              <a:t>waiting </a:t>
            </a:r>
            <a:r>
              <a:rPr sz="1800" dirty="0">
                <a:latin typeface="Arial MT"/>
                <a:cs typeface="Arial MT"/>
              </a:rPr>
              <a:t>time</a:t>
            </a:r>
            <a:r>
              <a:rPr sz="1800" spc="-25" dirty="0">
                <a:latin typeface="Arial MT"/>
                <a:cs typeface="Arial MT"/>
              </a:rPr>
              <a:t> </a:t>
            </a:r>
            <a:r>
              <a:rPr sz="1800" spc="-10" dirty="0">
                <a:latin typeface="Arial MT"/>
                <a:cs typeface="Arial MT"/>
              </a:rPr>
              <a:t>increases.</a:t>
            </a:r>
            <a:endParaRPr sz="1800">
              <a:latin typeface="Arial MT"/>
              <a:cs typeface="Arial MT"/>
            </a:endParaRPr>
          </a:p>
        </p:txBody>
      </p:sp>
      <p:grpSp>
        <p:nvGrpSpPr>
          <p:cNvPr id="4" name="object 4"/>
          <p:cNvGrpSpPr/>
          <p:nvPr/>
        </p:nvGrpSpPr>
        <p:grpSpPr>
          <a:xfrm>
            <a:off x="3220136" y="3681984"/>
            <a:ext cx="6381115" cy="1981200"/>
            <a:chOff x="3220136" y="3681984"/>
            <a:chExt cx="6381115" cy="1981200"/>
          </a:xfrm>
        </p:grpSpPr>
        <p:pic>
          <p:nvPicPr>
            <p:cNvPr id="5" name="object 5"/>
            <p:cNvPicPr/>
            <p:nvPr/>
          </p:nvPicPr>
          <p:blipFill>
            <a:blip r:embed="rId2" cstate="print"/>
            <a:stretch>
              <a:fillRect/>
            </a:stretch>
          </p:blipFill>
          <p:spPr>
            <a:xfrm>
              <a:off x="3220136" y="4965192"/>
              <a:ext cx="2407995" cy="658367"/>
            </a:xfrm>
            <a:prstGeom prst="rect">
              <a:avLst/>
            </a:prstGeom>
          </p:spPr>
        </p:pic>
        <p:pic>
          <p:nvPicPr>
            <p:cNvPr id="6" name="object 6"/>
            <p:cNvPicPr/>
            <p:nvPr/>
          </p:nvPicPr>
          <p:blipFill>
            <a:blip r:embed="rId3" cstate="print"/>
            <a:stretch>
              <a:fillRect/>
            </a:stretch>
          </p:blipFill>
          <p:spPr>
            <a:xfrm>
              <a:off x="5497067" y="3681984"/>
              <a:ext cx="4104132" cy="1981199"/>
            </a:xfrm>
            <a:prstGeom prst="rect">
              <a:avLst/>
            </a:prstGeom>
          </p:spPr>
        </p:pic>
      </p:grpSp>
      <p:pic>
        <p:nvPicPr>
          <p:cNvPr id="7" name="object 7"/>
          <p:cNvPicPr/>
          <p:nvPr/>
        </p:nvPicPr>
        <p:blipFill>
          <a:blip r:embed="rId4" cstate="print"/>
          <a:stretch>
            <a:fillRect/>
          </a:stretch>
        </p:blipFill>
        <p:spPr>
          <a:xfrm>
            <a:off x="676656" y="4968239"/>
            <a:ext cx="2229611" cy="640079"/>
          </a:xfrm>
          <a:prstGeom prst="rect">
            <a:avLst/>
          </a:prstGeom>
        </p:spPr>
      </p:pic>
      <p:sp>
        <p:nvSpPr>
          <p:cNvPr id="8" name="object 8"/>
          <p:cNvSpPr txBox="1"/>
          <p:nvPr/>
        </p:nvSpPr>
        <p:spPr>
          <a:xfrm>
            <a:off x="6535904" y="5802917"/>
            <a:ext cx="1788795" cy="323850"/>
          </a:xfrm>
          <a:prstGeom prst="rect">
            <a:avLst/>
          </a:prstGeom>
        </p:spPr>
        <p:txBody>
          <a:bodyPr vert="horz" wrap="square" lIns="0" tIns="13335" rIns="0" bIns="0" rtlCol="0">
            <a:spAutoFit/>
          </a:bodyPr>
          <a:lstStyle/>
          <a:p>
            <a:pPr marL="12700">
              <a:lnSpc>
                <a:spcPct val="100000"/>
              </a:lnSpc>
              <a:spcBef>
                <a:spcPts val="105"/>
              </a:spcBef>
            </a:pPr>
            <a:r>
              <a:rPr sz="1950" dirty="0">
                <a:latin typeface="Arial MT"/>
                <a:cs typeface="Arial MT"/>
              </a:rPr>
              <a:t>Long</a:t>
            </a:r>
            <a:r>
              <a:rPr sz="1950" spc="5" dirty="0">
                <a:latin typeface="Arial MT"/>
                <a:cs typeface="Arial MT"/>
              </a:rPr>
              <a:t> </a:t>
            </a:r>
            <a:r>
              <a:rPr sz="1950" dirty="0">
                <a:latin typeface="Arial MT"/>
                <a:cs typeface="Arial MT"/>
              </a:rPr>
              <a:t>CPU</a:t>
            </a:r>
            <a:r>
              <a:rPr sz="1950" spc="-60" dirty="0">
                <a:latin typeface="Arial MT"/>
                <a:cs typeface="Arial MT"/>
              </a:rPr>
              <a:t> </a:t>
            </a:r>
            <a:r>
              <a:rPr sz="1950" spc="-10" dirty="0">
                <a:latin typeface="Arial MT"/>
                <a:cs typeface="Arial MT"/>
              </a:rPr>
              <a:t>burst</a:t>
            </a:r>
            <a:endParaRPr sz="1950">
              <a:latin typeface="Arial MT"/>
              <a:cs typeface="Arial MT"/>
            </a:endParaRPr>
          </a:p>
        </p:txBody>
      </p:sp>
      <p:sp>
        <p:nvSpPr>
          <p:cNvPr id="9" name="object 9"/>
          <p:cNvSpPr txBox="1"/>
          <p:nvPr/>
        </p:nvSpPr>
        <p:spPr>
          <a:xfrm>
            <a:off x="3356879" y="5790666"/>
            <a:ext cx="1823720" cy="323850"/>
          </a:xfrm>
          <a:prstGeom prst="rect">
            <a:avLst/>
          </a:prstGeom>
        </p:spPr>
        <p:txBody>
          <a:bodyPr vert="horz" wrap="square" lIns="0" tIns="13335" rIns="0" bIns="0" rtlCol="0">
            <a:spAutoFit/>
          </a:bodyPr>
          <a:lstStyle/>
          <a:p>
            <a:pPr marL="12700">
              <a:lnSpc>
                <a:spcPct val="100000"/>
              </a:lnSpc>
              <a:spcBef>
                <a:spcPts val="105"/>
              </a:spcBef>
            </a:pPr>
            <a:r>
              <a:rPr sz="1950" dirty="0">
                <a:latin typeface="Arial MT"/>
                <a:cs typeface="Arial MT"/>
              </a:rPr>
              <a:t>Short</a:t>
            </a:r>
            <a:r>
              <a:rPr sz="1950" spc="-5" dirty="0">
                <a:latin typeface="Arial MT"/>
                <a:cs typeface="Arial MT"/>
              </a:rPr>
              <a:t> </a:t>
            </a:r>
            <a:r>
              <a:rPr sz="1950" dirty="0">
                <a:latin typeface="Arial MT"/>
                <a:cs typeface="Arial MT"/>
              </a:rPr>
              <a:t>CPU</a:t>
            </a:r>
            <a:r>
              <a:rPr sz="1950" spc="-95" dirty="0">
                <a:latin typeface="Arial MT"/>
                <a:cs typeface="Arial MT"/>
              </a:rPr>
              <a:t> </a:t>
            </a:r>
            <a:r>
              <a:rPr sz="1950" spc="-10" dirty="0">
                <a:latin typeface="Arial MT"/>
                <a:cs typeface="Arial MT"/>
              </a:rPr>
              <a:t>burst</a:t>
            </a:r>
            <a:endParaRPr sz="1950">
              <a:latin typeface="Arial MT"/>
              <a:cs typeface="Arial MT"/>
            </a:endParaRPr>
          </a:p>
        </p:txBody>
      </p:sp>
      <p:sp>
        <p:nvSpPr>
          <p:cNvPr id="10" name="object 10"/>
          <p:cNvSpPr txBox="1"/>
          <p:nvPr/>
        </p:nvSpPr>
        <p:spPr>
          <a:xfrm>
            <a:off x="802646" y="5790666"/>
            <a:ext cx="1823720" cy="323850"/>
          </a:xfrm>
          <a:prstGeom prst="rect">
            <a:avLst/>
          </a:prstGeom>
        </p:spPr>
        <p:txBody>
          <a:bodyPr vert="horz" wrap="square" lIns="0" tIns="13335" rIns="0" bIns="0" rtlCol="0">
            <a:spAutoFit/>
          </a:bodyPr>
          <a:lstStyle/>
          <a:p>
            <a:pPr marL="12700">
              <a:lnSpc>
                <a:spcPct val="100000"/>
              </a:lnSpc>
              <a:spcBef>
                <a:spcPts val="105"/>
              </a:spcBef>
            </a:pPr>
            <a:r>
              <a:rPr sz="1950" dirty="0">
                <a:latin typeface="Arial MT"/>
                <a:cs typeface="Arial MT"/>
              </a:rPr>
              <a:t>Short</a:t>
            </a:r>
            <a:r>
              <a:rPr sz="1950" spc="-5" dirty="0">
                <a:latin typeface="Arial MT"/>
                <a:cs typeface="Arial MT"/>
              </a:rPr>
              <a:t> </a:t>
            </a:r>
            <a:r>
              <a:rPr sz="1950" dirty="0">
                <a:latin typeface="Arial MT"/>
                <a:cs typeface="Arial MT"/>
              </a:rPr>
              <a:t>CPU</a:t>
            </a:r>
            <a:r>
              <a:rPr sz="1950" spc="-95" dirty="0">
                <a:latin typeface="Arial MT"/>
                <a:cs typeface="Arial MT"/>
              </a:rPr>
              <a:t> </a:t>
            </a:r>
            <a:r>
              <a:rPr sz="1950" spc="-10" dirty="0">
                <a:latin typeface="Arial MT"/>
                <a:cs typeface="Arial MT"/>
              </a:rPr>
              <a:t>burst</a:t>
            </a:r>
            <a:endParaRPr sz="1950">
              <a:latin typeface="Arial MT"/>
              <a:cs typeface="Arial MT"/>
            </a:endParaRPr>
          </a:p>
        </p:txBody>
      </p:sp>
      <p:pic>
        <p:nvPicPr>
          <p:cNvPr id="11" name="object 11"/>
          <p:cNvPicPr/>
          <p:nvPr/>
        </p:nvPicPr>
        <p:blipFill>
          <a:blip r:embed="rId5" cstate="print"/>
          <a:stretch>
            <a:fillRect/>
          </a:stretch>
        </p:blipFill>
        <p:spPr>
          <a:xfrm>
            <a:off x="5734811" y="3806952"/>
            <a:ext cx="3706367" cy="207111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01550" y="515105"/>
            <a:ext cx="1069294" cy="808037"/>
          </a:xfrm>
          <a:prstGeom prst="rect">
            <a:avLst/>
          </a:prstGeom>
        </p:spPr>
      </p:pic>
      <p:sp>
        <p:nvSpPr>
          <p:cNvPr id="3" name="object 3"/>
          <p:cNvSpPr/>
          <p:nvPr/>
        </p:nvSpPr>
        <p:spPr>
          <a:xfrm>
            <a:off x="457200" y="457200"/>
            <a:ext cx="228600" cy="2286000"/>
          </a:xfrm>
          <a:custGeom>
            <a:avLst/>
            <a:gdLst/>
            <a:ahLst/>
            <a:cxnLst/>
            <a:rect l="l" t="t" r="r" b="b"/>
            <a:pathLst>
              <a:path w="228600" h="2286000">
                <a:moveTo>
                  <a:pt x="228600" y="2286000"/>
                </a:moveTo>
                <a:lnTo>
                  <a:pt x="0" y="2286000"/>
                </a:lnTo>
                <a:lnTo>
                  <a:pt x="0" y="0"/>
                </a:lnTo>
                <a:lnTo>
                  <a:pt x="228600" y="0"/>
                </a:lnTo>
                <a:lnTo>
                  <a:pt x="228600" y="2286000"/>
                </a:lnTo>
                <a:close/>
              </a:path>
            </a:pathLst>
          </a:custGeom>
          <a:solidFill>
            <a:srgbClr val="336699"/>
          </a:solidFill>
        </p:spPr>
        <p:txBody>
          <a:bodyPr wrap="square" lIns="0" tIns="0" rIns="0" bIns="0" rtlCol="0"/>
          <a:lstStyle/>
          <a:p>
            <a:endParaRPr/>
          </a:p>
        </p:txBody>
      </p:sp>
      <p:sp>
        <p:nvSpPr>
          <p:cNvPr id="4" name="object 4"/>
          <p:cNvSpPr/>
          <p:nvPr/>
        </p:nvSpPr>
        <p:spPr>
          <a:xfrm>
            <a:off x="914400" y="1309116"/>
            <a:ext cx="8077200" cy="18415"/>
          </a:xfrm>
          <a:custGeom>
            <a:avLst/>
            <a:gdLst/>
            <a:ahLst/>
            <a:cxnLst/>
            <a:rect l="l" t="t" r="r" b="b"/>
            <a:pathLst>
              <a:path w="8077200" h="18415">
                <a:moveTo>
                  <a:pt x="8077200" y="18287"/>
                </a:moveTo>
                <a:lnTo>
                  <a:pt x="0" y="18287"/>
                </a:lnTo>
                <a:lnTo>
                  <a:pt x="0" y="0"/>
                </a:lnTo>
                <a:lnTo>
                  <a:pt x="8077200" y="0"/>
                </a:lnTo>
                <a:lnTo>
                  <a:pt x="8077200" y="18287"/>
                </a:lnTo>
                <a:close/>
              </a:path>
            </a:pathLst>
          </a:custGeom>
          <a:solidFill>
            <a:srgbClr val="336699"/>
          </a:solidFill>
        </p:spPr>
        <p:txBody>
          <a:bodyPr wrap="square" lIns="0" tIns="0" rIns="0" bIns="0" rtlCol="0"/>
          <a:lstStyle/>
          <a:p>
            <a:endParaRPr/>
          </a:p>
        </p:txBody>
      </p:sp>
      <p:pic>
        <p:nvPicPr>
          <p:cNvPr id="5" name="object 5"/>
          <p:cNvPicPr/>
          <p:nvPr/>
        </p:nvPicPr>
        <p:blipFill>
          <a:blip r:embed="rId3" cstate="print"/>
          <a:stretch>
            <a:fillRect/>
          </a:stretch>
        </p:blipFill>
        <p:spPr>
          <a:xfrm>
            <a:off x="452627" y="2738627"/>
            <a:ext cx="237743" cy="4581143"/>
          </a:xfrm>
          <a:prstGeom prst="rect">
            <a:avLst/>
          </a:prstGeom>
        </p:spPr>
      </p:pic>
      <p:grpSp>
        <p:nvGrpSpPr>
          <p:cNvPr id="6" name="object 6"/>
          <p:cNvGrpSpPr/>
          <p:nvPr/>
        </p:nvGrpSpPr>
        <p:grpSpPr>
          <a:xfrm>
            <a:off x="1182624" y="1403604"/>
            <a:ext cx="8336280" cy="5699760"/>
            <a:chOff x="1182624" y="1403604"/>
            <a:chExt cx="8336280" cy="5699760"/>
          </a:xfrm>
        </p:grpSpPr>
        <p:pic>
          <p:nvPicPr>
            <p:cNvPr id="7" name="object 7"/>
            <p:cNvPicPr/>
            <p:nvPr/>
          </p:nvPicPr>
          <p:blipFill>
            <a:blip r:embed="rId4" cstate="print"/>
            <a:stretch>
              <a:fillRect/>
            </a:stretch>
          </p:blipFill>
          <p:spPr>
            <a:xfrm>
              <a:off x="8225028" y="6304788"/>
              <a:ext cx="1293875" cy="798575"/>
            </a:xfrm>
            <a:prstGeom prst="rect">
              <a:avLst/>
            </a:prstGeom>
          </p:spPr>
        </p:pic>
        <p:pic>
          <p:nvPicPr>
            <p:cNvPr id="8" name="object 8"/>
            <p:cNvPicPr/>
            <p:nvPr/>
          </p:nvPicPr>
          <p:blipFill>
            <a:blip r:embed="rId5" cstate="print"/>
            <a:stretch>
              <a:fillRect/>
            </a:stretch>
          </p:blipFill>
          <p:spPr>
            <a:xfrm>
              <a:off x="1182624" y="1403604"/>
              <a:ext cx="7423403" cy="5570219"/>
            </a:xfrm>
            <a:prstGeom prst="rect">
              <a:avLst/>
            </a:prstGeom>
          </p:spPr>
        </p:pic>
      </p:grpSp>
      <p:sp>
        <p:nvSpPr>
          <p:cNvPr id="9" name="object 9"/>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10" name="object 10"/>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5.28</a:t>
            </a:r>
          </a:p>
        </p:txBody>
      </p:sp>
    </p:spTree>
    <p:extLst>
      <p:ext uri="{BB962C8B-B14F-4D97-AF65-F5344CB8AC3E}">
        <p14:creationId xmlns:p14="http://schemas.microsoft.com/office/powerpoint/2010/main" val="4148865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01550" y="515105"/>
            <a:ext cx="1069294" cy="808037"/>
          </a:xfrm>
          <a:prstGeom prst="rect">
            <a:avLst/>
          </a:prstGeom>
        </p:spPr>
      </p:pic>
      <p:sp>
        <p:nvSpPr>
          <p:cNvPr id="3" name="object 3"/>
          <p:cNvSpPr/>
          <p:nvPr/>
        </p:nvSpPr>
        <p:spPr>
          <a:xfrm>
            <a:off x="457200" y="457200"/>
            <a:ext cx="228600" cy="2286000"/>
          </a:xfrm>
          <a:custGeom>
            <a:avLst/>
            <a:gdLst/>
            <a:ahLst/>
            <a:cxnLst/>
            <a:rect l="l" t="t" r="r" b="b"/>
            <a:pathLst>
              <a:path w="228600" h="2286000">
                <a:moveTo>
                  <a:pt x="228600" y="2286000"/>
                </a:moveTo>
                <a:lnTo>
                  <a:pt x="0" y="2286000"/>
                </a:lnTo>
                <a:lnTo>
                  <a:pt x="0" y="0"/>
                </a:lnTo>
                <a:lnTo>
                  <a:pt x="228600" y="0"/>
                </a:lnTo>
                <a:lnTo>
                  <a:pt x="228600" y="2286000"/>
                </a:lnTo>
                <a:close/>
              </a:path>
            </a:pathLst>
          </a:custGeom>
          <a:solidFill>
            <a:srgbClr val="336699"/>
          </a:solidFill>
        </p:spPr>
        <p:txBody>
          <a:bodyPr wrap="square" lIns="0" tIns="0" rIns="0" bIns="0" rtlCol="0"/>
          <a:lstStyle/>
          <a:p>
            <a:endParaRPr/>
          </a:p>
        </p:txBody>
      </p:sp>
      <p:sp>
        <p:nvSpPr>
          <p:cNvPr id="4" name="object 4"/>
          <p:cNvSpPr/>
          <p:nvPr/>
        </p:nvSpPr>
        <p:spPr>
          <a:xfrm>
            <a:off x="914400" y="1309116"/>
            <a:ext cx="8077200" cy="18415"/>
          </a:xfrm>
          <a:custGeom>
            <a:avLst/>
            <a:gdLst/>
            <a:ahLst/>
            <a:cxnLst/>
            <a:rect l="l" t="t" r="r" b="b"/>
            <a:pathLst>
              <a:path w="8077200" h="18415">
                <a:moveTo>
                  <a:pt x="8077200" y="18287"/>
                </a:moveTo>
                <a:lnTo>
                  <a:pt x="0" y="18287"/>
                </a:lnTo>
                <a:lnTo>
                  <a:pt x="0" y="0"/>
                </a:lnTo>
                <a:lnTo>
                  <a:pt x="8077200" y="0"/>
                </a:lnTo>
                <a:lnTo>
                  <a:pt x="8077200" y="18287"/>
                </a:lnTo>
                <a:close/>
              </a:path>
            </a:pathLst>
          </a:custGeom>
          <a:solidFill>
            <a:srgbClr val="336699"/>
          </a:solidFill>
        </p:spPr>
        <p:txBody>
          <a:bodyPr wrap="square" lIns="0" tIns="0" rIns="0" bIns="0" rtlCol="0"/>
          <a:lstStyle/>
          <a:p>
            <a:endParaRPr/>
          </a:p>
        </p:txBody>
      </p:sp>
      <p:pic>
        <p:nvPicPr>
          <p:cNvPr id="5" name="object 5"/>
          <p:cNvPicPr/>
          <p:nvPr/>
        </p:nvPicPr>
        <p:blipFill>
          <a:blip r:embed="rId3" cstate="print"/>
          <a:stretch>
            <a:fillRect/>
          </a:stretch>
        </p:blipFill>
        <p:spPr>
          <a:xfrm>
            <a:off x="452627" y="2738627"/>
            <a:ext cx="237743" cy="4581143"/>
          </a:xfrm>
          <a:prstGeom prst="rect">
            <a:avLst/>
          </a:prstGeom>
        </p:spPr>
      </p:pic>
      <p:grpSp>
        <p:nvGrpSpPr>
          <p:cNvPr id="6" name="object 6"/>
          <p:cNvGrpSpPr/>
          <p:nvPr/>
        </p:nvGrpSpPr>
        <p:grpSpPr>
          <a:xfrm>
            <a:off x="1158239" y="1432560"/>
            <a:ext cx="8361045" cy="5671185"/>
            <a:chOff x="1158239" y="1432560"/>
            <a:chExt cx="8361045" cy="5671185"/>
          </a:xfrm>
        </p:grpSpPr>
        <p:pic>
          <p:nvPicPr>
            <p:cNvPr id="7" name="object 7"/>
            <p:cNvPicPr/>
            <p:nvPr/>
          </p:nvPicPr>
          <p:blipFill>
            <a:blip r:embed="rId4" cstate="print"/>
            <a:stretch>
              <a:fillRect/>
            </a:stretch>
          </p:blipFill>
          <p:spPr>
            <a:xfrm>
              <a:off x="8225027" y="6300216"/>
              <a:ext cx="1293875" cy="803147"/>
            </a:xfrm>
            <a:prstGeom prst="rect">
              <a:avLst/>
            </a:prstGeom>
          </p:spPr>
        </p:pic>
        <p:pic>
          <p:nvPicPr>
            <p:cNvPr id="8" name="object 8"/>
            <p:cNvPicPr/>
            <p:nvPr/>
          </p:nvPicPr>
          <p:blipFill>
            <a:blip r:embed="rId5" cstate="print"/>
            <a:stretch>
              <a:fillRect/>
            </a:stretch>
          </p:blipFill>
          <p:spPr>
            <a:xfrm>
              <a:off x="1158239" y="1432560"/>
              <a:ext cx="7427976" cy="5573267"/>
            </a:xfrm>
            <a:prstGeom prst="rect">
              <a:avLst/>
            </a:prstGeom>
          </p:spPr>
        </p:pic>
      </p:grpSp>
      <p:sp>
        <p:nvSpPr>
          <p:cNvPr id="9" name="object 9"/>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10" name="object 10"/>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5.29</a:t>
            </a:r>
          </a:p>
        </p:txBody>
      </p:sp>
    </p:spTree>
    <p:extLst>
      <p:ext uri="{BB962C8B-B14F-4D97-AF65-F5344CB8AC3E}">
        <p14:creationId xmlns:p14="http://schemas.microsoft.com/office/powerpoint/2010/main" val="2712297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5200650" y="2673857"/>
          <a:ext cx="4102734" cy="1070610"/>
        </p:xfrm>
        <a:graphic>
          <a:graphicData uri="http://schemas.openxmlformats.org/drawingml/2006/table">
            <a:tbl>
              <a:tblPr firstRow="1" bandRow="1">
                <a:tableStyleId>{2D5ABB26-0587-4C30-8999-92F81FD0307C}</a:tableStyleId>
              </a:tblPr>
              <a:tblGrid>
                <a:gridCol w="1428115">
                  <a:extLst>
                    <a:ext uri="{9D8B030D-6E8A-4147-A177-3AD203B41FA5}">
                      <a16:colId xmlns:a16="http://schemas.microsoft.com/office/drawing/2014/main" val="20000"/>
                    </a:ext>
                  </a:extLst>
                </a:gridCol>
                <a:gridCol w="891540">
                  <a:extLst>
                    <a:ext uri="{9D8B030D-6E8A-4147-A177-3AD203B41FA5}">
                      <a16:colId xmlns:a16="http://schemas.microsoft.com/office/drawing/2014/main" val="20001"/>
                    </a:ext>
                  </a:extLst>
                </a:gridCol>
                <a:gridCol w="891540">
                  <a:extLst>
                    <a:ext uri="{9D8B030D-6E8A-4147-A177-3AD203B41FA5}">
                      <a16:colId xmlns:a16="http://schemas.microsoft.com/office/drawing/2014/main" val="20002"/>
                    </a:ext>
                  </a:extLst>
                </a:gridCol>
                <a:gridCol w="891539">
                  <a:extLst>
                    <a:ext uri="{9D8B030D-6E8A-4147-A177-3AD203B41FA5}">
                      <a16:colId xmlns:a16="http://schemas.microsoft.com/office/drawing/2014/main" val="20003"/>
                    </a:ext>
                  </a:extLst>
                </a:gridCol>
              </a:tblGrid>
              <a:tr h="534670">
                <a:tc>
                  <a:txBody>
                    <a:bodyPr/>
                    <a:lstStyle/>
                    <a:p>
                      <a:pPr marR="29845" algn="ctr">
                        <a:lnSpc>
                          <a:spcPct val="100000"/>
                        </a:lnSpc>
                        <a:spcBef>
                          <a:spcPts val="1400"/>
                        </a:spcBef>
                      </a:pPr>
                      <a:r>
                        <a:rPr sz="1300" b="1" spc="-25" dirty="0">
                          <a:latin typeface="Arial"/>
                          <a:cs typeface="Arial"/>
                        </a:rPr>
                        <a:t>PID</a:t>
                      </a:r>
                      <a:endParaRPr sz="1300">
                        <a:latin typeface="Arial"/>
                        <a:cs typeface="Arial"/>
                      </a:endParaRPr>
                    </a:p>
                  </a:txBody>
                  <a:tcPr marL="0" marR="0" marT="17780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solidFill>
                      <a:srgbClr val="DBDDDF"/>
                    </a:solidFill>
                  </a:tcPr>
                </a:tc>
                <a:tc>
                  <a:txBody>
                    <a:bodyPr/>
                    <a:lstStyle/>
                    <a:p>
                      <a:pPr marR="205740" algn="r">
                        <a:lnSpc>
                          <a:spcPct val="100000"/>
                        </a:lnSpc>
                        <a:spcBef>
                          <a:spcPts val="1400"/>
                        </a:spcBef>
                      </a:pPr>
                      <a:r>
                        <a:rPr sz="1300" b="1" spc="-25" dirty="0">
                          <a:latin typeface="Arial"/>
                          <a:cs typeface="Arial"/>
                        </a:rPr>
                        <a:t>P1</a:t>
                      </a:r>
                      <a:endParaRPr sz="1300">
                        <a:latin typeface="Arial"/>
                        <a:cs typeface="Arial"/>
                      </a:endParaRPr>
                    </a:p>
                  </a:txBody>
                  <a:tcPr marL="0" marR="0" marT="17780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solidFill>
                      <a:srgbClr val="00F900"/>
                    </a:solidFill>
                  </a:tcPr>
                </a:tc>
                <a:tc>
                  <a:txBody>
                    <a:bodyPr/>
                    <a:lstStyle/>
                    <a:p>
                      <a:pPr marL="175260">
                        <a:lnSpc>
                          <a:spcPct val="100000"/>
                        </a:lnSpc>
                        <a:spcBef>
                          <a:spcPts val="1400"/>
                        </a:spcBef>
                      </a:pPr>
                      <a:r>
                        <a:rPr sz="1300" b="1" spc="-25" dirty="0">
                          <a:latin typeface="Arial"/>
                          <a:cs typeface="Arial"/>
                        </a:rPr>
                        <a:t>P3</a:t>
                      </a:r>
                      <a:endParaRPr sz="1300">
                        <a:latin typeface="Arial"/>
                        <a:cs typeface="Arial"/>
                      </a:endParaRPr>
                    </a:p>
                  </a:txBody>
                  <a:tcPr marL="0" marR="0" marT="17780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solidFill>
                      <a:srgbClr val="00F900"/>
                    </a:solidFill>
                  </a:tcPr>
                </a:tc>
                <a:tc>
                  <a:txBody>
                    <a:bodyPr/>
                    <a:lstStyle/>
                    <a:p>
                      <a:pPr marR="512445" algn="r">
                        <a:lnSpc>
                          <a:spcPct val="100000"/>
                        </a:lnSpc>
                        <a:spcBef>
                          <a:spcPts val="1400"/>
                        </a:spcBef>
                      </a:pPr>
                      <a:r>
                        <a:rPr sz="1300" b="1" spc="-25" dirty="0">
                          <a:latin typeface="Arial"/>
                          <a:cs typeface="Arial"/>
                        </a:rPr>
                        <a:t>P2</a:t>
                      </a:r>
                      <a:endParaRPr sz="1300">
                        <a:latin typeface="Arial"/>
                        <a:cs typeface="Arial"/>
                      </a:endParaRPr>
                    </a:p>
                  </a:txBody>
                  <a:tcPr marL="0" marR="0" marT="17780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solidFill>
                      <a:srgbClr val="00F900"/>
                    </a:solidFill>
                  </a:tcPr>
                </a:tc>
                <a:extLst>
                  <a:ext uri="{0D108BD9-81ED-4DB2-BD59-A6C34878D82A}">
                    <a16:rowId xmlns:a16="http://schemas.microsoft.com/office/drawing/2014/main" val="10000"/>
                  </a:ext>
                </a:extLst>
              </a:tr>
              <a:tr h="535940">
                <a:tc>
                  <a:txBody>
                    <a:bodyPr/>
                    <a:lstStyle/>
                    <a:p>
                      <a:pPr marR="29209" algn="ctr">
                        <a:lnSpc>
                          <a:spcPct val="100000"/>
                        </a:lnSpc>
                        <a:spcBef>
                          <a:spcPts val="1410"/>
                        </a:spcBef>
                      </a:pPr>
                      <a:r>
                        <a:rPr sz="1300" b="1" dirty="0">
                          <a:latin typeface="Arial"/>
                          <a:cs typeface="Arial"/>
                        </a:rPr>
                        <a:t>CPU</a:t>
                      </a:r>
                      <a:r>
                        <a:rPr sz="1300" b="1" spc="-75" dirty="0">
                          <a:latin typeface="Arial"/>
                          <a:cs typeface="Arial"/>
                        </a:rPr>
                        <a:t> </a:t>
                      </a:r>
                      <a:r>
                        <a:rPr sz="1300" b="1" spc="-10" dirty="0">
                          <a:latin typeface="Arial"/>
                          <a:cs typeface="Arial"/>
                        </a:rPr>
                        <a:t>burst</a:t>
                      </a:r>
                      <a:r>
                        <a:rPr sz="1300" b="1" spc="-80" dirty="0">
                          <a:latin typeface="Arial"/>
                          <a:cs typeface="Arial"/>
                        </a:rPr>
                        <a:t> </a:t>
                      </a:r>
                      <a:r>
                        <a:rPr sz="1300" b="1" spc="-20" dirty="0">
                          <a:latin typeface="Arial"/>
                          <a:cs typeface="Arial"/>
                        </a:rPr>
                        <a:t>time</a:t>
                      </a:r>
                      <a:endParaRPr sz="1300">
                        <a:latin typeface="Arial"/>
                        <a:cs typeface="Arial"/>
                      </a:endParaRPr>
                    </a:p>
                  </a:txBody>
                  <a:tcPr marL="0" marR="0" marT="17907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solidFill>
                      <a:srgbClr val="DBDDDF"/>
                    </a:solidFill>
                  </a:tcPr>
                </a:tc>
                <a:tc>
                  <a:txBody>
                    <a:bodyPr/>
                    <a:lstStyle/>
                    <a:p>
                      <a:pPr marR="186055" algn="r">
                        <a:lnSpc>
                          <a:spcPct val="100000"/>
                        </a:lnSpc>
                        <a:spcBef>
                          <a:spcPts val="1410"/>
                        </a:spcBef>
                      </a:pPr>
                      <a:r>
                        <a:rPr sz="1300" b="1" spc="-25" dirty="0">
                          <a:latin typeface="Arial"/>
                          <a:cs typeface="Arial"/>
                        </a:rPr>
                        <a:t>24</a:t>
                      </a:r>
                      <a:endParaRPr sz="1300">
                        <a:latin typeface="Arial"/>
                        <a:cs typeface="Arial"/>
                      </a:endParaRPr>
                    </a:p>
                  </a:txBody>
                  <a:tcPr marL="0" marR="0" marT="17907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tc>
                  <a:txBody>
                    <a:bodyPr/>
                    <a:lstStyle/>
                    <a:p>
                      <a:pPr marL="247015">
                        <a:lnSpc>
                          <a:spcPct val="100000"/>
                        </a:lnSpc>
                        <a:spcBef>
                          <a:spcPts val="1410"/>
                        </a:spcBef>
                      </a:pPr>
                      <a:r>
                        <a:rPr sz="1300" b="1" spc="-50" dirty="0">
                          <a:latin typeface="Arial"/>
                          <a:cs typeface="Arial"/>
                        </a:rPr>
                        <a:t>3</a:t>
                      </a:r>
                      <a:endParaRPr sz="1300">
                        <a:latin typeface="Arial"/>
                        <a:cs typeface="Arial"/>
                      </a:endParaRPr>
                    </a:p>
                  </a:txBody>
                  <a:tcPr marL="0" marR="0" marT="17907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tc>
                  <a:txBody>
                    <a:bodyPr/>
                    <a:lstStyle/>
                    <a:p>
                      <a:pPr marR="550545" algn="r">
                        <a:lnSpc>
                          <a:spcPct val="100000"/>
                        </a:lnSpc>
                        <a:spcBef>
                          <a:spcPts val="1410"/>
                        </a:spcBef>
                      </a:pPr>
                      <a:r>
                        <a:rPr sz="1300" b="1" spc="-50" dirty="0">
                          <a:latin typeface="Arial"/>
                          <a:cs typeface="Arial"/>
                        </a:rPr>
                        <a:t>3</a:t>
                      </a:r>
                      <a:endParaRPr sz="1300">
                        <a:latin typeface="Arial"/>
                        <a:cs typeface="Arial"/>
                      </a:endParaRPr>
                    </a:p>
                  </a:txBody>
                  <a:tcPr marL="0" marR="0" marT="17907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extLst>
                  <a:ext uri="{0D108BD9-81ED-4DB2-BD59-A6C34878D82A}">
                    <a16:rowId xmlns:a16="http://schemas.microsoft.com/office/drawing/2014/main" val="10001"/>
                  </a:ext>
                </a:extLst>
              </a:tr>
            </a:tbl>
          </a:graphicData>
        </a:graphic>
      </p:graphicFrame>
      <p:graphicFrame>
        <p:nvGraphicFramePr>
          <p:cNvPr id="3" name="object 3"/>
          <p:cNvGraphicFramePr>
            <a:graphicFrameLocks noGrp="1"/>
          </p:cNvGraphicFramePr>
          <p:nvPr/>
        </p:nvGraphicFramePr>
        <p:xfrm>
          <a:off x="5209794" y="5665470"/>
          <a:ext cx="1573530" cy="1381760"/>
        </p:xfrm>
        <a:graphic>
          <a:graphicData uri="http://schemas.openxmlformats.org/drawingml/2006/table">
            <a:tbl>
              <a:tblPr firstRow="1" bandRow="1">
                <a:tableStyleId>{2D5ABB26-0587-4C30-8999-92F81FD0307C}</a:tableStyleId>
              </a:tblPr>
              <a:tblGrid>
                <a:gridCol w="425450">
                  <a:extLst>
                    <a:ext uri="{9D8B030D-6E8A-4147-A177-3AD203B41FA5}">
                      <a16:colId xmlns:a16="http://schemas.microsoft.com/office/drawing/2014/main" val="20000"/>
                    </a:ext>
                  </a:extLst>
                </a:gridCol>
                <a:gridCol w="1148080">
                  <a:extLst>
                    <a:ext uri="{9D8B030D-6E8A-4147-A177-3AD203B41FA5}">
                      <a16:colId xmlns:a16="http://schemas.microsoft.com/office/drawing/2014/main" val="20001"/>
                    </a:ext>
                  </a:extLst>
                </a:gridCol>
              </a:tblGrid>
              <a:tr h="345440">
                <a:tc>
                  <a:txBody>
                    <a:bodyPr/>
                    <a:lstStyle/>
                    <a:p>
                      <a:pPr marR="8255" algn="ctr">
                        <a:lnSpc>
                          <a:spcPct val="100000"/>
                        </a:lnSpc>
                        <a:spcBef>
                          <a:spcPts val="535"/>
                        </a:spcBef>
                      </a:pPr>
                      <a:r>
                        <a:rPr sz="1300" b="1" spc="-25" dirty="0">
                          <a:latin typeface="Arial"/>
                          <a:cs typeface="Arial"/>
                        </a:rPr>
                        <a:t>PID</a:t>
                      </a:r>
                      <a:endParaRPr sz="1300">
                        <a:latin typeface="Arial"/>
                        <a:cs typeface="Arial"/>
                      </a:endParaRPr>
                    </a:p>
                  </a:txBody>
                  <a:tcPr marL="0" marR="0" marT="67945" marB="0">
                    <a:lnL w="38100">
                      <a:solidFill>
                        <a:srgbClr val="000000"/>
                      </a:solidFill>
                      <a:prstDash val="solid"/>
                    </a:lnL>
                    <a:lnR w="12700">
                      <a:solidFill>
                        <a:srgbClr val="000000"/>
                      </a:solidFill>
                      <a:prstDash val="solid"/>
                    </a:lnR>
                    <a:lnT w="38100">
                      <a:solidFill>
                        <a:srgbClr val="000000"/>
                      </a:solidFill>
                      <a:prstDash val="solid"/>
                    </a:lnT>
                    <a:lnB w="12700">
                      <a:solidFill>
                        <a:srgbClr val="000000"/>
                      </a:solidFill>
                      <a:prstDash val="solid"/>
                    </a:lnB>
                    <a:solidFill>
                      <a:srgbClr val="00C6FB"/>
                    </a:solidFill>
                  </a:tcPr>
                </a:tc>
                <a:tc>
                  <a:txBody>
                    <a:bodyPr/>
                    <a:lstStyle/>
                    <a:p>
                      <a:pPr marR="43180" algn="ctr">
                        <a:lnSpc>
                          <a:spcPct val="100000"/>
                        </a:lnSpc>
                        <a:spcBef>
                          <a:spcPts val="535"/>
                        </a:spcBef>
                      </a:pPr>
                      <a:r>
                        <a:rPr sz="1300" b="1" spc="-25" dirty="0">
                          <a:latin typeface="Arial"/>
                          <a:cs typeface="Arial"/>
                        </a:rPr>
                        <a:t>Waiting</a:t>
                      </a:r>
                      <a:r>
                        <a:rPr sz="1300" b="1" spc="-55" dirty="0">
                          <a:latin typeface="Arial"/>
                          <a:cs typeface="Arial"/>
                        </a:rPr>
                        <a:t> </a:t>
                      </a:r>
                      <a:r>
                        <a:rPr sz="1300" b="1" spc="-20" dirty="0">
                          <a:latin typeface="Arial"/>
                          <a:cs typeface="Arial"/>
                        </a:rPr>
                        <a:t>time</a:t>
                      </a:r>
                      <a:endParaRPr sz="1300">
                        <a:latin typeface="Arial"/>
                        <a:cs typeface="Arial"/>
                      </a:endParaRPr>
                    </a:p>
                  </a:txBody>
                  <a:tcPr marL="0" marR="0" marT="67945" marB="0">
                    <a:lnL w="12700">
                      <a:solidFill>
                        <a:srgbClr val="000000"/>
                      </a:solidFill>
                      <a:prstDash val="solid"/>
                    </a:lnL>
                    <a:lnR w="38100">
                      <a:solidFill>
                        <a:srgbClr val="000000"/>
                      </a:solidFill>
                      <a:prstDash val="solid"/>
                    </a:lnR>
                    <a:lnT w="38100">
                      <a:solidFill>
                        <a:srgbClr val="000000"/>
                      </a:solidFill>
                      <a:prstDash val="solid"/>
                    </a:lnT>
                    <a:lnB w="12700">
                      <a:solidFill>
                        <a:srgbClr val="000000"/>
                      </a:solidFill>
                      <a:prstDash val="solid"/>
                    </a:lnB>
                    <a:solidFill>
                      <a:srgbClr val="00C6FB"/>
                    </a:solidFill>
                  </a:tcPr>
                </a:tc>
                <a:extLst>
                  <a:ext uri="{0D108BD9-81ED-4DB2-BD59-A6C34878D82A}">
                    <a16:rowId xmlns:a16="http://schemas.microsoft.com/office/drawing/2014/main" val="10000"/>
                  </a:ext>
                </a:extLst>
              </a:tr>
              <a:tr h="345440">
                <a:tc>
                  <a:txBody>
                    <a:bodyPr/>
                    <a:lstStyle/>
                    <a:p>
                      <a:pPr marR="11430" algn="ctr">
                        <a:lnSpc>
                          <a:spcPct val="100000"/>
                        </a:lnSpc>
                        <a:spcBef>
                          <a:spcPts val="484"/>
                        </a:spcBef>
                      </a:pPr>
                      <a:r>
                        <a:rPr sz="1300" spc="-25" dirty="0">
                          <a:latin typeface="Arial MT"/>
                          <a:cs typeface="Arial MT"/>
                        </a:rPr>
                        <a:t>P1</a:t>
                      </a:r>
                      <a:endParaRPr sz="1300">
                        <a:latin typeface="Arial MT"/>
                        <a:cs typeface="Arial MT"/>
                      </a:endParaRPr>
                    </a:p>
                  </a:txBody>
                  <a:tcPr marL="0" marR="0" marT="61594" marB="0">
                    <a:lnL w="381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484"/>
                        </a:spcBef>
                      </a:pPr>
                      <a:r>
                        <a:rPr sz="1300" spc="-50" dirty="0">
                          <a:latin typeface="Arial MT"/>
                          <a:cs typeface="Arial MT"/>
                        </a:rPr>
                        <a:t>6</a:t>
                      </a:r>
                      <a:endParaRPr sz="1300">
                        <a:latin typeface="Arial MT"/>
                        <a:cs typeface="Arial MT"/>
                      </a:endParaRPr>
                    </a:p>
                  </a:txBody>
                  <a:tcPr marL="0" marR="0" marT="61594" marB="0">
                    <a:lnL w="12700">
                      <a:solidFill>
                        <a:srgbClr val="000000"/>
                      </a:solidFill>
                      <a:prstDash val="solid"/>
                    </a:lnL>
                    <a:lnR w="381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45440">
                <a:tc>
                  <a:txBody>
                    <a:bodyPr/>
                    <a:lstStyle/>
                    <a:p>
                      <a:pPr marR="11430" algn="ctr">
                        <a:lnSpc>
                          <a:spcPct val="100000"/>
                        </a:lnSpc>
                        <a:spcBef>
                          <a:spcPts val="509"/>
                        </a:spcBef>
                      </a:pPr>
                      <a:r>
                        <a:rPr sz="1300" spc="-25" dirty="0">
                          <a:latin typeface="Arial MT"/>
                          <a:cs typeface="Arial MT"/>
                        </a:rPr>
                        <a:t>P2</a:t>
                      </a:r>
                      <a:endParaRPr sz="1300">
                        <a:latin typeface="Arial MT"/>
                        <a:cs typeface="Arial MT"/>
                      </a:endParaRPr>
                    </a:p>
                  </a:txBody>
                  <a:tcPr marL="0" marR="0" marT="64769" marB="0">
                    <a:lnL w="381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09"/>
                        </a:spcBef>
                      </a:pPr>
                      <a:r>
                        <a:rPr sz="1300" spc="-50" dirty="0">
                          <a:latin typeface="Arial MT"/>
                          <a:cs typeface="Arial MT"/>
                        </a:rPr>
                        <a:t>0</a:t>
                      </a:r>
                      <a:endParaRPr sz="1300">
                        <a:latin typeface="Arial MT"/>
                        <a:cs typeface="Arial MT"/>
                      </a:endParaRPr>
                    </a:p>
                  </a:txBody>
                  <a:tcPr marL="0" marR="0" marT="64769" marB="0">
                    <a:lnL w="12700">
                      <a:solidFill>
                        <a:srgbClr val="000000"/>
                      </a:solidFill>
                      <a:prstDash val="solid"/>
                    </a:lnL>
                    <a:lnR w="381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45440">
                <a:tc>
                  <a:txBody>
                    <a:bodyPr/>
                    <a:lstStyle/>
                    <a:p>
                      <a:pPr marR="11430" algn="ctr">
                        <a:lnSpc>
                          <a:spcPct val="100000"/>
                        </a:lnSpc>
                        <a:spcBef>
                          <a:spcPts val="520"/>
                        </a:spcBef>
                      </a:pPr>
                      <a:r>
                        <a:rPr sz="1300" spc="-25" dirty="0">
                          <a:latin typeface="Arial MT"/>
                          <a:cs typeface="Arial MT"/>
                        </a:rPr>
                        <a:t>P3</a:t>
                      </a:r>
                      <a:endParaRPr sz="1300">
                        <a:latin typeface="Arial MT"/>
                        <a:cs typeface="Arial MT"/>
                      </a:endParaRPr>
                    </a:p>
                  </a:txBody>
                  <a:tcPr marL="0" marR="0" marT="66040" marB="0">
                    <a:lnL w="38100">
                      <a:solidFill>
                        <a:srgbClr val="000000"/>
                      </a:solidFill>
                      <a:prstDash val="solid"/>
                    </a:lnL>
                    <a:lnR w="12700">
                      <a:solidFill>
                        <a:srgbClr val="000000"/>
                      </a:solidFill>
                      <a:prstDash val="solid"/>
                    </a:lnR>
                    <a:lnT w="12700">
                      <a:solidFill>
                        <a:srgbClr val="000000"/>
                      </a:solidFill>
                      <a:prstDash val="solid"/>
                    </a:lnT>
                    <a:lnB w="38100">
                      <a:solidFill>
                        <a:srgbClr val="000000"/>
                      </a:solidFill>
                      <a:prstDash val="solid"/>
                    </a:lnB>
                  </a:tcPr>
                </a:tc>
                <a:tc>
                  <a:txBody>
                    <a:bodyPr/>
                    <a:lstStyle/>
                    <a:p>
                      <a:pPr algn="ctr">
                        <a:lnSpc>
                          <a:spcPct val="100000"/>
                        </a:lnSpc>
                        <a:spcBef>
                          <a:spcPts val="520"/>
                        </a:spcBef>
                      </a:pPr>
                      <a:r>
                        <a:rPr sz="1300" spc="-50" dirty="0">
                          <a:latin typeface="Arial MT"/>
                          <a:cs typeface="Arial MT"/>
                        </a:rPr>
                        <a:t>3</a:t>
                      </a:r>
                      <a:endParaRPr sz="1300">
                        <a:latin typeface="Arial MT"/>
                        <a:cs typeface="Arial MT"/>
                      </a:endParaRPr>
                    </a:p>
                  </a:txBody>
                  <a:tcPr marL="0" marR="0" marT="66040" marB="0">
                    <a:lnL w="12700">
                      <a:solidFill>
                        <a:srgbClr val="000000"/>
                      </a:solidFill>
                      <a:prstDash val="solid"/>
                    </a:lnL>
                    <a:lnR w="38100">
                      <a:solidFill>
                        <a:srgbClr val="000000"/>
                      </a:solidFill>
                      <a:prstDash val="solid"/>
                    </a:lnR>
                    <a:lnT w="12700">
                      <a:solidFill>
                        <a:srgbClr val="000000"/>
                      </a:solidFill>
                      <a:prstDash val="solid"/>
                    </a:lnT>
                    <a:lnB w="38100">
                      <a:solidFill>
                        <a:srgbClr val="000000"/>
                      </a:solidFill>
                      <a:prstDash val="solid"/>
                    </a:lnB>
                  </a:tcPr>
                </a:tc>
                <a:extLst>
                  <a:ext uri="{0D108BD9-81ED-4DB2-BD59-A6C34878D82A}">
                    <a16:rowId xmlns:a16="http://schemas.microsoft.com/office/drawing/2014/main" val="10003"/>
                  </a:ext>
                </a:extLst>
              </a:tr>
            </a:tbl>
          </a:graphicData>
        </a:graphic>
      </p:graphicFrame>
      <p:graphicFrame>
        <p:nvGraphicFramePr>
          <p:cNvPr id="4" name="object 4"/>
          <p:cNvGraphicFramePr>
            <a:graphicFrameLocks noGrp="1"/>
          </p:cNvGraphicFramePr>
          <p:nvPr/>
        </p:nvGraphicFramePr>
        <p:xfrm>
          <a:off x="5221985" y="4610861"/>
          <a:ext cx="4088130" cy="469265"/>
        </p:xfrm>
        <a:graphic>
          <a:graphicData uri="http://schemas.openxmlformats.org/drawingml/2006/table">
            <a:tbl>
              <a:tblPr firstRow="1" bandRow="1">
                <a:tableStyleId>{2D5ABB26-0587-4C30-8999-92F81FD0307C}</a:tableStyleId>
              </a:tblPr>
              <a:tblGrid>
                <a:gridCol w="408305">
                  <a:extLst>
                    <a:ext uri="{9D8B030D-6E8A-4147-A177-3AD203B41FA5}">
                      <a16:colId xmlns:a16="http://schemas.microsoft.com/office/drawing/2014/main" val="20000"/>
                    </a:ext>
                  </a:extLst>
                </a:gridCol>
                <a:gridCol w="409575">
                  <a:extLst>
                    <a:ext uri="{9D8B030D-6E8A-4147-A177-3AD203B41FA5}">
                      <a16:colId xmlns:a16="http://schemas.microsoft.com/office/drawing/2014/main" val="20001"/>
                    </a:ext>
                  </a:extLst>
                </a:gridCol>
                <a:gridCol w="3270250">
                  <a:extLst>
                    <a:ext uri="{9D8B030D-6E8A-4147-A177-3AD203B41FA5}">
                      <a16:colId xmlns:a16="http://schemas.microsoft.com/office/drawing/2014/main" val="20002"/>
                    </a:ext>
                  </a:extLst>
                </a:gridCol>
              </a:tblGrid>
              <a:tr h="469265">
                <a:tc>
                  <a:txBody>
                    <a:bodyPr/>
                    <a:lstStyle/>
                    <a:p>
                      <a:pPr marL="121285">
                        <a:lnSpc>
                          <a:spcPct val="100000"/>
                        </a:lnSpc>
                        <a:spcBef>
                          <a:spcPts val="965"/>
                        </a:spcBef>
                      </a:pPr>
                      <a:r>
                        <a:rPr sz="1300" spc="-25" dirty="0">
                          <a:latin typeface="Arial MT"/>
                          <a:cs typeface="Arial MT"/>
                        </a:rPr>
                        <a:t>P2</a:t>
                      </a:r>
                      <a:endParaRPr sz="1300">
                        <a:latin typeface="Arial MT"/>
                        <a:cs typeface="Arial MT"/>
                      </a:endParaRPr>
                    </a:p>
                  </a:txBody>
                  <a:tcPr marL="0" marR="0" marT="122555"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tc>
                  <a:txBody>
                    <a:bodyPr/>
                    <a:lstStyle/>
                    <a:p>
                      <a:pPr marL="123189">
                        <a:lnSpc>
                          <a:spcPct val="100000"/>
                        </a:lnSpc>
                        <a:spcBef>
                          <a:spcPts val="965"/>
                        </a:spcBef>
                      </a:pPr>
                      <a:r>
                        <a:rPr sz="1300" spc="-25" dirty="0">
                          <a:latin typeface="Arial MT"/>
                          <a:cs typeface="Arial MT"/>
                        </a:rPr>
                        <a:t>P3</a:t>
                      </a:r>
                      <a:endParaRPr sz="1300">
                        <a:latin typeface="Arial MT"/>
                        <a:cs typeface="Arial MT"/>
                      </a:endParaRPr>
                    </a:p>
                  </a:txBody>
                  <a:tcPr marL="0" marR="0" marT="122555"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tc>
                  <a:txBody>
                    <a:bodyPr/>
                    <a:lstStyle/>
                    <a:p>
                      <a:pPr marR="33020" algn="ctr">
                        <a:lnSpc>
                          <a:spcPct val="100000"/>
                        </a:lnSpc>
                        <a:spcBef>
                          <a:spcPts val="965"/>
                        </a:spcBef>
                      </a:pPr>
                      <a:r>
                        <a:rPr sz="1300" spc="-25" dirty="0">
                          <a:latin typeface="Arial MT"/>
                          <a:cs typeface="Arial MT"/>
                        </a:rPr>
                        <a:t>P1</a:t>
                      </a:r>
                      <a:endParaRPr sz="1300">
                        <a:latin typeface="Arial MT"/>
                        <a:cs typeface="Arial MT"/>
                      </a:endParaRPr>
                    </a:p>
                  </a:txBody>
                  <a:tcPr marL="0" marR="0" marT="122555"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extLst>
                  <a:ext uri="{0D108BD9-81ED-4DB2-BD59-A6C34878D82A}">
                    <a16:rowId xmlns:a16="http://schemas.microsoft.com/office/drawing/2014/main" val="10000"/>
                  </a:ext>
                </a:extLst>
              </a:tr>
            </a:tbl>
          </a:graphicData>
        </a:graphic>
      </p:graphicFrame>
      <p:sp>
        <p:nvSpPr>
          <p:cNvPr id="5" name="object 5"/>
          <p:cNvSpPr txBox="1"/>
          <p:nvPr/>
        </p:nvSpPr>
        <p:spPr>
          <a:xfrm>
            <a:off x="5249691" y="5269483"/>
            <a:ext cx="505459" cy="215900"/>
          </a:xfrm>
          <a:prstGeom prst="rect">
            <a:avLst/>
          </a:prstGeom>
        </p:spPr>
        <p:txBody>
          <a:bodyPr vert="horz" wrap="square" lIns="0" tIns="12065" rIns="0" bIns="0" rtlCol="0">
            <a:spAutoFit/>
          </a:bodyPr>
          <a:lstStyle/>
          <a:p>
            <a:pPr marL="12700">
              <a:lnSpc>
                <a:spcPct val="100000"/>
              </a:lnSpc>
              <a:spcBef>
                <a:spcPts val="95"/>
              </a:spcBef>
              <a:tabLst>
                <a:tab pos="403860" algn="l"/>
              </a:tabLst>
            </a:pPr>
            <a:r>
              <a:rPr sz="1250" spc="-50" dirty="0">
                <a:latin typeface="Arial MT"/>
                <a:cs typeface="Arial MT"/>
              </a:rPr>
              <a:t>0</a:t>
            </a:r>
            <a:r>
              <a:rPr sz="1250" dirty="0">
                <a:latin typeface="Arial MT"/>
                <a:cs typeface="Arial MT"/>
              </a:rPr>
              <a:t>	</a:t>
            </a:r>
            <a:r>
              <a:rPr sz="1250" spc="-50" dirty="0">
                <a:latin typeface="Arial MT"/>
                <a:cs typeface="Arial MT"/>
              </a:rPr>
              <a:t>3</a:t>
            </a:r>
            <a:endParaRPr sz="1250">
              <a:latin typeface="Arial MT"/>
              <a:cs typeface="Arial MT"/>
            </a:endParaRPr>
          </a:p>
        </p:txBody>
      </p:sp>
      <p:sp>
        <p:nvSpPr>
          <p:cNvPr id="6" name="object 6"/>
          <p:cNvSpPr txBox="1"/>
          <p:nvPr/>
        </p:nvSpPr>
        <p:spPr>
          <a:xfrm>
            <a:off x="6053262" y="5269483"/>
            <a:ext cx="113664" cy="215900"/>
          </a:xfrm>
          <a:prstGeom prst="rect">
            <a:avLst/>
          </a:prstGeom>
        </p:spPr>
        <p:txBody>
          <a:bodyPr vert="horz" wrap="square" lIns="0" tIns="12065" rIns="0" bIns="0" rtlCol="0">
            <a:spAutoFit/>
          </a:bodyPr>
          <a:lstStyle/>
          <a:p>
            <a:pPr marL="12700">
              <a:lnSpc>
                <a:spcPct val="100000"/>
              </a:lnSpc>
              <a:spcBef>
                <a:spcPts val="95"/>
              </a:spcBef>
            </a:pPr>
            <a:r>
              <a:rPr sz="1250" spc="-50" dirty="0">
                <a:latin typeface="Arial MT"/>
                <a:cs typeface="Arial MT"/>
              </a:rPr>
              <a:t>6</a:t>
            </a:r>
            <a:endParaRPr sz="1250">
              <a:latin typeface="Arial MT"/>
              <a:cs typeface="Arial MT"/>
            </a:endParaRPr>
          </a:p>
        </p:txBody>
      </p:sp>
      <p:sp>
        <p:nvSpPr>
          <p:cNvPr id="7" name="object 7"/>
          <p:cNvSpPr txBox="1"/>
          <p:nvPr/>
        </p:nvSpPr>
        <p:spPr>
          <a:xfrm>
            <a:off x="9273885" y="5269483"/>
            <a:ext cx="204470" cy="215900"/>
          </a:xfrm>
          <a:prstGeom prst="rect">
            <a:avLst/>
          </a:prstGeom>
        </p:spPr>
        <p:txBody>
          <a:bodyPr vert="horz" wrap="square" lIns="0" tIns="12065" rIns="0" bIns="0" rtlCol="0">
            <a:spAutoFit/>
          </a:bodyPr>
          <a:lstStyle/>
          <a:p>
            <a:pPr marL="12700">
              <a:lnSpc>
                <a:spcPct val="100000"/>
              </a:lnSpc>
              <a:spcBef>
                <a:spcPts val="95"/>
              </a:spcBef>
            </a:pPr>
            <a:r>
              <a:rPr sz="1250" spc="-25" dirty="0">
                <a:latin typeface="Arial MT"/>
                <a:cs typeface="Arial MT"/>
              </a:rPr>
              <a:t>30</a:t>
            </a:r>
            <a:endParaRPr sz="1250">
              <a:latin typeface="Arial MT"/>
              <a:cs typeface="Arial MT"/>
            </a:endParaRPr>
          </a:p>
        </p:txBody>
      </p:sp>
      <p:sp>
        <p:nvSpPr>
          <p:cNvPr id="8" name="object 8"/>
          <p:cNvSpPr txBox="1"/>
          <p:nvPr/>
        </p:nvSpPr>
        <p:spPr>
          <a:xfrm>
            <a:off x="2434827" y="4009099"/>
            <a:ext cx="4270375" cy="330835"/>
          </a:xfrm>
          <a:prstGeom prst="rect">
            <a:avLst/>
          </a:prstGeom>
        </p:spPr>
        <p:txBody>
          <a:bodyPr vert="horz" wrap="square" lIns="0" tIns="13335" rIns="0" bIns="0" rtlCol="0">
            <a:spAutoFit/>
          </a:bodyPr>
          <a:lstStyle/>
          <a:p>
            <a:pPr marL="12700">
              <a:lnSpc>
                <a:spcPct val="100000"/>
              </a:lnSpc>
              <a:spcBef>
                <a:spcPts val="105"/>
              </a:spcBef>
            </a:pPr>
            <a:r>
              <a:rPr sz="2000" b="1" dirty="0">
                <a:latin typeface="Arial"/>
                <a:cs typeface="Arial"/>
              </a:rPr>
              <a:t>Gantt</a:t>
            </a:r>
            <a:r>
              <a:rPr sz="2000" b="1" spc="-110" dirty="0">
                <a:latin typeface="Arial"/>
                <a:cs typeface="Arial"/>
              </a:rPr>
              <a:t> </a:t>
            </a:r>
            <a:r>
              <a:rPr sz="2000" b="1" dirty="0">
                <a:latin typeface="Arial"/>
                <a:cs typeface="Arial"/>
              </a:rPr>
              <a:t>Charts</a:t>
            </a:r>
            <a:r>
              <a:rPr sz="2000" b="1" spc="-105" dirty="0">
                <a:latin typeface="Arial"/>
                <a:cs typeface="Arial"/>
              </a:rPr>
              <a:t> </a:t>
            </a:r>
            <a:r>
              <a:rPr sz="2000" dirty="0">
                <a:latin typeface="Arial MT"/>
                <a:cs typeface="Arial MT"/>
              </a:rPr>
              <a:t>for</a:t>
            </a:r>
            <a:r>
              <a:rPr sz="2000" spc="-90" dirty="0">
                <a:latin typeface="Arial MT"/>
                <a:cs typeface="Arial MT"/>
              </a:rPr>
              <a:t> </a:t>
            </a:r>
            <a:r>
              <a:rPr sz="2000" dirty="0">
                <a:latin typeface="Arial MT"/>
                <a:cs typeface="Arial MT"/>
              </a:rPr>
              <a:t>the</a:t>
            </a:r>
            <a:r>
              <a:rPr sz="2000" spc="-95" dirty="0">
                <a:latin typeface="Arial MT"/>
                <a:cs typeface="Arial MT"/>
              </a:rPr>
              <a:t> </a:t>
            </a:r>
            <a:r>
              <a:rPr sz="2000" dirty="0">
                <a:latin typeface="Arial MT"/>
                <a:cs typeface="Arial MT"/>
              </a:rPr>
              <a:t>FCFS</a:t>
            </a:r>
            <a:r>
              <a:rPr sz="2000" spc="-60" dirty="0">
                <a:latin typeface="Arial MT"/>
                <a:cs typeface="Arial MT"/>
              </a:rPr>
              <a:t> </a:t>
            </a:r>
            <a:r>
              <a:rPr sz="2000" spc="-10" dirty="0">
                <a:latin typeface="Arial MT"/>
                <a:cs typeface="Arial MT"/>
              </a:rPr>
              <a:t>schedules</a:t>
            </a:r>
            <a:endParaRPr sz="2000">
              <a:latin typeface="Arial MT"/>
              <a:cs typeface="Arial MT"/>
            </a:endParaRPr>
          </a:p>
        </p:txBody>
      </p:sp>
      <p:graphicFrame>
        <p:nvGraphicFramePr>
          <p:cNvPr id="9" name="object 9"/>
          <p:cNvGraphicFramePr>
            <a:graphicFrameLocks noGrp="1"/>
          </p:cNvGraphicFramePr>
          <p:nvPr/>
        </p:nvGraphicFramePr>
        <p:xfrm>
          <a:off x="672846" y="2673857"/>
          <a:ext cx="4067807" cy="1070610"/>
        </p:xfrm>
        <a:graphic>
          <a:graphicData uri="http://schemas.openxmlformats.org/drawingml/2006/table">
            <a:tbl>
              <a:tblPr firstRow="1" bandRow="1">
                <a:tableStyleId>{2D5ABB26-0587-4C30-8999-92F81FD0307C}</a:tableStyleId>
              </a:tblPr>
              <a:tblGrid>
                <a:gridCol w="1416050">
                  <a:extLst>
                    <a:ext uri="{9D8B030D-6E8A-4147-A177-3AD203B41FA5}">
                      <a16:colId xmlns:a16="http://schemas.microsoft.com/office/drawing/2014/main" val="20000"/>
                    </a:ext>
                  </a:extLst>
                </a:gridCol>
                <a:gridCol w="883919">
                  <a:extLst>
                    <a:ext uri="{9D8B030D-6E8A-4147-A177-3AD203B41FA5}">
                      <a16:colId xmlns:a16="http://schemas.microsoft.com/office/drawing/2014/main" val="20001"/>
                    </a:ext>
                  </a:extLst>
                </a:gridCol>
                <a:gridCol w="883919">
                  <a:extLst>
                    <a:ext uri="{9D8B030D-6E8A-4147-A177-3AD203B41FA5}">
                      <a16:colId xmlns:a16="http://schemas.microsoft.com/office/drawing/2014/main" val="20002"/>
                    </a:ext>
                  </a:extLst>
                </a:gridCol>
                <a:gridCol w="883919">
                  <a:extLst>
                    <a:ext uri="{9D8B030D-6E8A-4147-A177-3AD203B41FA5}">
                      <a16:colId xmlns:a16="http://schemas.microsoft.com/office/drawing/2014/main" val="20003"/>
                    </a:ext>
                  </a:extLst>
                </a:gridCol>
              </a:tblGrid>
              <a:tr h="534670">
                <a:tc>
                  <a:txBody>
                    <a:bodyPr/>
                    <a:lstStyle/>
                    <a:p>
                      <a:pPr marR="32384" algn="ctr">
                        <a:lnSpc>
                          <a:spcPct val="100000"/>
                        </a:lnSpc>
                        <a:spcBef>
                          <a:spcPts val="1400"/>
                        </a:spcBef>
                      </a:pPr>
                      <a:r>
                        <a:rPr sz="1300" b="1" spc="-25" dirty="0">
                          <a:latin typeface="Arial"/>
                          <a:cs typeface="Arial"/>
                        </a:rPr>
                        <a:t>PID</a:t>
                      </a:r>
                      <a:endParaRPr sz="1300">
                        <a:latin typeface="Arial"/>
                        <a:cs typeface="Arial"/>
                      </a:endParaRPr>
                    </a:p>
                  </a:txBody>
                  <a:tcPr marL="0" marR="0" marT="17780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solidFill>
                      <a:srgbClr val="DBDDDF"/>
                    </a:solidFill>
                  </a:tcPr>
                </a:tc>
                <a:tc>
                  <a:txBody>
                    <a:bodyPr/>
                    <a:lstStyle/>
                    <a:p>
                      <a:pPr marR="349885" algn="r">
                        <a:lnSpc>
                          <a:spcPct val="100000"/>
                        </a:lnSpc>
                        <a:spcBef>
                          <a:spcPts val="1400"/>
                        </a:spcBef>
                      </a:pPr>
                      <a:r>
                        <a:rPr sz="1300" b="1" spc="-25" dirty="0">
                          <a:latin typeface="Arial"/>
                          <a:cs typeface="Arial"/>
                        </a:rPr>
                        <a:t>P3</a:t>
                      </a:r>
                      <a:endParaRPr sz="1300">
                        <a:latin typeface="Arial"/>
                        <a:cs typeface="Arial"/>
                      </a:endParaRPr>
                    </a:p>
                  </a:txBody>
                  <a:tcPr marL="0" marR="0" marT="17780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solidFill>
                      <a:srgbClr val="00F900"/>
                    </a:solidFill>
                  </a:tcPr>
                </a:tc>
                <a:tc>
                  <a:txBody>
                    <a:bodyPr/>
                    <a:lstStyle/>
                    <a:p>
                      <a:pPr marR="26034" algn="ctr">
                        <a:lnSpc>
                          <a:spcPct val="100000"/>
                        </a:lnSpc>
                        <a:spcBef>
                          <a:spcPts val="1400"/>
                        </a:spcBef>
                      </a:pPr>
                      <a:r>
                        <a:rPr sz="1300" b="1" spc="-25" dirty="0">
                          <a:latin typeface="Arial"/>
                          <a:cs typeface="Arial"/>
                        </a:rPr>
                        <a:t>P2</a:t>
                      </a:r>
                      <a:endParaRPr sz="1300">
                        <a:latin typeface="Arial"/>
                        <a:cs typeface="Arial"/>
                      </a:endParaRPr>
                    </a:p>
                  </a:txBody>
                  <a:tcPr marL="0" marR="0" marT="17780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solidFill>
                      <a:srgbClr val="00F900"/>
                    </a:solidFill>
                  </a:tcPr>
                </a:tc>
                <a:tc>
                  <a:txBody>
                    <a:bodyPr/>
                    <a:lstStyle/>
                    <a:p>
                      <a:pPr marL="172085">
                        <a:lnSpc>
                          <a:spcPct val="100000"/>
                        </a:lnSpc>
                        <a:spcBef>
                          <a:spcPts val="1400"/>
                        </a:spcBef>
                      </a:pPr>
                      <a:r>
                        <a:rPr sz="1300" b="1" spc="-25" dirty="0">
                          <a:latin typeface="Arial"/>
                          <a:cs typeface="Arial"/>
                        </a:rPr>
                        <a:t>P1</a:t>
                      </a:r>
                      <a:endParaRPr sz="1300">
                        <a:latin typeface="Arial"/>
                        <a:cs typeface="Arial"/>
                      </a:endParaRPr>
                    </a:p>
                  </a:txBody>
                  <a:tcPr marL="0" marR="0" marT="17780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solidFill>
                      <a:srgbClr val="00F900"/>
                    </a:solidFill>
                  </a:tcPr>
                </a:tc>
                <a:extLst>
                  <a:ext uri="{0D108BD9-81ED-4DB2-BD59-A6C34878D82A}">
                    <a16:rowId xmlns:a16="http://schemas.microsoft.com/office/drawing/2014/main" val="10000"/>
                  </a:ext>
                </a:extLst>
              </a:tr>
              <a:tr h="535940">
                <a:tc>
                  <a:txBody>
                    <a:bodyPr/>
                    <a:lstStyle/>
                    <a:p>
                      <a:pPr marR="38100" algn="ctr">
                        <a:lnSpc>
                          <a:spcPct val="100000"/>
                        </a:lnSpc>
                        <a:spcBef>
                          <a:spcPts val="1410"/>
                        </a:spcBef>
                      </a:pPr>
                      <a:r>
                        <a:rPr sz="1300" b="1" dirty="0">
                          <a:latin typeface="Arial"/>
                          <a:cs typeface="Arial"/>
                        </a:rPr>
                        <a:t>CPU</a:t>
                      </a:r>
                      <a:r>
                        <a:rPr sz="1300" b="1" spc="-75" dirty="0">
                          <a:latin typeface="Arial"/>
                          <a:cs typeface="Arial"/>
                        </a:rPr>
                        <a:t> </a:t>
                      </a:r>
                      <a:r>
                        <a:rPr sz="1300" b="1" spc="-10" dirty="0">
                          <a:latin typeface="Arial"/>
                          <a:cs typeface="Arial"/>
                        </a:rPr>
                        <a:t>burst</a:t>
                      </a:r>
                      <a:r>
                        <a:rPr sz="1300" b="1" spc="-80" dirty="0">
                          <a:latin typeface="Arial"/>
                          <a:cs typeface="Arial"/>
                        </a:rPr>
                        <a:t> </a:t>
                      </a:r>
                      <a:r>
                        <a:rPr sz="1300" b="1" spc="-20" dirty="0">
                          <a:latin typeface="Arial"/>
                          <a:cs typeface="Arial"/>
                        </a:rPr>
                        <a:t>time</a:t>
                      </a:r>
                      <a:endParaRPr sz="1300">
                        <a:latin typeface="Arial"/>
                        <a:cs typeface="Arial"/>
                      </a:endParaRPr>
                    </a:p>
                  </a:txBody>
                  <a:tcPr marL="0" marR="0" marT="17907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solidFill>
                      <a:srgbClr val="DBDDDF"/>
                    </a:solidFill>
                  </a:tcPr>
                </a:tc>
                <a:tc>
                  <a:txBody>
                    <a:bodyPr/>
                    <a:lstStyle/>
                    <a:p>
                      <a:pPr marR="384175" algn="r">
                        <a:lnSpc>
                          <a:spcPct val="100000"/>
                        </a:lnSpc>
                        <a:spcBef>
                          <a:spcPts val="1410"/>
                        </a:spcBef>
                      </a:pPr>
                      <a:r>
                        <a:rPr sz="1300" b="1" spc="-50" dirty="0">
                          <a:latin typeface="Arial"/>
                          <a:cs typeface="Arial"/>
                        </a:rPr>
                        <a:t>3</a:t>
                      </a:r>
                      <a:endParaRPr sz="1300">
                        <a:latin typeface="Arial"/>
                        <a:cs typeface="Arial"/>
                      </a:endParaRPr>
                    </a:p>
                  </a:txBody>
                  <a:tcPr marL="0" marR="0" marT="17907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tc>
                  <a:txBody>
                    <a:bodyPr/>
                    <a:lstStyle/>
                    <a:p>
                      <a:pPr marL="7620" algn="ctr">
                        <a:lnSpc>
                          <a:spcPct val="100000"/>
                        </a:lnSpc>
                        <a:spcBef>
                          <a:spcPts val="1410"/>
                        </a:spcBef>
                      </a:pPr>
                      <a:r>
                        <a:rPr sz="1300" b="1" spc="-50" dirty="0">
                          <a:latin typeface="Arial"/>
                          <a:cs typeface="Arial"/>
                        </a:rPr>
                        <a:t>3</a:t>
                      </a:r>
                      <a:endParaRPr sz="1300">
                        <a:latin typeface="Arial"/>
                        <a:cs typeface="Arial"/>
                      </a:endParaRPr>
                    </a:p>
                  </a:txBody>
                  <a:tcPr marL="0" marR="0" marT="17907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tc>
                  <a:txBody>
                    <a:bodyPr/>
                    <a:lstStyle/>
                    <a:p>
                      <a:pPr marL="203835">
                        <a:lnSpc>
                          <a:spcPct val="100000"/>
                        </a:lnSpc>
                        <a:spcBef>
                          <a:spcPts val="1410"/>
                        </a:spcBef>
                      </a:pPr>
                      <a:r>
                        <a:rPr sz="1300" b="1" spc="-25" dirty="0">
                          <a:latin typeface="Arial"/>
                          <a:cs typeface="Arial"/>
                        </a:rPr>
                        <a:t>24</a:t>
                      </a:r>
                      <a:endParaRPr sz="1300">
                        <a:latin typeface="Arial"/>
                        <a:cs typeface="Arial"/>
                      </a:endParaRPr>
                    </a:p>
                  </a:txBody>
                  <a:tcPr marL="0" marR="0" marT="179070"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extLst>
                  <a:ext uri="{0D108BD9-81ED-4DB2-BD59-A6C34878D82A}">
                    <a16:rowId xmlns:a16="http://schemas.microsoft.com/office/drawing/2014/main" val="10001"/>
                  </a:ext>
                </a:extLst>
              </a:tr>
            </a:tbl>
          </a:graphicData>
        </a:graphic>
      </p:graphicFrame>
      <p:graphicFrame>
        <p:nvGraphicFramePr>
          <p:cNvPr id="10" name="object 10"/>
          <p:cNvGraphicFramePr>
            <a:graphicFrameLocks noGrp="1"/>
          </p:cNvGraphicFramePr>
          <p:nvPr/>
        </p:nvGraphicFramePr>
        <p:xfrm>
          <a:off x="666750" y="4601717"/>
          <a:ext cx="4043043" cy="469265"/>
        </p:xfrm>
        <a:graphic>
          <a:graphicData uri="http://schemas.openxmlformats.org/drawingml/2006/table">
            <a:tbl>
              <a:tblPr firstRow="1" bandRow="1">
                <a:tableStyleId>{2D5ABB26-0587-4C30-8999-92F81FD0307C}</a:tableStyleId>
              </a:tblPr>
              <a:tblGrid>
                <a:gridCol w="3234055">
                  <a:extLst>
                    <a:ext uri="{9D8B030D-6E8A-4147-A177-3AD203B41FA5}">
                      <a16:colId xmlns:a16="http://schemas.microsoft.com/office/drawing/2014/main" val="20000"/>
                    </a:ext>
                  </a:extLst>
                </a:gridCol>
                <a:gridCol w="403859">
                  <a:extLst>
                    <a:ext uri="{9D8B030D-6E8A-4147-A177-3AD203B41FA5}">
                      <a16:colId xmlns:a16="http://schemas.microsoft.com/office/drawing/2014/main" val="20001"/>
                    </a:ext>
                  </a:extLst>
                </a:gridCol>
                <a:gridCol w="405129">
                  <a:extLst>
                    <a:ext uri="{9D8B030D-6E8A-4147-A177-3AD203B41FA5}">
                      <a16:colId xmlns:a16="http://schemas.microsoft.com/office/drawing/2014/main" val="20002"/>
                    </a:ext>
                  </a:extLst>
                </a:gridCol>
              </a:tblGrid>
              <a:tr h="469265">
                <a:tc>
                  <a:txBody>
                    <a:bodyPr/>
                    <a:lstStyle/>
                    <a:p>
                      <a:pPr marR="40005" algn="ctr">
                        <a:lnSpc>
                          <a:spcPct val="100000"/>
                        </a:lnSpc>
                        <a:spcBef>
                          <a:spcPts val="965"/>
                        </a:spcBef>
                      </a:pPr>
                      <a:r>
                        <a:rPr sz="1300" spc="-25" dirty="0">
                          <a:latin typeface="Arial MT"/>
                          <a:cs typeface="Arial MT"/>
                        </a:rPr>
                        <a:t>P1</a:t>
                      </a:r>
                      <a:endParaRPr sz="1300">
                        <a:latin typeface="Arial MT"/>
                        <a:cs typeface="Arial MT"/>
                      </a:endParaRPr>
                    </a:p>
                  </a:txBody>
                  <a:tcPr marL="0" marR="0" marT="122555"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tc>
                  <a:txBody>
                    <a:bodyPr/>
                    <a:lstStyle/>
                    <a:p>
                      <a:pPr marL="119380">
                        <a:lnSpc>
                          <a:spcPct val="100000"/>
                        </a:lnSpc>
                        <a:spcBef>
                          <a:spcPts val="965"/>
                        </a:spcBef>
                      </a:pPr>
                      <a:r>
                        <a:rPr sz="1300" spc="-25" dirty="0">
                          <a:latin typeface="Arial MT"/>
                          <a:cs typeface="Arial MT"/>
                        </a:rPr>
                        <a:t>P2</a:t>
                      </a:r>
                      <a:endParaRPr sz="1300">
                        <a:latin typeface="Arial MT"/>
                        <a:cs typeface="Arial MT"/>
                      </a:endParaRPr>
                    </a:p>
                  </a:txBody>
                  <a:tcPr marL="0" marR="0" marT="122555"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tc>
                  <a:txBody>
                    <a:bodyPr/>
                    <a:lstStyle/>
                    <a:p>
                      <a:pPr marL="118745">
                        <a:lnSpc>
                          <a:spcPct val="100000"/>
                        </a:lnSpc>
                        <a:spcBef>
                          <a:spcPts val="965"/>
                        </a:spcBef>
                      </a:pPr>
                      <a:r>
                        <a:rPr sz="1300" spc="-25" dirty="0">
                          <a:latin typeface="Arial MT"/>
                          <a:cs typeface="Arial MT"/>
                        </a:rPr>
                        <a:t>P3</a:t>
                      </a:r>
                      <a:endParaRPr sz="1300">
                        <a:latin typeface="Arial MT"/>
                        <a:cs typeface="Arial MT"/>
                      </a:endParaRPr>
                    </a:p>
                  </a:txBody>
                  <a:tcPr marL="0" marR="0" marT="122555" marB="0">
                    <a:lnL w="57150">
                      <a:solidFill>
                        <a:srgbClr val="000000"/>
                      </a:solidFill>
                      <a:prstDash val="solid"/>
                    </a:lnL>
                    <a:lnR w="57150">
                      <a:solidFill>
                        <a:srgbClr val="000000"/>
                      </a:solidFill>
                      <a:prstDash val="solid"/>
                    </a:lnR>
                    <a:lnT w="57150">
                      <a:solidFill>
                        <a:srgbClr val="000000"/>
                      </a:solidFill>
                      <a:prstDash val="solid"/>
                    </a:lnT>
                    <a:lnB w="57150">
                      <a:solidFill>
                        <a:srgbClr val="000000"/>
                      </a:solidFill>
                      <a:prstDash val="solid"/>
                    </a:lnB>
                  </a:tcPr>
                </a:tc>
                <a:extLst>
                  <a:ext uri="{0D108BD9-81ED-4DB2-BD59-A6C34878D82A}">
                    <a16:rowId xmlns:a16="http://schemas.microsoft.com/office/drawing/2014/main" val="10000"/>
                  </a:ext>
                </a:extLst>
              </a:tr>
            </a:tbl>
          </a:graphicData>
        </a:graphic>
      </p:graphicFrame>
      <p:sp>
        <p:nvSpPr>
          <p:cNvPr id="11" name="object 11"/>
          <p:cNvSpPr txBox="1"/>
          <p:nvPr/>
        </p:nvSpPr>
        <p:spPr>
          <a:xfrm>
            <a:off x="694414" y="5260293"/>
            <a:ext cx="113664" cy="215900"/>
          </a:xfrm>
          <a:prstGeom prst="rect">
            <a:avLst/>
          </a:prstGeom>
        </p:spPr>
        <p:txBody>
          <a:bodyPr vert="horz" wrap="square" lIns="0" tIns="12065" rIns="0" bIns="0" rtlCol="0">
            <a:spAutoFit/>
          </a:bodyPr>
          <a:lstStyle/>
          <a:p>
            <a:pPr marL="12700">
              <a:lnSpc>
                <a:spcPct val="100000"/>
              </a:lnSpc>
              <a:spcBef>
                <a:spcPts val="95"/>
              </a:spcBef>
            </a:pPr>
            <a:r>
              <a:rPr sz="1250" spc="-50" dirty="0">
                <a:latin typeface="Arial MT"/>
                <a:cs typeface="Arial MT"/>
              </a:rPr>
              <a:t>0</a:t>
            </a:r>
            <a:endParaRPr sz="1250">
              <a:latin typeface="Arial MT"/>
              <a:cs typeface="Arial MT"/>
            </a:endParaRPr>
          </a:p>
        </p:txBody>
      </p:sp>
      <p:sp>
        <p:nvSpPr>
          <p:cNvPr id="12" name="object 12"/>
          <p:cNvSpPr txBox="1"/>
          <p:nvPr/>
        </p:nvSpPr>
        <p:spPr>
          <a:xfrm>
            <a:off x="3862733" y="5260293"/>
            <a:ext cx="1016000" cy="215900"/>
          </a:xfrm>
          <a:prstGeom prst="rect">
            <a:avLst/>
          </a:prstGeom>
        </p:spPr>
        <p:txBody>
          <a:bodyPr vert="horz" wrap="square" lIns="0" tIns="12065" rIns="0" bIns="0" rtlCol="0">
            <a:spAutoFit/>
          </a:bodyPr>
          <a:lstStyle/>
          <a:p>
            <a:pPr marL="12700">
              <a:lnSpc>
                <a:spcPct val="100000"/>
              </a:lnSpc>
              <a:spcBef>
                <a:spcPts val="95"/>
              </a:spcBef>
              <a:tabLst>
                <a:tab pos="424180" algn="l"/>
                <a:tab pos="825500" algn="l"/>
              </a:tabLst>
            </a:pPr>
            <a:r>
              <a:rPr sz="1250" spc="-25" dirty="0">
                <a:latin typeface="Arial MT"/>
                <a:cs typeface="Arial MT"/>
              </a:rPr>
              <a:t>24</a:t>
            </a:r>
            <a:r>
              <a:rPr sz="1250" dirty="0">
                <a:latin typeface="Arial MT"/>
                <a:cs typeface="Arial MT"/>
              </a:rPr>
              <a:t>	</a:t>
            </a:r>
            <a:r>
              <a:rPr sz="1250" spc="-25" dirty="0">
                <a:latin typeface="Arial MT"/>
                <a:cs typeface="Arial MT"/>
              </a:rPr>
              <a:t>27</a:t>
            </a:r>
            <a:r>
              <a:rPr sz="1250" dirty="0">
                <a:latin typeface="Arial MT"/>
                <a:cs typeface="Arial MT"/>
              </a:rPr>
              <a:t>	</a:t>
            </a:r>
            <a:r>
              <a:rPr sz="1250" spc="-25" dirty="0">
                <a:latin typeface="Arial MT"/>
                <a:cs typeface="Arial MT"/>
              </a:rPr>
              <a:t>30</a:t>
            </a:r>
            <a:endParaRPr sz="1250">
              <a:latin typeface="Arial MT"/>
              <a:cs typeface="Arial MT"/>
            </a:endParaRPr>
          </a:p>
        </p:txBody>
      </p:sp>
      <p:graphicFrame>
        <p:nvGraphicFramePr>
          <p:cNvPr id="13" name="object 13"/>
          <p:cNvGraphicFramePr>
            <a:graphicFrameLocks noGrp="1"/>
          </p:cNvGraphicFramePr>
          <p:nvPr/>
        </p:nvGraphicFramePr>
        <p:xfrm>
          <a:off x="674370" y="5665470"/>
          <a:ext cx="1574800" cy="1379220"/>
        </p:xfrm>
        <a:graphic>
          <a:graphicData uri="http://schemas.openxmlformats.org/drawingml/2006/table">
            <a:tbl>
              <a:tblPr firstRow="1" bandRow="1">
                <a:tableStyleId>{2D5ABB26-0587-4C30-8999-92F81FD0307C}</a:tableStyleId>
              </a:tblPr>
              <a:tblGrid>
                <a:gridCol w="425450">
                  <a:extLst>
                    <a:ext uri="{9D8B030D-6E8A-4147-A177-3AD203B41FA5}">
                      <a16:colId xmlns:a16="http://schemas.microsoft.com/office/drawing/2014/main" val="20000"/>
                    </a:ext>
                  </a:extLst>
                </a:gridCol>
                <a:gridCol w="1149350">
                  <a:extLst>
                    <a:ext uri="{9D8B030D-6E8A-4147-A177-3AD203B41FA5}">
                      <a16:colId xmlns:a16="http://schemas.microsoft.com/office/drawing/2014/main" val="20001"/>
                    </a:ext>
                  </a:extLst>
                </a:gridCol>
              </a:tblGrid>
              <a:tr h="345440">
                <a:tc>
                  <a:txBody>
                    <a:bodyPr/>
                    <a:lstStyle/>
                    <a:p>
                      <a:pPr marR="11430" algn="ctr">
                        <a:lnSpc>
                          <a:spcPct val="100000"/>
                        </a:lnSpc>
                        <a:spcBef>
                          <a:spcPts val="535"/>
                        </a:spcBef>
                      </a:pPr>
                      <a:r>
                        <a:rPr sz="1300" b="1" spc="-25" dirty="0">
                          <a:latin typeface="Arial"/>
                          <a:cs typeface="Arial"/>
                        </a:rPr>
                        <a:t>PID</a:t>
                      </a:r>
                      <a:endParaRPr sz="1300">
                        <a:latin typeface="Arial"/>
                        <a:cs typeface="Arial"/>
                      </a:endParaRPr>
                    </a:p>
                  </a:txBody>
                  <a:tcPr marL="0" marR="0" marT="67945" marB="0">
                    <a:lnL w="38100">
                      <a:solidFill>
                        <a:srgbClr val="000000"/>
                      </a:solidFill>
                      <a:prstDash val="solid"/>
                    </a:lnL>
                    <a:lnR w="12700">
                      <a:solidFill>
                        <a:srgbClr val="000000"/>
                      </a:solidFill>
                      <a:prstDash val="solid"/>
                    </a:lnR>
                    <a:lnT w="38100">
                      <a:solidFill>
                        <a:srgbClr val="000000"/>
                      </a:solidFill>
                      <a:prstDash val="solid"/>
                    </a:lnT>
                    <a:lnB w="12700">
                      <a:solidFill>
                        <a:srgbClr val="000000"/>
                      </a:solidFill>
                      <a:prstDash val="solid"/>
                    </a:lnB>
                    <a:solidFill>
                      <a:srgbClr val="00C6FB"/>
                    </a:solidFill>
                  </a:tcPr>
                </a:tc>
                <a:tc>
                  <a:txBody>
                    <a:bodyPr/>
                    <a:lstStyle/>
                    <a:p>
                      <a:pPr marR="64135" algn="ctr">
                        <a:lnSpc>
                          <a:spcPct val="100000"/>
                        </a:lnSpc>
                        <a:spcBef>
                          <a:spcPts val="535"/>
                        </a:spcBef>
                      </a:pPr>
                      <a:r>
                        <a:rPr sz="1300" b="1" spc="-25" dirty="0">
                          <a:latin typeface="Arial"/>
                          <a:cs typeface="Arial"/>
                        </a:rPr>
                        <a:t>Waiting</a:t>
                      </a:r>
                      <a:r>
                        <a:rPr sz="1300" b="1" spc="-55" dirty="0">
                          <a:latin typeface="Arial"/>
                          <a:cs typeface="Arial"/>
                        </a:rPr>
                        <a:t> </a:t>
                      </a:r>
                      <a:r>
                        <a:rPr sz="1300" b="1" spc="-20" dirty="0">
                          <a:latin typeface="Arial"/>
                          <a:cs typeface="Arial"/>
                        </a:rPr>
                        <a:t>time</a:t>
                      </a:r>
                      <a:endParaRPr sz="1300">
                        <a:latin typeface="Arial"/>
                        <a:cs typeface="Arial"/>
                      </a:endParaRPr>
                    </a:p>
                  </a:txBody>
                  <a:tcPr marL="0" marR="0" marT="67945" marB="0">
                    <a:lnL w="12700">
                      <a:solidFill>
                        <a:srgbClr val="000000"/>
                      </a:solidFill>
                      <a:prstDash val="solid"/>
                    </a:lnL>
                    <a:lnR w="38100">
                      <a:solidFill>
                        <a:srgbClr val="000000"/>
                      </a:solidFill>
                      <a:prstDash val="solid"/>
                    </a:lnR>
                    <a:lnT w="38100">
                      <a:solidFill>
                        <a:srgbClr val="000000"/>
                      </a:solidFill>
                      <a:prstDash val="solid"/>
                    </a:lnT>
                    <a:lnB w="12700">
                      <a:solidFill>
                        <a:srgbClr val="000000"/>
                      </a:solidFill>
                      <a:prstDash val="solid"/>
                    </a:lnB>
                    <a:solidFill>
                      <a:srgbClr val="00C6FB"/>
                    </a:solidFill>
                  </a:tcPr>
                </a:tc>
                <a:extLst>
                  <a:ext uri="{0D108BD9-81ED-4DB2-BD59-A6C34878D82A}">
                    <a16:rowId xmlns:a16="http://schemas.microsoft.com/office/drawing/2014/main" val="10000"/>
                  </a:ext>
                </a:extLst>
              </a:tr>
              <a:tr h="344170">
                <a:tc>
                  <a:txBody>
                    <a:bodyPr/>
                    <a:lstStyle/>
                    <a:p>
                      <a:pPr marR="13970" algn="ctr">
                        <a:lnSpc>
                          <a:spcPct val="100000"/>
                        </a:lnSpc>
                        <a:spcBef>
                          <a:spcPts val="484"/>
                        </a:spcBef>
                      </a:pPr>
                      <a:r>
                        <a:rPr sz="1300" spc="-25" dirty="0">
                          <a:latin typeface="Arial MT"/>
                          <a:cs typeface="Arial MT"/>
                        </a:rPr>
                        <a:t>P1</a:t>
                      </a:r>
                      <a:endParaRPr sz="1300">
                        <a:latin typeface="Arial MT"/>
                        <a:cs typeface="Arial MT"/>
                      </a:endParaRPr>
                    </a:p>
                  </a:txBody>
                  <a:tcPr marL="0" marR="0" marT="61594" marB="0">
                    <a:lnL w="381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484"/>
                        </a:spcBef>
                      </a:pPr>
                      <a:r>
                        <a:rPr sz="1300" spc="-50" dirty="0">
                          <a:latin typeface="Arial MT"/>
                          <a:cs typeface="Arial MT"/>
                        </a:rPr>
                        <a:t>0</a:t>
                      </a:r>
                      <a:endParaRPr sz="1300">
                        <a:latin typeface="Arial MT"/>
                        <a:cs typeface="Arial MT"/>
                      </a:endParaRPr>
                    </a:p>
                  </a:txBody>
                  <a:tcPr marL="0" marR="0" marT="61594" marB="0">
                    <a:lnL w="12700">
                      <a:solidFill>
                        <a:srgbClr val="000000"/>
                      </a:solidFill>
                      <a:prstDash val="solid"/>
                    </a:lnL>
                    <a:lnR w="381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45440">
                <a:tc>
                  <a:txBody>
                    <a:bodyPr/>
                    <a:lstStyle/>
                    <a:p>
                      <a:pPr marR="13970" algn="ctr">
                        <a:lnSpc>
                          <a:spcPct val="100000"/>
                        </a:lnSpc>
                        <a:spcBef>
                          <a:spcPts val="520"/>
                        </a:spcBef>
                      </a:pPr>
                      <a:r>
                        <a:rPr sz="1300" spc="-25" dirty="0">
                          <a:latin typeface="Arial MT"/>
                          <a:cs typeface="Arial MT"/>
                        </a:rPr>
                        <a:t>P2</a:t>
                      </a:r>
                      <a:endParaRPr sz="1300">
                        <a:latin typeface="Arial MT"/>
                        <a:cs typeface="Arial MT"/>
                      </a:endParaRPr>
                    </a:p>
                  </a:txBody>
                  <a:tcPr marL="0" marR="0" marT="66040" marB="0">
                    <a:lnL w="381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520"/>
                        </a:spcBef>
                      </a:pPr>
                      <a:r>
                        <a:rPr sz="1300" spc="-25" dirty="0">
                          <a:latin typeface="Arial MT"/>
                          <a:cs typeface="Arial MT"/>
                        </a:rPr>
                        <a:t>24</a:t>
                      </a:r>
                      <a:endParaRPr sz="1300">
                        <a:latin typeface="Arial MT"/>
                        <a:cs typeface="Arial MT"/>
                      </a:endParaRPr>
                    </a:p>
                  </a:txBody>
                  <a:tcPr marL="0" marR="0" marT="66040" marB="0">
                    <a:lnL w="12700">
                      <a:solidFill>
                        <a:srgbClr val="000000"/>
                      </a:solidFill>
                      <a:prstDash val="solid"/>
                    </a:lnL>
                    <a:lnR w="381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44170">
                <a:tc>
                  <a:txBody>
                    <a:bodyPr/>
                    <a:lstStyle/>
                    <a:p>
                      <a:pPr marR="13970" algn="ctr">
                        <a:lnSpc>
                          <a:spcPct val="100000"/>
                        </a:lnSpc>
                        <a:spcBef>
                          <a:spcPts val="459"/>
                        </a:spcBef>
                      </a:pPr>
                      <a:r>
                        <a:rPr sz="1300" spc="-25" dirty="0">
                          <a:latin typeface="Arial MT"/>
                          <a:cs typeface="Arial MT"/>
                        </a:rPr>
                        <a:t>P3</a:t>
                      </a:r>
                      <a:endParaRPr sz="1300">
                        <a:latin typeface="Arial MT"/>
                        <a:cs typeface="Arial MT"/>
                      </a:endParaRPr>
                    </a:p>
                  </a:txBody>
                  <a:tcPr marL="0" marR="0" marT="58419" marB="0">
                    <a:lnL w="38100">
                      <a:solidFill>
                        <a:srgbClr val="000000"/>
                      </a:solidFill>
                      <a:prstDash val="solid"/>
                    </a:lnL>
                    <a:lnR w="12700">
                      <a:solidFill>
                        <a:srgbClr val="000000"/>
                      </a:solidFill>
                      <a:prstDash val="solid"/>
                    </a:lnR>
                    <a:lnT w="12700">
                      <a:solidFill>
                        <a:srgbClr val="000000"/>
                      </a:solidFill>
                      <a:prstDash val="solid"/>
                    </a:lnT>
                    <a:lnB w="38100">
                      <a:solidFill>
                        <a:srgbClr val="000000"/>
                      </a:solidFill>
                      <a:prstDash val="solid"/>
                    </a:lnB>
                  </a:tcPr>
                </a:tc>
                <a:tc>
                  <a:txBody>
                    <a:bodyPr/>
                    <a:lstStyle/>
                    <a:p>
                      <a:pPr algn="ctr">
                        <a:lnSpc>
                          <a:spcPct val="100000"/>
                        </a:lnSpc>
                        <a:spcBef>
                          <a:spcPts val="459"/>
                        </a:spcBef>
                      </a:pPr>
                      <a:r>
                        <a:rPr sz="1300" spc="-25" dirty="0">
                          <a:latin typeface="Arial MT"/>
                          <a:cs typeface="Arial MT"/>
                        </a:rPr>
                        <a:t>27</a:t>
                      </a:r>
                      <a:endParaRPr sz="1300">
                        <a:latin typeface="Arial MT"/>
                        <a:cs typeface="Arial MT"/>
                      </a:endParaRPr>
                    </a:p>
                  </a:txBody>
                  <a:tcPr marL="0" marR="0" marT="58419" marB="0">
                    <a:lnL w="12700">
                      <a:solidFill>
                        <a:srgbClr val="000000"/>
                      </a:solidFill>
                      <a:prstDash val="solid"/>
                    </a:lnL>
                    <a:lnR w="38100">
                      <a:solidFill>
                        <a:srgbClr val="000000"/>
                      </a:solidFill>
                      <a:prstDash val="solid"/>
                    </a:lnR>
                    <a:lnT w="12700">
                      <a:solidFill>
                        <a:srgbClr val="000000"/>
                      </a:solidFill>
                      <a:prstDash val="solid"/>
                    </a:lnT>
                    <a:lnB w="38100">
                      <a:solidFill>
                        <a:srgbClr val="000000"/>
                      </a:solidFill>
                      <a:prstDash val="solid"/>
                    </a:lnB>
                  </a:tcPr>
                </a:tc>
                <a:extLst>
                  <a:ext uri="{0D108BD9-81ED-4DB2-BD59-A6C34878D82A}">
                    <a16:rowId xmlns:a16="http://schemas.microsoft.com/office/drawing/2014/main" val="10003"/>
                  </a:ext>
                </a:extLst>
              </a:tr>
            </a:tbl>
          </a:graphicData>
        </a:graphic>
      </p:graphicFrame>
      <p:sp>
        <p:nvSpPr>
          <p:cNvPr id="14" name="object 14"/>
          <p:cNvSpPr txBox="1"/>
          <p:nvPr/>
        </p:nvSpPr>
        <p:spPr>
          <a:xfrm>
            <a:off x="2447041" y="6182998"/>
            <a:ext cx="2130425" cy="668655"/>
          </a:xfrm>
          <a:prstGeom prst="rect">
            <a:avLst/>
          </a:prstGeom>
        </p:spPr>
        <p:txBody>
          <a:bodyPr vert="horz" wrap="square" lIns="0" tIns="74930" rIns="0" bIns="0" rtlCol="0">
            <a:spAutoFit/>
          </a:bodyPr>
          <a:lstStyle/>
          <a:p>
            <a:pPr marL="12700">
              <a:lnSpc>
                <a:spcPct val="100000"/>
              </a:lnSpc>
              <a:spcBef>
                <a:spcPts val="590"/>
              </a:spcBef>
            </a:pPr>
            <a:r>
              <a:rPr sz="1700" b="1" spc="-60" dirty="0">
                <a:latin typeface="Arial"/>
                <a:cs typeface="Arial"/>
              </a:rPr>
              <a:t>Average </a:t>
            </a:r>
            <a:r>
              <a:rPr sz="1700" b="1" dirty="0">
                <a:latin typeface="Arial"/>
                <a:cs typeface="Arial"/>
              </a:rPr>
              <a:t>waiting</a:t>
            </a:r>
            <a:r>
              <a:rPr sz="1700" b="1" spc="-35" dirty="0">
                <a:latin typeface="Arial"/>
                <a:cs typeface="Arial"/>
              </a:rPr>
              <a:t> </a:t>
            </a:r>
            <a:r>
              <a:rPr sz="1700" b="1" spc="-20" dirty="0">
                <a:latin typeface="Arial"/>
                <a:cs typeface="Arial"/>
              </a:rPr>
              <a:t>time</a:t>
            </a:r>
            <a:endParaRPr sz="1700">
              <a:latin typeface="Arial"/>
              <a:cs typeface="Arial"/>
            </a:endParaRPr>
          </a:p>
          <a:p>
            <a:pPr marL="102235">
              <a:lnSpc>
                <a:spcPct val="100000"/>
              </a:lnSpc>
              <a:spcBef>
                <a:spcPts val="490"/>
              </a:spcBef>
            </a:pPr>
            <a:r>
              <a:rPr sz="1700" dirty="0">
                <a:latin typeface="Arial MT"/>
                <a:cs typeface="Arial MT"/>
              </a:rPr>
              <a:t>(0</a:t>
            </a:r>
            <a:r>
              <a:rPr sz="1700" spc="-40" dirty="0">
                <a:latin typeface="Arial MT"/>
                <a:cs typeface="Arial MT"/>
              </a:rPr>
              <a:t> </a:t>
            </a:r>
            <a:r>
              <a:rPr sz="1700" dirty="0">
                <a:latin typeface="Arial MT"/>
                <a:cs typeface="Arial MT"/>
              </a:rPr>
              <a:t>+</a:t>
            </a:r>
            <a:r>
              <a:rPr sz="1700" spc="-70" dirty="0">
                <a:latin typeface="Arial MT"/>
                <a:cs typeface="Arial MT"/>
              </a:rPr>
              <a:t> </a:t>
            </a:r>
            <a:r>
              <a:rPr sz="1700" dirty="0">
                <a:latin typeface="Arial MT"/>
                <a:cs typeface="Arial MT"/>
              </a:rPr>
              <a:t>24</a:t>
            </a:r>
            <a:r>
              <a:rPr sz="1700" spc="-40" dirty="0">
                <a:latin typeface="Arial MT"/>
                <a:cs typeface="Arial MT"/>
              </a:rPr>
              <a:t> </a:t>
            </a:r>
            <a:r>
              <a:rPr sz="1700" dirty="0">
                <a:latin typeface="Arial MT"/>
                <a:cs typeface="Arial MT"/>
              </a:rPr>
              <a:t>+</a:t>
            </a:r>
            <a:r>
              <a:rPr sz="1700" spc="-35" dirty="0">
                <a:latin typeface="Arial MT"/>
                <a:cs typeface="Arial MT"/>
              </a:rPr>
              <a:t> </a:t>
            </a:r>
            <a:r>
              <a:rPr sz="1700" dirty="0">
                <a:latin typeface="Arial MT"/>
                <a:cs typeface="Arial MT"/>
              </a:rPr>
              <a:t>27)</a:t>
            </a:r>
            <a:r>
              <a:rPr sz="1700" spc="-70" dirty="0">
                <a:latin typeface="Arial MT"/>
                <a:cs typeface="Arial MT"/>
              </a:rPr>
              <a:t> </a:t>
            </a:r>
            <a:r>
              <a:rPr sz="1700" dirty="0">
                <a:latin typeface="Arial MT"/>
                <a:cs typeface="Arial MT"/>
              </a:rPr>
              <a:t>/</a:t>
            </a:r>
            <a:r>
              <a:rPr sz="1700" spc="-45" dirty="0">
                <a:latin typeface="Arial MT"/>
                <a:cs typeface="Arial MT"/>
              </a:rPr>
              <a:t> </a:t>
            </a:r>
            <a:r>
              <a:rPr sz="1700" dirty="0">
                <a:latin typeface="Arial MT"/>
                <a:cs typeface="Arial MT"/>
              </a:rPr>
              <a:t>3</a:t>
            </a:r>
            <a:r>
              <a:rPr sz="1700" spc="-70" dirty="0">
                <a:latin typeface="Arial MT"/>
                <a:cs typeface="Arial MT"/>
              </a:rPr>
              <a:t> </a:t>
            </a:r>
            <a:r>
              <a:rPr sz="1700" dirty="0">
                <a:latin typeface="Arial MT"/>
                <a:cs typeface="Arial MT"/>
              </a:rPr>
              <a:t>=</a:t>
            </a:r>
            <a:r>
              <a:rPr sz="1700" spc="-90" dirty="0">
                <a:latin typeface="Arial MT"/>
                <a:cs typeface="Arial MT"/>
              </a:rPr>
              <a:t> </a:t>
            </a:r>
            <a:r>
              <a:rPr sz="1700" spc="-25" dirty="0">
                <a:latin typeface="Arial MT"/>
                <a:cs typeface="Arial MT"/>
              </a:rPr>
              <a:t>17</a:t>
            </a:r>
            <a:endParaRPr sz="1700">
              <a:latin typeface="Arial MT"/>
              <a:cs typeface="Arial MT"/>
            </a:endParaRPr>
          </a:p>
        </p:txBody>
      </p:sp>
      <p:sp>
        <p:nvSpPr>
          <p:cNvPr id="15" name="object 15"/>
          <p:cNvSpPr txBox="1"/>
          <p:nvPr/>
        </p:nvSpPr>
        <p:spPr>
          <a:xfrm>
            <a:off x="7211098" y="6161641"/>
            <a:ext cx="2130425" cy="668655"/>
          </a:xfrm>
          <a:prstGeom prst="rect">
            <a:avLst/>
          </a:prstGeom>
        </p:spPr>
        <p:txBody>
          <a:bodyPr vert="horz" wrap="square" lIns="0" tIns="74930" rIns="0" bIns="0" rtlCol="0">
            <a:spAutoFit/>
          </a:bodyPr>
          <a:lstStyle/>
          <a:p>
            <a:pPr algn="ctr">
              <a:lnSpc>
                <a:spcPct val="100000"/>
              </a:lnSpc>
              <a:spcBef>
                <a:spcPts val="590"/>
              </a:spcBef>
            </a:pPr>
            <a:r>
              <a:rPr sz="1700" b="1" spc="-60" dirty="0">
                <a:latin typeface="Arial"/>
                <a:cs typeface="Arial"/>
              </a:rPr>
              <a:t>Average </a:t>
            </a:r>
            <a:r>
              <a:rPr sz="1700" b="1" dirty="0">
                <a:latin typeface="Arial"/>
                <a:cs typeface="Arial"/>
              </a:rPr>
              <a:t>waiting</a:t>
            </a:r>
            <a:r>
              <a:rPr sz="1700" b="1" spc="-35" dirty="0">
                <a:latin typeface="Arial"/>
                <a:cs typeface="Arial"/>
              </a:rPr>
              <a:t> </a:t>
            </a:r>
            <a:r>
              <a:rPr sz="1700" b="1" spc="-20" dirty="0">
                <a:latin typeface="Arial"/>
                <a:cs typeface="Arial"/>
              </a:rPr>
              <a:t>time</a:t>
            </a:r>
            <a:endParaRPr sz="1700">
              <a:latin typeface="Arial"/>
              <a:cs typeface="Arial"/>
            </a:endParaRPr>
          </a:p>
          <a:p>
            <a:pPr marL="29209" algn="ctr">
              <a:lnSpc>
                <a:spcPct val="100000"/>
              </a:lnSpc>
              <a:spcBef>
                <a:spcPts val="490"/>
              </a:spcBef>
            </a:pPr>
            <a:r>
              <a:rPr sz="1700" dirty="0">
                <a:latin typeface="Arial MT"/>
                <a:cs typeface="Arial MT"/>
              </a:rPr>
              <a:t>(6</a:t>
            </a:r>
            <a:r>
              <a:rPr sz="1700" spc="-35" dirty="0">
                <a:latin typeface="Arial MT"/>
                <a:cs typeface="Arial MT"/>
              </a:rPr>
              <a:t> </a:t>
            </a:r>
            <a:r>
              <a:rPr sz="1700" dirty="0">
                <a:latin typeface="Arial MT"/>
                <a:cs typeface="Arial MT"/>
              </a:rPr>
              <a:t>+</a:t>
            </a:r>
            <a:r>
              <a:rPr sz="1700" spc="-65" dirty="0">
                <a:latin typeface="Arial MT"/>
                <a:cs typeface="Arial MT"/>
              </a:rPr>
              <a:t> </a:t>
            </a:r>
            <a:r>
              <a:rPr sz="1700" dirty="0">
                <a:latin typeface="Arial MT"/>
                <a:cs typeface="Arial MT"/>
              </a:rPr>
              <a:t>0</a:t>
            </a:r>
            <a:r>
              <a:rPr sz="1700" spc="-15" dirty="0">
                <a:latin typeface="Arial MT"/>
                <a:cs typeface="Arial MT"/>
              </a:rPr>
              <a:t> </a:t>
            </a:r>
            <a:r>
              <a:rPr sz="1700" dirty="0">
                <a:latin typeface="Arial MT"/>
                <a:cs typeface="Arial MT"/>
              </a:rPr>
              <a:t>+</a:t>
            </a:r>
            <a:r>
              <a:rPr sz="1700" spc="-65" dirty="0">
                <a:latin typeface="Arial MT"/>
                <a:cs typeface="Arial MT"/>
              </a:rPr>
              <a:t> </a:t>
            </a:r>
            <a:r>
              <a:rPr sz="1700" dirty="0">
                <a:latin typeface="Arial MT"/>
                <a:cs typeface="Arial MT"/>
              </a:rPr>
              <a:t>3)</a:t>
            </a:r>
            <a:r>
              <a:rPr sz="1700" spc="-30" dirty="0">
                <a:latin typeface="Arial MT"/>
                <a:cs typeface="Arial MT"/>
              </a:rPr>
              <a:t> </a:t>
            </a:r>
            <a:r>
              <a:rPr sz="1700" dirty="0">
                <a:latin typeface="Arial MT"/>
                <a:cs typeface="Arial MT"/>
              </a:rPr>
              <a:t>/ 3</a:t>
            </a:r>
            <a:r>
              <a:rPr sz="1700" spc="-105" dirty="0">
                <a:latin typeface="Arial MT"/>
                <a:cs typeface="Arial MT"/>
              </a:rPr>
              <a:t> </a:t>
            </a:r>
            <a:r>
              <a:rPr sz="1700" dirty="0">
                <a:latin typeface="Arial MT"/>
                <a:cs typeface="Arial MT"/>
              </a:rPr>
              <a:t>=</a:t>
            </a:r>
            <a:r>
              <a:rPr sz="1700" spc="-95" dirty="0">
                <a:latin typeface="Arial MT"/>
                <a:cs typeface="Arial MT"/>
              </a:rPr>
              <a:t> </a:t>
            </a:r>
            <a:r>
              <a:rPr sz="1700" spc="-50" dirty="0">
                <a:latin typeface="Arial MT"/>
                <a:cs typeface="Arial MT"/>
              </a:rPr>
              <a:t>3</a:t>
            </a:r>
            <a:endParaRPr sz="1700">
              <a:latin typeface="Arial MT"/>
              <a:cs typeface="Arial MT"/>
            </a:endParaRPr>
          </a:p>
        </p:txBody>
      </p:sp>
      <p:sp>
        <p:nvSpPr>
          <p:cNvPr id="16" name="object 16"/>
          <p:cNvSpPr txBox="1">
            <a:spLocks noGrp="1"/>
          </p:cNvSpPr>
          <p:nvPr>
            <p:ph type="title"/>
          </p:nvPr>
        </p:nvSpPr>
        <p:spPr>
          <a:xfrm>
            <a:off x="793424" y="704416"/>
            <a:ext cx="8231505" cy="1708150"/>
          </a:xfrm>
          <a:prstGeom prst="rect">
            <a:avLst/>
          </a:prstGeom>
        </p:spPr>
        <p:txBody>
          <a:bodyPr vert="horz" wrap="square" lIns="0" tIns="335280" rIns="0" bIns="0" rtlCol="0">
            <a:spAutoFit/>
          </a:bodyPr>
          <a:lstStyle/>
          <a:p>
            <a:pPr marL="12700">
              <a:lnSpc>
                <a:spcPct val="100000"/>
              </a:lnSpc>
              <a:spcBef>
                <a:spcPts val="2640"/>
              </a:spcBef>
            </a:pPr>
            <a:r>
              <a:rPr sz="4650" b="0" spc="220" dirty="0">
                <a:solidFill>
                  <a:srgbClr val="000000"/>
                </a:solidFill>
                <a:latin typeface="Verdana"/>
                <a:cs typeface="Verdana"/>
              </a:rPr>
              <a:t>The</a:t>
            </a:r>
            <a:r>
              <a:rPr sz="4650" b="0" spc="355" dirty="0">
                <a:solidFill>
                  <a:srgbClr val="000000"/>
                </a:solidFill>
                <a:latin typeface="Verdana"/>
                <a:cs typeface="Verdana"/>
              </a:rPr>
              <a:t> </a:t>
            </a:r>
            <a:r>
              <a:rPr sz="4650" b="0" spc="150" dirty="0">
                <a:solidFill>
                  <a:srgbClr val="000000"/>
                </a:solidFill>
                <a:latin typeface="Verdana"/>
                <a:cs typeface="Verdana"/>
              </a:rPr>
              <a:t>convoy</a:t>
            </a:r>
            <a:r>
              <a:rPr sz="4650" b="0" spc="40" dirty="0">
                <a:solidFill>
                  <a:srgbClr val="000000"/>
                </a:solidFill>
                <a:latin typeface="Verdana"/>
                <a:cs typeface="Verdana"/>
              </a:rPr>
              <a:t> </a:t>
            </a:r>
            <a:r>
              <a:rPr sz="4650" b="0" spc="235" dirty="0">
                <a:solidFill>
                  <a:srgbClr val="000000"/>
                </a:solidFill>
                <a:latin typeface="Verdana"/>
                <a:cs typeface="Verdana"/>
              </a:rPr>
              <a:t>effect</a:t>
            </a:r>
            <a:endParaRPr sz="4650" dirty="0">
              <a:latin typeface="Verdana"/>
              <a:cs typeface="Verdana"/>
            </a:endParaRPr>
          </a:p>
          <a:p>
            <a:pPr marL="21590" marR="5080">
              <a:lnSpc>
                <a:spcPct val="105300"/>
              </a:lnSpc>
              <a:spcBef>
                <a:spcPts val="830"/>
              </a:spcBef>
            </a:pPr>
            <a:r>
              <a:rPr sz="1700" b="0" dirty="0">
                <a:solidFill>
                  <a:srgbClr val="000000"/>
                </a:solidFill>
                <a:latin typeface="Arial MT"/>
                <a:cs typeface="Arial MT"/>
              </a:rPr>
              <a:t>When</a:t>
            </a:r>
            <a:r>
              <a:rPr sz="1700" b="0" spc="-90" dirty="0">
                <a:solidFill>
                  <a:srgbClr val="000000"/>
                </a:solidFill>
                <a:latin typeface="Arial MT"/>
                <a:cs typeface="Arial MT"/>
              </a:rPr>
              <a:t> </a:t>
            </a:r>
            <a:r>
              <a:rPr sz="1700" b="0" spc="-10" dirty="0">
                <a:solidFill>
                  <a:srgbClr val="000000"/>
                </a:solidFill>
                <a:latin typeface="Arial MT"/>
                <a:cs typeface="Arial MT"/>
              </a:rPr>
              <a:t>using</a:t>
            </a:r>
            <a:r>
              <a:rPr sz="1700" b="0" spc="-90" dirty="0">
                <a:solidFill>
                  <a:srgbClr val="000000"/>
                </a:solidFill>
                <a:latin typeface="Arial MT"/>
                <a:cs typeface="Arial MT"/>
              </a:rPr>
              <a:t> </a:t>
            </a:r>
            <a:r>
              <a:rPr sz="1700" b="0" dirty="0">
                <a:solidFill>
                  <a:srgbClr val="000000"/>
                </a:solidFill>
                <a:latin typeface="Arial MT"/>
                <a:cs typeface="Arial MT"/>
              </a:rPr>
              <a:t>FCFS</a:t>
            </a:r>
            <a:r>
              <a:rPr sz="1700" b="0" spc="-75" dirty="0">
                <a:solidFill>
                  <a:srgbClr val="000000"/>
                </a:solidFill>
                <a:latin typeface="Arial MT"/>
                <a:cs typeface="Arial MT"/>
              </a:rPr>
              <a:t> </a:t>
            </a:r>
            <a:r>
              <a:rPr sz="1700" b="0" spc="-20" dirty="0">
                <a:solidFill>
                  <a:srgbClr val="000000"/>
                </a:solidFill>
                <a:latin typeface="Arial MT"/>
                <a:cs typeface="Arial MT"/>
              </a:rPr>
              <a:t>scheduling,</a:t>
            </a:r>
            <a:r>
              <a:rPr sz="1700" b="0" spc="-80" dirty="0">
                <a:solidFill>
                  <a:srgbClr val="000000"/>
                </a:solidFill>
                <a:latin typeface="Arial MT"/>
                <a:cs typeface="Arial MT"/>
              </a:rPr>
              <a:t> </a:t>
            </a:r>
            <a:r>
              <a:rPr sz="1700" b="0" dirty="0">
                <a:solidFill>
                  <a:srgbClr val="000000"/>
                </a:solidFill>
                <a:latin typeface="Arial MT"/>
                <a:cs typeface="Arial MT"/>
              </a:rPr>
              <a:t>if</a:t>
            </a:r>
            <a:r>
              <a:rPr sz="1700" b="0" spc="-60" dirty="0">
                <a:solidFill>
                  <a:srgbClr val="000000"/>
                </a:solidFill>
                <a:latin typeface="Arial MT"/>
                <a:cs typeface="Arial MT"/>
              </a:rPr>
              <a:t> </a:t>
            </a:r>
            <a:r>
              <a:rPr sz="1700" b="0" dirty="0">
                <a:solidFill>
                  <a:srgbClr val="000000"/>
                </a:solidFill>
                <a:latin typeface="Arial MT"/>
                <a:cs typeface="Arial MT"/>
              </a:rPr>
              <a:t>I/O</a:t>
            </a:r>
            <a:r>
              <a:rPr sz="1700" b="0" spc="-60" dirty="0">
                <a:solidFill>
                  <a:srgbClr val="000000"/>
                </a:solidFill>
                <a:latin typeface="Arial MT"/>
                <a:cs typeface="Arial MT"/>
              </a:rPr>
              <a:t> </a:t>
            </a:r>
            <a:r>
              <a:rPr sz="1700" b="0" spc="-10" dirty="0">
                <a:solidFill>
                  <a:srgbClr val="000000"/>
                </a:solidFill>
                <a:latin typeface="Arial MT"/>
                <a:cs typeface="Arial MT"/>
              </a:rPr>
              <a:t>bound</a:t>
            </a:r>
            <a:r>
              <a:rPr sz="1700" b="0" spc="-80" dirty="0">
                <a:solidFill>
                  <a:srgbClr val="000000"/>
                </a:solidFill>
                <a:latin typeface="Arial MT"/>
                <a:cs typeface="Arial MT"/>
              </a:rPr>
              <a:t> </a:t>
            </a:r>
            <a:r>
              <a:rPr sz="1700" b="0" dirty="0">
                <a:solidFill>
                  <a:srgbClr val="000000"/>
                </a:solidFill>
                <a:latin typeface="Arial MT"/>
                <a:cs typeface="Arial MT"/>
              </a:rPr>
              <a:t>(short</a:t>
            </a:r>
            <a:r>
              <a:rPr sz="1700" b="0" spc="-60" dirty="0">
                <a:solidFill>
                  <a:srgbClr val="000000"/>
                </a:solidFill>
                <a:latin typeface="Arial MT"/>
                <a:cs typeface="Arial MT"/>
              </a:rPr>
              <a:t> </a:t>
            </a:r>
            <a:r>
              <a:rPr sz="1700" b="0" dirty="0">
                <a:solidFill>
                  <a:srgbClr val="000000"/>
                </a:solidFill>
                <a:latin typeface="Arial MT"/>
                <a:cs typeface="Arial MT"/>
              </a:rPr>
              <a:t>CPU</a:t>
            </a:r>
            <a:r>
              <a:rPr sz="1700" b="0" spc="-85" dirty="0">
                <a:solidFill>
                  <a:srgbClr val="000000"/>
                </a:solidFill>
                <a:latin typeface="Arial MT"/>
                <a:cs typeface="Arial MT"/>
              </a:rPr>
              <a:t> </a:t>
            </a:r>
            <a:r>
              <a:rPr sz="1700" b="0" dirty="0">
                <a:solidFill>
                  <a:srgbClr val="000000"/>
                </a:solidFill>
                <a:latin typeface="Arial MT"/>
                <a:cs typeface="Arial MT"/>
              </a:rPr>
              <a:t>burst)</a:t>
            </a:r>
            <a:r>
              <a:rPr sz="1700" b="0" spc="-70" dirty="0">
                <a:solidFill>
                  <a:srgbClr val="000000"/>
                </a:solidFill>
                <a:latin typeface="Arial MT"/>
                <a:cs typeface="Arial MT"/>
              </a:rPr>
              <a:t> </a:t>
            </a:r>
            <a:r>
              <a:rPr sz="1700" b="0" spc="-10" dirty="0">
                <a:solidFill>
                  <a:srgbClr val="000000"/>
                </a:solidFill>
                <a:latin typeface="Arial MT"/>
                <a:cs typeface="Arial MT"/>
              </a:rPr>
              <a:t>processes</a:t>
            </a:r>
            <a:r>
              <a:rPr sz="1700" b="0" spc="-50" dirty="0">
                <a:solidFill>
                  <a:srgbClr val="000000"/>
                </a:solidFill>
                <a:latin typeface="Arial MT"/>
                <a:cs typeface="Arial MT"/>
              </a:rPr>
              <a:t> </a:t>
            </a:r>
            <a:r>
              <a:rPr sz="1700" b="0" dirty="0">
                <a:solidFill>
                  <a:srgbClr val="000000"/>
                </a:solidFill>
                <a:latin typeface="Arial MT"/>
                <a:cs typeface="Arial MT"/>
              </a:rPr>
              <a:t>are</a:t>
            </a:r>
            <a:r>
              <a:rPr sz="1700" b="0" spc="-90" dirty="0">
                <a:solidFill>
                  <a:srgbClr val="000000"/>
                </a:solidFill>
                <a:latin typeface="Arial MT"/>
                <a:cs typeface="Arial MT"/>
              </a:rPr>
              <a:t> </a:t>
            </a:r>
            <a:r>
              <a:rPr sz="1700" b="0" spc="-10" dirty="0">
                <a:solidFill>
                  <a:srgbClr val="000000"/>
                </a:solidFill>
                <a:latin typeface="Arial MT"/>
                <a:cs typeface="Arial MT"/>
              </a:rPr>
              <a:t>scheduled after</a:t>
            </a:r>
            <a:r>
              <a:rPr sz="1700" b="0" spc="-105" dirty="0">
                <a:solidFill>
                  <a:srgbClr val="000000"/>
                </a:solidFill>
                <a:latin typeface="Arial MT"/>
                <a:cs typeface="Arial MT"/>
              </a:rPr>
              <a:t> </a:t>
            </a:r>
            <a:r>
              <a:rPr sz="1700" b="0" dirty="0">
                <a:solidFill>
                  <a:srgbClr val="000000"/>
                </a:solidFill>
                <a:latin typeface="Arial MT"/>
                <a:cs typeface="Arial MT"/>
              </a:rPr>
              <a:t>CPU</a:t>
            </a:r>
            <a:r>
              <a:rPr sz="1700" b="0" spc="-90" dirty="0">
                <a:solidFill>
                  <a:srgbClr val="000000"/>
                </a:solidFill>
                <a:latin typeface="Arial MT"/>
                <a:cs typeface="Arial MT"/>
              </a:rPr>
              <a:t> </a:t>
            </a:r>
            <a:r>
              <a:rPr sz="1700" b="0" spc="-10" dirty="0">
                <a:solidFill>
                  <a:srgbClr val="000000"/>
                </a:solidFill>
                <a:latin typeface="Arial MT"/>
                <a:cs typeface="Arial MT"/>
              </a:rPr>
              <a:t>bound</a:t>
            </a:r>
            <a:r>
              <a:rPr sz="1700" b="0" spc="-70" dirty="0">
                <a:solidFill>
                  <a:srgbClr val="000000"/>
                </a:solidFill>
                <a:latin typeface="Arial MT"/>
                <a:cs typeface="Arial MT"/>
              </a:rPr>
              <a:t> </a:t>
            </a:r>
            <a:r>
              <a:rPr sz="1700" b="0" dirty="0">
                <a:solidFill>
                  <a:srgbClr val="000000"/>
                </a:solidFill>
                <a:latin typeface="Arial MT"/>
                <a:cs typeface="Arial MT"/>
              </a:rPr>
              <a:t>(long</a:t>
            </a:r>
            <a:r>
              <a:rPr sz="1700" b="0" spc="-60" dirty="0">
                <a:solidFill>
                  <a:srgbClr val="000000"/>
                </a:solidFill>
                <a:latin typeface="Arial MT"/>
                <a:cs typeface="Arial MT"/>
              </a:rPr>
              <a:t> </a:t>
            </a:r>
            <a:r>
              <a:rPr sz="1700" b="0" dirty="0">
                <a:solidFill>
                  <a:srgbClr val="000000"/>
                </a:solidFill>
                <a:latin typeface="Arial MT"/>
                <a:cs typeface="Arial MT"/>
              </a:rPr>
              <a:t>CPU</a:t>
            </a:r>
            <a:r>
              <a:rPr sz="1700" b="0" spc="-90" dirty="0">
                <a:solidFill>
                  <a:srgbClr val="000000"/>
                </a:solidFill>
                <a:latin typeface="Arial MT"/>
                <a:cs typeface="Arial MT"/>
              </a:rPr>
              <a:t> </a:t>
            </a:r>
            <a:r>
              <a:rPr sz="1700" b="0" spc="-10" dirty="0">
                <a:solidFill>
                  <a:srgbClr val="000000"/>
                </a:solidFill>
                <a:latin typeface="Arial MT"/>
                <a:cs typeface="Arial MT"/>
              </a:rPr>
              <a:t>burst)</a:t>
            </a:r>
            <a:r>
              <a:rPr sz="1700" b="0" spc="-80" dirty="0">
                <a:solidFill>
                  <a:srgbClr val="000000"/>
                </a:solidFill>
                <a:latin typeface="Arial MT"/>
                <a:cs typeface="Arial MT"/>
              </a:rPr>
              <a:t> </a:t>
            </a:r>
            <a:r>
              <a:rPr sz="1700" b="0" spc="-25" dirty="0">
                <a:solidFill>
                  <a:srgbClr val="000000"/>
                </a:solidFill>
                <a:latin typeface="Arial MT"/>
                <a:cs typeface="Arial MT"/>
              </a:rPr>
              <a:t>processes,</a:t>
            </a:r>
            <a:r>
              <a:rPr sz="1700" b="0" spc="-114" dirty="0">
                <a:solidFill>
                  <a:srgbClr val="000000"/>
                </a:solidFill>
                <a:latin typeface="Arial MT"/>
                <a:cs typeface="Arial MT"/>
              </a:rPr>
              <a:t> </a:t>
            </a:r>
            <a:r>
              <a:rPr sz="1700" b="0" dirty="0">
                <a:solidFill>
                  <a:srgbClr val="000000"/>
                </a:solidFill>
                <a:latin typeface="Arial MT"/>
                <a:cs typeface="Arial MT"/>
              </a:rPr>
              <a:t>the</a:t>
            </a:r>
            <a:r>
              <a:rPr sz="1700" b="0" spc="-70" dirty="0">
                <a:solidFill>
                  <a:srgbClr val="000000"/>
                </a:solidFill>
                <a:latin typeface="Arial MT"/>
                <a:cs typeface="Arial MT"/>
              </a:rPr>
              <a:t> </a:t>
            </a:r>
            <a:r>
              <a:rPr sz="1700" b="0" spc="-10" dirty="0">
                <a:solidFill>
                  <a:srgbClr val="000000"/>
                </a:solidFill>
                <a:latin typeface="Arial MT"/>
                <a:cs typeface="Arial MT"/>
              </a:rPr>
              <a:t>average</a:t>
            </a:r>
            <a:r>
              <a:rPr sz="1700" b="0" spc="-40" dirty="0">
                <a:solidFill>
                  <a:srgbClr val="000000"/>
                </a:solidFill>
                <a:latin typeface="Arial MT"/>
                <a:cs typeface="Arial MT"/>
              </a:rPr>
              <a:t> </a:t>
            </a:r>
            <a:r>
              <a:rPr sz="1700" b="0" spc="-20" dirty="0">
                <a:solidFill>
                  <a:srgbClr val="000000"/>
                </a:solidFill>
                <a:latin typeface="Arial MT"/>
                <a:cs typeface="Arial MT"/>
              </a:rPr>
              <a:t>waiting</a:t>
            </a:r>
            <a:r>
              <a:rPr sz="1700" b="0" spc="-80" dirty="0">
                <a:solidFill>
                  <a:srgbClr val="000000"/>
                </a:solidFill>
                <a:latin typeface="Arial MT"/>
                <a:cs typeface="Arial MT"/>
              </a:rPr>
              <a:t> </a:t>
            </a:r>
            <a:r>
              <a:rPr sz="1700" b="0" dirty="0">
                <a:solidFill>
                  <a:srgbClr val="000000"/>
                </a:solidFill>
                <a:latin typeface="Arial MT"/>
                <a:cs typeface="Arial MT"/>
              </a:rPr>
              <a:t>time</a:t>
            </a:r>
            <a:r>
              <a:rPr sz="1700" b="0" spc="-85" dirty="0">
                <a:solidFill>
                  <a:srgbClr val="000000"/>
                </a:solidFill>
                <a:latin typeface="Arial MT"/>
                <a:cs typeface="Arial MT"/>
              </a:rPr>
              <a:t> </a:t>
            </a:r>
            <a:r>
              <a:rPr sz="1700" b="0" spc="-10" dirty="0">
                <a:solidFill>
                  <a:srgbClr val="000000"/>
                </a:solidFill>
                <a:latin typeface="Arial MT"/>
                <a:cs typeface="Arial MT"/>
              </a:rPr>
              <a:t>increases.</a:t>
            </a:r>
            <a:endParaRPr sz="1700" dirty="0">
              <a:latin typeface="Arial MT"/>
              <a:cs typeface="Arial MT"/>
            </a:endParaRPr>
          </a:p>
        </p:txBody>
      </p:sp>
    </p:spTree>
    <p:extLst>
      <p:ext uri="{BB962C8B-B14F-4D97-AF65-F5344CB8AC3E}">
        <p14:creationId xmlns:p14="http://schemas.microsoft.com/office/powerpoint/2010/main" val="454225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661160" marR="5080" indent="-1649095">
              <a:lnSpc>
                <a:spcPct val="118800"/>
              </a:lnSpc>
              <a:spcBef>
                <a:spcPts val="100"/>
              </a:spcBef>
            </a:pPr>
            <a:r>
              <a:rPr sz="4400" b="0" spc="170" dirty="0">
                <a:solidFill>
                  <a:srgbClr val="000000"/>
                </a:solidFill>
                <a:latin typeface="Verdana"/>
                <a:cs typeface="Verdana"/>
              </a:rPr>
              <a:t>What</a:t>
            </a:r>
            <a:r>
              <a:rPr sz="4400" b="0" spc="150" dirty="0">
                <a:solidFill>
                  <a:srgbClr val="000000"/>
                </a:solidFill>
                <a:latin typeface="Verdana"/>
                <a:cs typeface="Verdana"/>
              </a:rPr>
              <a:t> </a:t>
            </a:r>
            <a:r>
              <a:rPr sz="4400" b="0" spc="180" dirty="0">
                <a:solidFill>
                  <a:srgbClr val="000000"/>
                </a:solidFill>
                <a:latin typeface="Verdana"/>
                <a:cs typeface="Verdana"/>
              </a:rPr>
              <a:t>is</a:t>
            </a:r>
            <a:r>
              <a:rPr sz="4400" b="0" spc="254" dirty="0">
                <a:solidFill>
                  <a:srgbClr val="000000"/>
                </a:solidFill>
                <a:latin typeface="Verdana"/>
                <a:cs typeface="Verdana"/>
              </a:rPr>
              <a:t> </a:t>
            </a:r>
            <a:r>
              <a:rPr sz="4400" b="0" spc="155" dirty="0">
                <a:solidFill>
                  <a:srgbClr val="000000"/>
                </a:solidFill>
                <a:latin typeface="Verdana"/>
                <a:cs typeface="Verdana"/>
              </a:rPr>
              <a:t>the</a:t>
            </a:r>
            <a:r>
              <a:rPr sz="4400" b="0" spc="150" dirty="0">
                <a:solidFill>
                  <a:srgbClr val="000000"/>
                </a:solidFill>
                <a:latin typeface="Verdana"/>
                <a:cs typeface="Verdana"/>
              </a:rPr>
              <a:t> </a:t>
            </a:r>
            <a:r>
              <a:rPr sz="4400" b="0" spc="200" dirty="0">
                <a:solidFill>
                  <a:srgbClr val="000000"/>
                </a:solidFill>
                <a:latin typeface="Verdana"/>
                <a:cs typeface="Verdana"/>
              </a:rPr>
              <a:t>optimal </a:t>
            </a:r>
            <a:r>
              <a:rPr sz="4400" b="0" spc="265" dirty="0">
                <a:solidFill>
                  <a:srgbClr val="000000"/>
                </a:solidFill>
                <a:latin typeface="Verdana"/>
                <a:cs typeface="Verdana"/>
              </a:rPr>
              <a:t>schedule?</a:t>
            </a:r>
            <a:endParaRPr sz="4400" dirty="0">
              <a:latin typeface="Verdana"/>
              <a:cs typeface="Verdana"/>
            </a:endParaRPr>
          </a:p>
        </p:txBody>
      </p:sp>
      <p:sp>
        <p:nvSpPr>
          <p:cNvPr id="3" name="object 3"/>
          <p:cNvSpPr txBox="1">
            <a:spLocks noGrp="1"/>
          </p:cNvSpPr>
          <p:nvPr>
            <p:ph type="subTitle" idx="4"/>
          </p:nvPr>
        </p:nvSpPr>
        <p:spPr>
          <a:prstGeom prst="rect">
            <a:avLst/>
          </a:prstGeom>
        </p:spPr>
        <p:txBody>
          <a:bodyPr vert="horz" wrap="square" lIns="0" tIns="12700" rIns="0" bIns="0" rtlCol="0">
            <a:spAutoFit/>
          </a:bodyPr>
          <a:lstStyle/>
          <a:p>
            <a:pPr marL="1389380" marR="5080" indent="-1370330">
              <a:lnSpc>
                <a:spcPct val="125000"/>
              </a:lnSpc>
              <a:spcBef>
                <a:spcPts val="100"/>
              </a:spcBef>
            </a:pPr>
            <a:r>
              <a:rPr sz="2800" spc="-180" dirty="0">
                <a:latin typeface="Arial MT"/>
                <a:cs typeface="Arial MT"/>
              </a:rPr>
              <a:t>To</a:t>
            </a:r>
            <a:r>
              <a:rPr sz="2800" spc="-100" dirty="0">
                <a:latin typeface="Arial MT"/>
                <a:cs typeface="Arial MT"/>
              </a:rPr>
              <a:t> </a:t>
            </a:r>
            <a:r>
              <a:rPr sz="2800" dirty="0">
                <a:latin typeface="Arial MT"/>
                <a:cs typeface="Arial MT"/>
              </a:rPr>
              <a:t>answer</a:t>
            </a:r>
            <a:r>
              <a:rPr sz="2800" spc="-65" dirty="0">
                <a:latin typeface="Arial MT"/>
                <a:cs typeface="Arial MT"/>
              </a:rPr>
              <a:t> </a:t>
            </a:r>
            <a:r>
              <a:rPr sz="2800" dirty="0">
                <a:latin typeface="Arial MT"/>
                <a:cs typeface="Arial MT"/>
              </a:rPr>
              <a:t>this</a:t>
            </a:r>
            <a:r>
              <a:rPr sz="2800" spc="-70" dirty="0">
                <a:latin typeface="Arial MT"/>
                <a:cs typeface="Arial MT"/>
              </a:rPr>
              <a:t> </a:t>
            </a:r>
            <a:r>
              <a:rPr sz="2800" dirty="0">
                <a:latin typeface="Arial MT"/>
                <a:cs typeface="Arial MT"/>
              </a:rPr>
              <a:t>question</a:t>
            </a:r>
            <a:r>
              <a:rPr sz="2800" spc="-60" dirty="0">
                <a:latin typeface="Arial MT"/>
                <a:cs typeface="Arial MT"/>
              </a:rPr>
              <a:t> </a:t>
            </a:r>
            <a:r>
              <a:rPr sz="2800" dirty="0">
                <a:latin typeface="Arial MT"/>
                <a:cs typeface="Arial MT"/>
              </a:rPr>
              <a:t>we</a:t>
            </a:r>
            <a:r>
              <a:rPr sz="2800" spc="-60" dirty="0">
                <a:latin typeface="Arial MT"/>
                <a:cs typeface="Arial MT"/>
              </a:rPr>
              <a:t> </a:t>
            </a:r>
            <a:r>
              <a:rPr sz="2800" dirty="0">
                <a:latin typeface="Arial MT"/>
                <a:cs typeface="Arial MT"/>
              </a:rPr>
              <a:t>must</a:t>
            </a:r>
            <a:r>
              <a:rPr sz="2800" spc="-114" dirty="0">
                <a:latin typeface="Arial MT"/>
                <a:cs typeface="Arial MT"/>
              </a:rPr>
              <a:t> </a:t>
            </a:r>
            <a:r>
              <a:rPr sz="2800" dirty="0">
                <a:latin typeface="Arial MT"/>
                <a:cs typeface="Arial MT"/>
              </a:rPr>
              <a:t>first</a:t>
            </a:r>
            <a:r>
              <a:rPr sz="2800" spc="-35" dirty="0">
                <a:latin typeface="Arial MT"/>
                <a:cs typeface="Arial MT"/>
              </a:rPr>
              <a:t> </a:t>
            </a:r>
            <a:r>
              <a:rPr sz="2800" spc="-10" dirty="0">
                <a:latin typeface="Arial MT"/>
                <a:cs typeface="Arial MT"/>
              </a:rPr>
              <a:t>define </a:t>
            </a:r>
            <a:r>
              <a:rPr sz="2800" dirty="0">
                <a:latin typeface="Arial MT"/>
                <a:cs typeface="Arial MT"/>
              </a:rPr>
              <a:t>what</a:t>
            </a:r>
            <a:r>
              <a:rPr sz="2800" spc="-65" dirty="0">
                <a:latin typeface="Arial MT"/>
                <a:cs typeface="Arial MT"/>
              </a:rPr>
              <a:t> </a:t>
            </a:r>
            <a:r>
              <a:rPr sz="2800" dirty="0">
                <a:latin typeface="Arial MT"/>
                <a:cs typeface="Arial MT"/>
              </a:rPr>
              <a:t>we</a:t>
            </a:r>
            <a:r>
              <a:rPr sz="2800" spc="-60" dirty="0">
                <a:latin typeface="Arial MT"/>
                <a:cs typeface="Arial MT"/>
              </a:rPr>
              <a:t> </a:t>
            </a:r>
            <a:r>
              <a:rPr sz="2800" dirty="0">
                <a:latin typeface="Arial MT"/>
                <a:cs typeface="Arial MT"/>
              </a:rPr>
              <a:t>mean</a:t>
            </a:r>
            <a:r>
              <a:rPr sz="2800" spc="-30" dirty="0">
                <a:latin typeface="Arial MT"/>
                <a:cs typeface="Arial MT"/>
              </a:rPr>
              <a:t> </a:t>
            </a:r>
            <a:r>
              <a:rPr sz="2800" dirty="0">
                <a:latin typeface="Arial MT"/>
                <a:cs typeface="Arial MT"/>
              </a:rPr>
              <a:t>with</a:t>
            </a:r>
            <a:r>
              <a:rPr sz="2800" spc="-55" dirty="0">
                <a:latin typeface="Arial MT"/>
                <a:cs typeface="Arial MT"/>
              </a:rPr>
              <a:t> </a:t>
            </a:r>
            <a:r>
              <a:rPr sz="2800" spc="-10" dirty="0">
                <a:latin typeface="Arial MT"/>
                <a:cs typeface="Arial MT"/>
              </a:rPr>
              <a:t>optimal.</a:t>
            </a:r>
            <a:endParaRPr sz="2800">
              <a:latin typeface="Arial MT"/>
              <a:cs typeface="Arial MT"/>
            </a:endParaRPr>
          </a:p>
        </p:txBody>
      </p:sp>
    </p:spTree>
    <p:extLst>
      <p:ext uri="{BB962C8B-B14F-4D97-AF65-F5344CB8AC3E}">
        <p14:creationId xmlns:p14="http://schemas.microsoft.com/office/powerpoint/2010/main" val="503422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0517" y="578350"/>
            <a:ext cx="4149725" cy="1290320"/>
          </a:xfrm>
          <a:prstGeom prst="rect">
            <a:avLst/>
          </a:prstGeom>
        </p:spPr>
        <p:txBody>
          <a:bodyPr vert="horz" wrap="square" lIns="0" tIns="59690" rIns="0" bIns="0" rtlCol="0">
            <a:spAutoFit/>
          </a:bodyPr>
          <a:lstStyle/>
          <a:p>
            <a:pPr marL="126364" algn="ctr">
              <a:lnSpc>
                <a:spcPct val="100000"/>
              </a:lnSpc>
              <a:spcBef>
                <a:spcPts val="470"/>
              </a:spcBef>
            </a:pPr>
            <a:r>
              <a:rPr sz="3650" b="0" dirty="0">
                <a:solidFill>
                  <a:srgbClr val="000000"/>
                </a:solidFill>
                <a:latin typeface="Arial MT"/>
                <a:cs typeface="Arial MT"/>
              </a:rPr>
              <a:t>A</a:t>
            </a:r>
            <a:r>
              <a:rPr sz="3650" b="0" spc="-40" dirty="0">
                <a:solidFill>
                  <a:srgbClr val="000000"/>
                </a:solidFill>
                <a:latin typeface="Arial MT"/>
                <a:cs typeface="Arial MT"/>
              </a:rPr>
              <a:t> </a:t>
            </a:r>
            <a:r>
              <a:rPr sz="3650" b="0" dirty="0">
                <a:solidFill>
                  <a:srgbClr val="000000"/>
                </a:solidFill>
                <a:latin typeface="Arial MT"/>
                <a:cs typeface="Arial MT"/>
              </a:rPr>
              <a:t>better</a:t>
            </a:r>
            <a:r>
              <a:rPr sz="3650" b="0" spc="-300" dirty="0">
                <a:solidFill>
                  <a:srgbClr val="000000"/>
                </a:solidFill>
                <a:latin typeface="Arial MT"/>
                <a:cs typeface="Arial MT"/>
              </a:rPr>
              <a:t> </a:t>
            </a:r>
            <a:r>
              <a:rPr sz="3650" b="0" spc="-10" dirty="0">
                <a:solidFill>
                  <a:srgbClr val="000000"/>
                </a:solidFill>
                <a:latin typeface="Arial MT"/>
                <a:cs typeface="Arial MT"/>
              </a:rPr>
              <a:t>question</a:t>
            </a:r>
            <a:endParaRPr sz="3650">
              <a:latin typeface="Arial MT"/>
              <a:cs typeface="Arial MT"/>
            </a:endParaRPr>
          </a:p>
          <a:p>
            <a:pPr algn="ctr">
              <a:lnSpc>
                <a:spcPct val="100000"/>
              </a:lnSpc>
              <a:spcBef>
                <a:spcPts val="405"/>
              </a:spcBef>
            </a:pPr>
            <a:r>
              <a:rPr sz="4000" b="0" spc="135" dirty="0">
                <a:solidFill>
                  <a:srgbClr val="000000"/>
                </a:solidFill>
                <a:latin typeface="Verdana"/>
                <a:cs typeface="Verdana"/>
              </a:rPr>
              <a:t>What</a:t>
            </a:r>
            <a:r>
              <a:rPr sz="4000" b="0" spc="425" dirty="0">
                <a:solidFill>
                  <a:srgbClr val="000000"/>
                </a:solidFill>
                <a:latin typeface="Verdana"/>
                <a:cs typeface="Verdana"/>
              </a:rPr>
              <a:t> </a:t>
            </a:r>
            <a:r>
              <a:rPr sz="4000" b="0" spc="215" dirty="0">
                <a:solidFill>
                  <a:srgbClr val="000000"/>
                </a:solidFill>
                <a:latin typeface="Verdana"/>
                <a:cs typeface="Verdana"/>
              </a:rPr>
              <a:t>schedule</a:t>
            </a:r>
            <a:endParaRPr sz="4000">
              <a:latin typeface="Verdana"/>
              <a:cs typeface="Verdana"/>
            </a:endParaRPr>
          </a:p>
        </p:txBody>
      </p:sp>
      <p:sp>
        <p:nvSpPr>
          <p:cNvPr id="3" name="object 3"/>
          <p:cNvSpPr txBox="1"/>
          <p:nvPr/>
        </p:nvSpPr>
        <p:spPr>
          <a:xfrm>
            <a:off x="1826714" y="1842970"/>
            <a:ext cx="6291580" cy="1452245"/>
          </a:xfrm>
          <a:prstGeom prst="rect">
            <a:avLst/>
          </a:prstGeom>
        </p:spPr>
        <p:txBody>
          <a:bodyPr vert="horz" wrap="square" lIns="0" tIns="12700" rIns="0" bIns="0" rtlCol="0">
            <a:spAutoFit/>
          </a:bodyPr>
          <a:lstStyle/>
          <a:p>
            <a:pPr marL="1254760" marR="5080" indent="-1242695">
              <a:lnSpc>
                <a:spcPct val="117000"/>
              </a:lnSpc>
              <a:spcBef>
                <a:spcPts val="100"/>
              </a:spcBef>
            </a:pPr>
            <a:r>
              <a:rPr sz="4000" spc="175" dirty="0">
                <a:solidFill>
                  <a:srgbClr val="0333FF"/>
                </a:solidFill>
                <a:latin typeface="Verdana"/>
                <a:cs typeface="Verdana"/>
              </a:rPr>
              <a:t>minimizes</a:t>
            </a:r>
            <a:r>
              <a:rPr sz="4000" spc="85" dirty="0">
                <a:solidFill>
                  <a:srgbClr val="0333FF"/>
                </a:solidFill>
                <a:latin typeface="Verdana"/>
                <a:cs typeface="Verdana"/>
              </a:rPr>
              <a:t> </a:t>
            </a:r>
            <a:r>
              <a:rPr sz="4000" spc="125" dirty="0">
                <a:latin typeface="Verdana"/>
                <a:cs typeface="Verdana"/>
              </a:rPr>
              <a:t>the</a:t>
            </a:r>
            <a:r>
              <a:rPr sz="4000" spc="140" dirty="0">
                <a:latin typeface="Verdana"/>
                <a:cs typeface="Verdana"/>
              </a:rPr>
              <a:t> </a:t>
            </a:r>
            <a:r>
              <a:rPr sz="4000" spc="155" dirty="0">
                <a:latin typeface="Verdana"/>
                <a:cs typeface="Verdana"/>
              </a:rPr>
              <a:t>average </a:t>
            </a:r>
            <a:r>
              <a:rPr sz="4000" spc="204" dirty="0">
                <a:solidFill>
                  <a:srgbClr val="0333FF"/>
                </a:solidFill>
                <a:latin typeface="Verdana"/>
                <a:cs typeface="Verdana"/>
              </a:rPr>
              <a:t>waiting</a:t>
            </a:r>
            <a:r>
              <a:rPr sz="4000" spc="190" dirty="0">
                <a:solidFill>
                  <a:srgbClr val="0333FF"/>
                </a:solidFill>
                <a:latin typeface="Verdana"/>
                <a:cs typeface="Verdana"/>
              </a:rPr>
              <a:t> </a:t>
            </a:r>
            <a:r>
              <a:rPr sz="4000" spc="150" dirty="0">
                <a:solidFill>
                  <a:srgbClr val="0333FF"/>
                </a:solidFill>
                <a:latin typeface="Verdana"/>
                <a:cs typeface="Verdana"/>
              </a:rPr>
              <a:t>time</a:t>
            </a:r>
            <a:r>
              <a:rPr sz="4000" spc="150" dirty="0">
                <a:latin typeface="Verdana"/>
                <a:cs typeface="Verdana"/>
              </a:rPr>
              <a:t>?</a:t>
            </a:r>
            <a:endParaRPr sz="4000">
              <a:latin typeface="Verdana"/>
              <a:cs typeface="Verdana"/>
            </a:endParaRPr>
          </a:p>
        </p:txBody>
      </p:sp>
    </p:spTree>
    <p:extLst>
      <p:ext uri="{BB962C8B-B14F-4D97-AF65-F5344CB8AC3E}">
        <p14:creationId xmlns:p14="http://schemas.microsoft.com/office/powerpoint/2010/main" val="914417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19684" y="979932"/>
            <a:ext cx="8968831" cy="5756148"/>
          </a:xfrm>
          <a:prstGeom prst="rect">
            <a:avLst/>
          </a:prstGeom>
        </p:spPr>
      </p:pic>
    </p:spTree>
    <p:extLst>
      <p:ext uri="{BB962C8B-B14F-4D97-AF65-F5344CB8AC3E}">
        <p14:creationId xmlns:p14="http://schemas.microsoft.com/office/powerpoint/2010/main" val="378479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256915">
              <a:lnSpc>
                <a:spcPct val="100000"/>
              </a:lnSpc>
              <a:spcBef>
                <a:spcPts val="100"/>
              </a:spcBef>
            </a:pPr>
            <a:r>
              <a:rPr sz="3200" spc="-10" dirty="0"/>
              <a:t>Scheduling</a:t>
            </a:r>
            <a:endParaRPr sz="3200"/>
          </a:p>
        </p:txBody>
      </p:sp>
      <p:sp>
        <p:nvSpPr>
          <p:cNvPr id="3" name="object 3"/>
          <p:cNvSpPr txBox="1"/>
          <p:nvPr/>
        </p:nvSpPr>
        <p:spPr>
          <a:xfrm>
            <a:off x="1043451" y="1396996"/>
            <a:ext cx="6087745" cy="4652010"/>
          </a:xfrm>
          <a:prstGeom prst="rect">
            <a:avLst/>
          </a:prstGeom>
        </p:spPr>
        <p:txBody>
          <a:bodyPr vert="horz" wrap="square" lIns="0" tIns="12700" rIns="0" bIns="0" rtlCol="0">
            <a:spAutoFit/>
          </a:bodyPr>
          <a:lstStyle/>
          <a:p>
            <a:pPr marL="355600" marR="546735" indent="-342900">
              <a:lnSpc>
                <a:spcPct val="150000"/>
              </a:lnSpc>
              <a:spcBef>
                <a:spcPts val="100"/>
              </a:spcBef>
              <a:buClr>
                <a:srgbClr val="993300"/>
              </a:buClr>
              <a:buSzPct val="108333"/>
              <a:buFont typeface="Times New Roman"/>
              <a:buChar char="▪"/>
              <a:tabLst>
                <a:tab pos="355600" algn="l"/>
              </a:tabLst>
            </a:pPr>
            <a:r>
              <a:rPr sz="1800" dirty="0">
                <a:latin typeface="Arial MT"/>
                <a:cs typeface="Arial MT"/>
              </a:rPr>
              <a:t>An</a:t>
            </a:r>
            <a:r>
              <a:rPr sz="1800" spc="-75" dirty="0">
                <a:latin typeface="Arial MT"/>
                <a:cs typeface="Arial MT"/>
              </a:rPr>
              <a:t> </a:t>
            </a:r>
            <a:r>
              <a:rPr sz="1800" dirty="0">
                <a:latin typeface="Arial MT"/>
                <a:cs typeface="Arial MT"/>
              </a:rPr>
              <a:t>OS</a:t>
            </a:r>
            <a:r>
              <a:rPr sz="1800" spc="-40" dirty="0">
                <a:latin typeface="Arial MT"/>
                <a:cs typeface="Arial MT"/>
              </a:rPr>
              <a:t> </a:t>
            </a:r>
            <a:r>
              <a:rPr sz="1800" dirty="0">
                <a:latin typeface="Arial MT"/>
                <a:cs typeface="Arial MT"/>
              </a:rPr>
              <a:t>must</a:t>
            </a:r>
            <a:r>
              <a:rPr sz="1800" spc="-30" dirty="0">
                <a:latin typeface="Arial MT"/>
                <a:cs typeface="Arial MT"/>
              </a:rPr>
              <a:t> </a:t>
            </a:r>
            <a:r>
              <a:rPr sz="1800" dirty="0">
                <a:latin typeface="Arial MT"/>
                <a:cs typeface="Arial MT"/>
              </a:rPr>
              <a:t>allocate</a:t>
            </a:r>
            <a:r>
              <a:rPr sz="1800" spc="-60" dirty="0">
                <a:latin typeface="Arial MT"/>
                <a:cs typeface="Arial MT"/>
              </a:rPr>
              <a:t> </a:t>
            </a:r>
            <a:r>
              <a:rPr sz="1800" dirty="0">
                <a:latin typeface="Arial MT"/>
                <a:cs typeface="Arial MT"/>
              </a:rPr>
              <a:t>resources</a:t>
            </a:r>
            <a:r>
              <a:rPr sz="1800" spc="-70" dirty="0">
                <a:latin typeface="Arial MT"/>
                <a:cs typeface="Arial MT"/>
              </a:rPr>
              <a:t> </a:t>
            </a:r>
            <a:r>
              <a:rPr sz="1800" dirty="0">
                <a:latin typeface="Arial MT"/>
                <a:cs typeface="Arial MT"/>
              </a:rPr>
              <a:t>amongst</a:t>
            </a:r>
            <a:r>
              <a:rPr sz="1800" spc="-25" dirty="0">
                <a:latin typeface="Arial MT"/>
                <a:cs typeface="Arial MT"/>
              </a:rPr>
              <a:t> </a:t>
            </a:r>
            <a:r>
              <a:rPr sz="1800" spc="-10" dirty="0">
                <a:latin typeface="Arial MT"/>
                <a:cs typeface="Arial MT"/>
              </a:rPr>
              <a:t>competing processes.</a:t>
            </a:r>
            <a:endParaRPr sz="1800">
              <a:latin typeface="Arial MT"/>
              <a:cs typeface="Arial MT"/>
            </a:endParaRPr>
          </a:p>
          <a:p>
            <a:pPr marL="354965" indent="-342265" algn="just">
              <a:lnSpc>
                <a:spcPct val="100000"/>
              </a:lnSpc>
              <a:spcBef>
                <a:spcPts val="1870"/>
              </a:spcBef>
              <a:buClr>
                <a:srgbClr val="993300"/>
              </a:buClr>
              <a:buSzPct val="108333"/>
              <a:buFont typeface="Times New Roman"/>
              <a:buChar char="▪"/>
              <a:tabLst>
                <a:tab pos="354965" algn="l"/>
              </a:tabLst>
            </a:pPr>
            <a:r>
              <a:rPr sz="1800" dirty="0">
                <a:latin typeface="Arial MT"/>
                <a:cs typeface="Arial MT"/>
              </a:rPr>
              <a:t>The</a:t>
            </a:r>
            <a:r>
              <a:rPr sz="1800" spc="-75" dirty="0">
                <a:latin typeface="Arial MT"/>
                <a:cs typeface="Arial MT"/>
              </a:rPr>
              <a:t> </a:t>
            </a:r>
            <a:r>
              <a:rPr sz="1800" dirty="0">
                <a:latin typeface="Arial MT"/>
                <a:cs typeface="Arial MT"/>
              </a:rPr>
              <a:t>resource</a:t>
            </a:r>
            <a:r>
              <a:rPr sz="1800" spc="-55" dirty="0">
                <a:latin typeface="Arial MT"/>
                <a:cs typeface="Arial MT"/>
              </a:rPr>
              <a:t> </a:t>
            </a:r>
            <a:r>
              <a:rPr sz="1800" dirty="0">
                <a:latin typeface="Arial MT"/>
                <a:cs typeface="Arial MT"/>
              </a:rPr>
              <a:t>provided by</a:t>
            </a:r>
            <a:r>
              <a:rPr sz="1800" spc="-45" dirty="0">
                <a:latin typeface="Arial MT"/>
                <a:cs typeface="Arial MT"/>
              </a:rPr>
              <a:t> </a:t>
            </a:r>
            <a:r>
              <a:rPr sz="1800" dirty="0">
                <a:latin typeface="Arial MT"/>
                <a:cs typeface="Arial MT"/>
              </a:rPr>
              <a:t>a</a:t>
            </a:r>
            <a:r>
              <a:rPr sz="1800" spc="-40" dirty="0">
                <a:latin typeface="Arial MT"/>
                <a:cs typeface="Arial MT"/>
              </a:rPr>
              <a:t> </a:t>
            </a:r>
            <a:r>
              <a:rPr sz="1800" spc="-10" dirty="0">
                <a:latin typeface="Arial MT"/>
                <a:cs typeface="Arial MT"/>
              </a:rPr>
              <a:t>processor</a:t>
            </a:r>
            <a:r>
              <a:rPr sz="1800" spc="-15" dirty="0">
                <a:latin typeface="Arial MT"/>
                <a:cs typeface="Arial MT"/>
              </a:rPr>
              <a:t> </a:t>
            </a:r>
            <a:r>
              <a:rPr sz="1800" dirty="0">
                <a:latin typeface="Arial MT"/>
                <a:cs typeface="Arial MT"/>
              </a:rPr>
              <a:t>is</a:t>
            </a:r>
            <a:r>
              <a:rPr sz="1800" spc="-45" dirty="0">
                <a:latin typeface="Arial MT"/>
                <a:cs typeface="Arial MT"/>
              </a:rPr>
              <a:t> </a:t>
            </a:r>
            <a:r>
              <a:rPr sz="1800" dirty="0">
                <a:latin typeface="Arial MT"/>
                <a:cs typeface="Arial MT"/>
              </a:rPr>
              <a:t>execution</a:t>
            </a:r>
            <a:r>
              <a:rPr sz="1800" spc="-35" dirty="0">
                <a:latin typeface="Arial MT"/>
                <a:cs typeface="Arial MT"/>
              </a:rPr>
              <a:t> </a:t>
            </a:r>
            <a:r>
              <a:rPr sz="1800" spc="-10" dirty="0">
                <a:latin typeface="Arial MT"/>
                <a:cs typeface="Arial MT"/>
              </a:rPr>
              <a:t>time.</a:t>
            </a:r>
            <a:endParaRPr sz="1800">
              <a:latin typeface="Arial MT"/>
              <a:cs typeface="Arial MT"/>
            </a:endParaRPr>
          </a:p>
          <a:p>
            <a:pPr marL="354965" indent="-342265" algn="just">
              <a:lnSpc>
                <a:spcPct val="100000"/>
              </a:lnSpc>
              <a:spcBef>
                <a:spcPts val="1885"/>
              </a:spcBef>
              <a:buClr>
                <a:srgbClr val="993300"/>
              </a:buClr>
              <a:buSzPct val="108333"/>
              <a:buFont typeface="Times New Roman"/>
              <a:buChar char="▪"/>
              <a:tabLst>
                <a:tab pos="354965" algn="l"/>
              </a:tabLst>
            </a:pPr>
            <a:r>
              <a:rPr sz="1800" dirty="0">
                <a:latin typeface="Arial MT"/>
                <a:cs typeface="Arial MT"/>
              </a:rPr>
              <a:t>The</a:t>
            </a:r>
            <a:r>
              <a:rPr sz="1800" spc="-85" dirty="0">
                <a:latin typeface="Arial MT"/>
                <a:cs typeface="Arial MT"/>
              </a:rPr>
              <a:t> </a:t>
            </a:r>
            <a:r>
              <a:rPr sz="1800" dirty="0">
                <a:latin typeface="Arial MT"/>
                <a:cs typeface="Arial MT"/>
              </a:rPr>
              <a:t>resource</a:t>
            </a:r>
            <a:r>
              <a:rPr sz="1800" spc="-60" dirty="0">
                <a:latin typeface="Arial MT"/>
                <a:cs typeface="Arial MT"/>
              </a:rPr>
              <a:t> </a:t>
            </a:r>
            <a:r>
              <a:rPr sz="1800" dirty="0">
                <a:latin typeface="Arial MT"/>
                <a:cs typeface="Arial MT"/>
              </a:rPr>
              <a:t>is</a:t>
            </a:r>
            <a:r>
              <a:rPr sz="1800" spc="-45" dirty="0">
                <a:latin typeface="Arial MT"/>
                <a:cs typeface="Arial MT"/>
              </a:rPr>
              <a:t> </a:t>
            </a:r>
            <a:r>
              <a:rPr sz="1800" dirty="0">
                <a:latin typeface="Arial MT"/>
                <a:cs typeface="Arial MT"/>
              </a:rPr>
              <a:t>allocated</a:t>
            </a:r>
            <a:r>
              <a:rPr sz="1800" spc="-10" dirty="0">
                <a:latin typeface="Arial MT"/>
                <a:cs typeface="Arial MT"/>
              </a:rPr>
              <a:t> </a:t>
            </a:r>
            <a:r>
              <a:rPr sz="1800" dirty="0">
                <a:latin typeface="Arial MT"/>
                <a:cs typeface="Arial MT"/>
              </a:rPr>
              <a:t>by</a:t>
            </a:r>
            <a:r>
              <a:rPr sz="1800" spc="-45" dirty="0">
                <a:latin typeface="Arial MT"/>
                <a:cs typeface="Arial MT"/>
              </a:rPr>
              <a:t> </a:t>
            </a:r>
            <a:r>
              <a:rPr sz="1800" dirty="0">
                <a:latin typeface="Arial MT"/>
                <a:cs typeface="Arial MT"/>
              </a:rPr>
              <a:t>means</a:t>
            </a:r>
            <a:r>
              <a:rPr sz="1800" spc="-30" dirty="0">
                <a:latin typeface="Arial MT"/>
                <a:cs typeface="Arial MT"/>
              </a:rPr>
              <a:t> </a:t>
            </a:r>
            <a:r>
              <a:rPr sz="1800" dirty="0">
                <a:latin typeface="Arial MT"/>
                <a:cs typeface="Arial MT"/>
              </a:rPr>
              <a:t>of</a:t>
            </a:r>
            <a:r>
              <a:rPr sz="1800" spc="-40" dirty="0">
                <a:latin typeface="Arial MT"/>
                <a:cs typeface="Arial MT"/>
              </a:rPr>
              <a:t> </a:t>
            </a:r>
            <a:r>
              <a:rPr sz="1800" spc="-10" dirty="0">
                <a:latin typeface="Arial MT"/>
                <a:cs typeface="Arial MT"/>
              </a:rPr>
              <a:t>scheduling</a:t>
            </a:r>
            <a:endParaRPr sz="1800">
              <a:latin typeface="Arial MT"/>
              <a:cs typeface="Arial MT"/>
            </a:endParaRPr>
          </a:p>
          <a:p>
            <a:pPr marL="811530" marR="473709" lvl="1" indent="-342265" algn="just">
              <a:lnSpc>
                <a:spcPct val="150000"/>
              </a:lnSpc>
              <a:spcBef>
                <a:spcPts val="805"/>
              </a:spcBef>
              <a:buClr>
                <a:srgbClr val="993300"/>
              </a:buClr>
              <a:buSzPct val="108333"/>
              <a:buFont typeface="Times New Roman"/>
              <a:buChar char="▪"/>
              <a:tabLst>
                <a:tab pos="812800" algn="l"/>
              </a:tabLst>
            </a:pPr>
            <a:r>
              <a:rPr sz="1800" dirty="0">
                <a:latin typeface="Arial MT"/>
                <a:cs typeface="Arial MT"/>
              </a:rPr>
              <a:t>determines</a:t>
            </a:r>
            <a:r>
              <a:rPr sz="1800" spc="-85" dirty="0">
                <a:latin typeface="Arial MT"/>
                <a:cs typeface="Arial MT"/>
              </a:rPr>
              <a:t> </a:t>
            </a:r>
            <a:r>
              <a:rPr sz="1800" dirty="0">
                <a:latin typeface="Arial MT"/>
                <a:cs typeface="Arial MT"/>
              </a:rPr>
              <a:t>which</a:t>
            </a:r>
            <a:r>
              <a:rPr sz="1800" spc="-25" dirty="0">
                <a:latin typeface="Arial MT"/>
                <a:cs typeface="Arial MT"/>
              </a:rPr>
              <a:t> </a:t>
            </a:r>
            <a:r>
              <a:rPr sz="1800" dirty="0">
                <a:latin typeface="Arial MT"/>
                <a:cs typeface="Arial MT"/>
              </a:rPr>
              <a:t>processes</a:t>
            </a:r>
            <a:r>
              <a:rPr sz="1800" spc="-114" dirty="0">
                <a:latin typeface="Arial MT"/>
                <a:cs typeface="Arial MT"/>
              </a:rPr>
              <a:t> </a:t>
            </a:r>
            <a:r>
              <a:rPr sz="1800" dirty="0">
                <a:latin typeface="Arial MT"/>
                <a:cs typeface="Arial MT"/>
              </a:rPr>
              <a:t>will</a:t>
            </a:r>
            <a:r>
              <a:rPr sz="1800" spc="-5" dirty="0">
                <a:latin typeface="Arial MT"/>
                <a:cs typeface="Arial MT"/>
              </a:rPr>
              <a:t> </a:t>
            </a:r>
            <a:r>
              <a:rPr sz="1800" dirty="0">
                <a:latin typeface="Arial MT"/>
                <a:cs typeface="Arial MT"/>
              </a:rPr>
              <a:t>wait</a:t>
            </a:r>
            <a:r>
              <a:rPr sz="1800" spc="-20" dirty="0">
                <a:latin typeface="Arial MT"/>
                <a:cs typeface="Arial MT"/>
              </a:rPr>
              <a:t> </a:t>
            </a:r>
            <a:r>
              <a:rPr sz="1800" dirty="0">
                <a:latin typeface="Arial MT"/>
                <a:cs typeface="Arial MT"/>
              </a:rPr>
              <a:t>and</a:t>
            </a:r>
            <a:r>
              <a:rPr sz="1800" spc="-75" dirty="0">
                <a:latin typeface="Arial MT"/>
                <a:cs typeface="Arial MT"/>
              </a:rPr>
              <a:t> </a:t>
            </a:r>
            <a:r>
              <a:rPr sz="1800" spc="-10" dirty="0">
                <a:latin typeface="Arial MT"/>
                <a:cs typeface="Arial MT"/>
              </a:rPr>
              <a:t>which 	</a:t>
            </a:r>
            <a:r>
              <a:rPr sz="1800" dirty="0">
                <a:latin typeface="Arial MT"/>
                <a:cs typeface="Arial MT"/>
              </a:rPr>
              <a:t>will</a:t>
            </a:r>
            <a:r>
              <a:rPr sz="1800" spc="-45" dirty="0">
                <a:latin typeface="Arial MT"/>
                <a:cs typeface="Arial MT"/>
              </a:rPr>
              <a:t> </a:t>
            </a:r>
            <a:r>
              <a:rPr sz="1800" spc="-10" dirty="0">
                <a:latin typeface="Arial MT"/>
                <a:cs typeface="Arial MT"/>
              </a:rPr>
              <a:t>progress.</a:t>
            </a:r>
            <a:endParaRPr sz="1800">
              <a:latin typeface="Arial MT"/>
              <a:cs typeface="Arial MT"/>
            </a:endParaRPr>
          </a:p>
          <a:p>
            <a:pPr marL="355600" marR="86995" indent="-342900" algn="just">
              <a:lnSpc>
                <a:spcPct val="150000"/>
              </a:lnSpc>
              <a:spcBef>
                <a:spcPts val="790"/>
              </a:spcBef>
              <a:buClr>
                <a:srgbClr val="993300"/>
              </a:buClr>
              <a:buSzPct val="108333"/>
              <a:buFont typeface="Times New Roman"/>
              <a:buChar char="▪"/>
              <a:tabLst>
                <a:tab pos="355600" algn="l"/>
              </a:tabLst>
            </a:pPr>
            <a:r>
              <a:rPr sz="1800" dirty="0">
                <a:latin typeface="Arial MT"/>
                <a:cs typeface="Arial MT"/>
              </a:rPr>
              <a:t>The</a:t>
            </a:r>
            <a:r>
              <a:rPr sz="1800" spc="-75" dirty="0">
                <a:latin typeface="Arial MT"/>
                <a:cs typeface="Arial MT"/>
              </a:rPr>
              <a:t> </a:t>
            </a:r>
            <a:r>
              <a:rPr sz="1800" dirty="0">
                <a:latin typeface="Arial MT"/>
                <a:cs typeface="Arial MT"/>
              </a:rPr>
              <a:t>aim</a:t>
            </a:r>
            <a:r>
              <a:rPr sz="1800" spc="-30" dirty="0">
                <a:latin typeface="Arial MT"/>
                <a:cs typeface="Arial MT"/>
              </a:rPr>
              <a:t> </a:t>
            </a:r>
            <a:r>
              <a:rPr sz="1800" dirty="0">
                <a:latin typeface="Arial MT"/>
                <a:cs typeface="Arial MT"/>
              </a:rPr>
              <a:t>of</a:t>
            </a:r>
            <a:r>
              <a:rPr sz="1800" spc="-40" dirty="0">
                <a:latin typeface="Arial MT"/>
                <a:cs typeface="Arial MT"/>
              </a:rPr>
              <a:t> </a:t>
            </a:r>
            <a:r>
              <a:rPr sz="1800" dirty="0">
                <a:latin typeface="Arial MT"/>
                <a:cs typeface="Arial MT"/>
              </a:rPr>
              <a:t>processor</a:t>
            </a:r>
            <a:r>
              <a:rPr sz="1800" spc="-65" dirty="0">
                <a:latin typeface="Arial MT"/>
                <a:cs typeface="Arial MT"/>
              </a:rPr>
              <a:t> </a:t>
            </a:r>
            <a:r>
              <a:rPr sz="1800" dirty="0">
                <a:latin typeface="Arial MT"/>
                <a:cs typeface="Arial MT"/>
              </a:rPr>
              <a:t>scheduling</a:t>
            </a:r>
            <a:r>
              <a:rPr sz="1800" spc="10" dirty="0">
                <a:latin typeface="Arial MT"/>
                <a:cs typeface="Arial MT"/>
              </a:rPr>
              <a:t> </a:t>
            </a:r>
            <a:r>
              <a:rPr sz="1800" dirty="0">
                <a:latin typeface="Arial MT"/>
                <a:cs typeface="Arial MT"/>
              </a:rPr>
              <a:t>is</a:t>
            </a:r>
            <a:r>
              <a:rPr sz="1800" spc="-55" dirty="0">
                <a:latin typeface="Arial MT"/>
                <a:cs typeface="Arial MT"/>
              </a:rPr>
              <a:t> </a:t>
            </a:r>
            <a:r>
              <a:rPr sz="1800" dirty="0">
                <a:latin typeface="Arial MT"/>
                <a:cs typeface="Arial MT"/>
              </a:rPr>
              <a:t>to</a:t>
            </a:r>
            <a:r>
              <a:rPr sz="1800" spc="-35" dirty="0">
                <a:latin typeface="Arial MT"/>
                <a:cs typeface="Arial MT"/>
              </a:rPr>
              <a:t> </a:t>
            </a:r>
            <a:r>
              <a:rPr sz="1800" dirty="0">
                <a:latin typeface="Arial MT"/>
                <a:cs typeface="Arial MT"/>
              </a:rPr>
              <a:t>assign</a:t>
            </a:r>
            <a:r>
              <a:rPr sz="1800" spc="-55" dirty="0">
                <a:latin typeface="Arial MT"/>
                <a:cs typeface="Arial MT"/>
              </a:rPr>
              <a:t> </a:t>
            </a:r>
            <a:r>
              <a:rPr sz="1800" spc="-10" dirty="0">
                <a:latin typeface="Arial MT"/>
                <a:cs typeface="Arial MT"/>
              </a:rPr>
              <a:t>processes </a:t>
            </a:r>
            <a:r>
              <a:rPr sz="1800" dirty="0">
                <a:latin typeface="Arial MT"/>
                <a:cs typeface="Arial MT"/>
              </a:rPr>
              <a:t>to</a:t>
            </a:r>
            <a:r>
              <a:rPr sz="1800" spc="-40" dirty="0">
                <a:latin typeface="Arial MT"/>
                <a:cs typeface="Arial MT"/>
              </a:rPr>
              <a:t> </a:t>
            </a:r>
            <a:r>
              <a:rPr sz="1800" dirty="0">
                <a:latin typeface="Arial MT"/>
                <a:cs typeface="Arial MT"/>
              </a:rPr>
              <a:t>be</a:t>
            </a:r>
            <a:r>
              <a:rPr sz="1800" spc="-35" dirty="0">
                <a:latin typeface="Arial MT"/>
                <a:cs typeface="Arial MT"/>
              </a:rPr>
              <a:t> </a:t>
            </a:r>
            <a:r>
              <a:rPr sz="1800" dirty="0">
                <a:latin typeface="Arial MT"/>
                <a:cs typeface="Arial MT"/>
              </a:rPr>
              <a:t>executed</a:t>
            </a:r>
            <a:r>
              <a:rPr sz="1800" spc="-20" dirty="0">
                <a:latin typeface="Arial MT"/>
                <a:cs typeface="Arial MT"/>
              </a:rPr>
              <a:t> </a:t>
            </a:r>
            <a:r>
              <a:rPr sz="1800" dirty="0">
                <a:latin typeface="Arial MT"/>
                <a:cs typeface="Arial MT"/>
              </a:rPr>
              <a:t>by</a:t>
            </a:r>
            <a:r>
              <a:rPr sz="1800" spc="-5" dirty="0">
                <a:latin typeface="Arial MT"/>
                <a:cs typeface="Arial MT"/>
              </a:rPr>
              <a:t> </a:t>
            </a:r>
            <a:r>
              <a:rPr sz="1800" dirty="0">
                <a:latin typeface="Arial MT"/>
                <a:cs typeface="Arial MT"/>
              </a:rPr>
              <a:t>the</a:t>
            </a:r>
            <a:r>
              <a:rPr sz="1800" spc="-40" dirty="0">
                <a:latin typeface="Arial MT"/>
                <a:cs typeface="Arial MT"/>
              </a:rPr>
              <a:t> </a:t>
            </a:r>
            <a:r>
              <a:rPr sz="1800" spc="-10" dirty="0">
                <a:latin typeface="Arial MT"/>
                <a:cs typeface="Arial MT"/>
              </a:rPr>
              <a:t>processor</a:t>
            </a:r>
            <a:r>
              <a:rPr sz="1800" spc="5" dirty="0">
                <a:latin typeface="Arial MT"/>
                <a:cs typeface="Arial MT"/>
              </a:rPr>
              <a:t> </a:t>
            </a:r>
            <a:r>
              <a:rPr sz="1800" dirty="0">
                <a:latin typeface="Arial MT"/>
                <a:cs typeface="Arial MT"/>
              </a:rPr>
              <a:t>over</a:t>
            </a:r>
            <a:r>
              <a:rPr sz="1800" spc="-50" dirty="0">
                <a:latin typeface="Arial MT"/>
                <a:cs typeface="Arial MT"/>
              </a:rPr>
              <a:t> </a:t>
            </a:r>
            <a:r>
              <a:rPr sz="1800" dirty="0">
                <a:latin typeface="Arial MT"/>
                <a:cs typeface="Arial MT"/>
              </a:rPr>
              <a:t>time,</a:t>
            </a:r>
            <a:r>
              <a:rPr sz="1800" spc="-55" dirty="0">
                <a:latin typeface="Arial MT"/>
                <a:cs typeface="Arial MT"/>
              </a:rPr>
              <a:t> </a:t>
            </a:r>
            <a:r>
              <a:rPr sz="1800" dirty="0">
                <a:latin typeface="Arial MT"/>
                <a:cs typeface="Arial MT"/>
              </a:rPr>
              <a:t>in</a:t>
            </a:r>
            <a:r>
              <a:rPr sz="1800" spc="-35" dirty="0">
                <a:latin typeface="Arial MT"/>
                <a:cs typeface="Arial MT"/>
              </a:rPr>
              <a:t> </a:t>
            </a:r>
            <a:r>
              <a:rPr sz="1800" dirty="0">
                <a:latin typeface="Arial MT"/>
                <a:cs typeface="Arial MT"/>
              </a:rPr>
              <a:t>a</a:t>
            </a:r>
            <a:r>
              <a:rPr sz="1800" spc="-5" dirty="0">
                <a:latin typeface="Arial MT"/>
                <a:cs typeface="Arial MT"/>
              </a:rPr>
              <a:t> </a:t>
            </a:r>
            <a:r>
              <a:rPr sz="1800" dirty="0">
                <a:latin typeface="Arial MT"/>
                <a:cs typeface="Arial MT"/>
              </a:rPr>
              <a:t>way</a:t>
            </a:r>
            <a:r>
              <a:rPr sz="1800" spc="5" dirty="0">
                <a:latin typeface="Arial MT"/>
                <a:cs typeface="Arial MT"/>
              </a:rPr>
              <a:t> </a:t>
            </a:r>
            <a:r>
              <a:rPr sz="1800" spc="-20" dirty="0">
                <a:latin typeface="Arial MT"/>
                <a:cs typeface="Arial MT"/>
              </a:rPr>
              <a:t>that </a:t>
            </a:r>
            <a:r>
              <a:rPr sz="1800" dirty="0">
                <a:latin typeface="Arial MT"/>
                <a:cs typeface="Arial MT"/>
              </a:rPr>
              <a:t>meets</a:t>
            </a:r>
            <a:r>
              <a:rPr sz="1800" spc="-90" dirty="0">
                <a:latin typeface="Arial MT"/>
                <a:cs typeface="Arial MT"/>
              </a:rPr>
              <a:t> </a:t>
            </a:r>
            <a:r>
              <a:rPr sz="1800" dirty="0">
                <a:latin typeface="Arial MT"/>
                <a:cs typeface="Arial MT"/>
              </a:rPr>
              <a:t>system</a:t>
            </a:r>
            <a:r>
              <a:rPr sz="1800" spc="-30" dirty="0">
                <a:latin typeface="Arial MT"/>
                <a:cs typeface="Arial MT"/>
              </a:rPr>
              <a:t> </a:t>
            </a:r>
            <a:r>
              <a:rPr sz="1800" b="1" spc="-10" dirty="0">
                <a:latin typeface="Arial"/>
                <a:cs typeface="Arial"/>
              </a:rPr>
              <a:t>objectives:</a:t>
            </a:r>
            <a:endParaRPr sz="1800">
              <a:latin typeface="Arial"/>
              <a:cs typeface="Arial"/>
            </a:endParaRPr>
          </a:p>
          <a:p>
            <a:pPr marL="812165" lvl="1" indent="-342900">
              <a:lnSpc>
                <a:spcPct val="100000"/>
              </a:lnSpc>
              <a:spcBef>
                <a:spcPts val="1885"/>
              </a:spcBef>
              <a:buClr>
                <a:srgbClr val="993300"/>
              </a:buClr>
              <a:buSzPct val="108333"/>
              <a:buFont typeface="Times New Roman"/>
              <a:buChar char="▪"/>
              <a:tabLst>
                <a:tab pos="812165" algn="l"/>
              </a:tabLst>
            </a:pPr>
            <a:r>
              <a:rPr sz="1800" dirty="0">
                <a:latin typeface="Arial MT"/>
                <a:cs typeface="Arial MT"/>
              </a:rPr>
              <a:t>response</a:t>
            </a:r>
            <a:r>
              <a:rPr sz="1800" spc="-85" dirty="0">
                <a:latin typeface="Arial MT"/>
                <a:cs typeface="Arial MT"/>
              </a:rPr>
              <a:t> </a:t>
            </a:r>
            <a:r>
              <a:rPr sz="1800" dirty="0">
                <a:latin typeface="Arial MT"/>
                <a:cs typeface="Arial MT"/>
              </a:rPr>
              <a:t>time,</a:t>
            </a:r>
            <a:r>
              <a:rPr sz="1800" spc="-55" dirty="0">
                <a:latin typeface="Arial MT"/>
                <a:cs typeface="Arial MT"/>
              </a:rPr>
              <a:t> </a:t>
            </a:r>
            <a:r>
              <a:rPr sz="1800" dirty="0">
                <a:latin typeface="Arial MT"/>
                <a:cs typeface="Arial MT"/>
              </a:rPr>
              <a:t>throughput,</a:t>
            </a:r>
            <a:r>
              <a:rPr sz="1800" spc="-55" dirty="0">
                <a:latin typeface="Arial MT"/>
                <a:cs typeface="Arial MT"/>
              </a:rPr>
              <a:t> </a:t>
            </a:r>
            <a:r>
              <a:rPr sz="1800" dirty="0">
                <a:latin typeface="Arial MT"/>
                <a:cs typeface="Arial MT"/>
              </a:rPr>
              <a:t>and</a:t>
            </a:r>
            <a:r>
              <a:rPr sz="1800" spc="-70" dirty="0">
                <a:latin typeface="Arial MT"/>
                <a:cs typeface="Arial MT"/>
              </a:rPr>
              <a:t> </a:t>
            </a:r>
            <a:r>
              <a:rPr sz="1800" dirty="0">
                <a:latin typeface="Arial MT"/>
                <a:cs typeface="Arial MT"/>
              </a:rPr>
              <a:t>processor</a:t>
            </a:r>
            <a:r>
              <a:rPr sz="1800" spc="-60" dirty="0">
                <a:latin typeface="Arial MT"/>
                <a:cs typeface="Arial MT"/>
              </a:rPr>
              <a:t> </a:t>
            </a:r>
            <a:r>
              <a:rPr sz="1800" spc="-10" dirty="0">
                <a:latin typeface="Arial MT"/>
                <a:cs typeface="Arial MT"/>
              </a:rPr>
              <a:t>efficiency.</a:t>
            </a:r>
            <a:endParaRPr sz="1800">
              <a:latin typeface="Arial MT"/>
              <a:cs typeface="Arial MT"/>
            </a:endParaRPr>
          </a:p>
        </p:txBody>
      </p:sp>
      <p:pic>
        <p:nvPicPr>
          <p:cNvPr id="4" name="object 4"/>
          <p:cNvPicPr/>
          <p:nvPr/>
        </p:nvPicPr>
        <p:blipFill>
          <a:blip r:embed="rId2" cstate="print"/>
          <a:stretch>
            <a:fillRect/>
          </a:stretch>
        </p:blipFill>
        <p:spPr>
          <a:xfrm>
            <a:off x="7181088" y="1449324"/>
            <a:ext cx="2284475" cy="2284475"/>
          </a:xfrm>
          <a:prstGeom prst="rect">
            <a:avLst/>
          </a:prstGeom>
        </p:spPr>
      </p:pic>
      <p:sp>
        <p:nvSpPr>
          <p:cNvPr id="5" name="object 5"/>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6" name="object 6"/>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47625">
              <a:lnSpc>
                <a:spcPct val="100000"/>
              </a:lnSpc>
            </a:pPr>
            <a:r>
              <a:rPr spc="-25" dirty="0"/>
              <a:t>5.</a:t>
            </a:r>
            <a:fld id="{81D60167-4931-47E6-BA6A-407CBD079E47}" type="slidenum">
              <a:rPr spc="-25" dirty="0"/>
              <a:t>4</a:t>
            </a:fld>
            <a:endParaRPr spc="-25"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rst Come First Serve Scheduling Characteristics  The lack of prioritization does permit every process to eventually complete, hence no starvation.  Turnaround time, waiting time and response time is high.  One, Process with longest burst time can monopolize CPU, even if other process burst time is too short. Hence throughput is low [3]. b. Non preempted Shortest Job First">
            <a:extLst>
              <a:ext uri="{FF2B5EF4-FFF2-40B4-BE49-F238E27FC236}">
                <a16:creationId xmlns:a16="http://schemas.microsoft.com/office/drawing/2014/main" id="{205F10BF-001D-518F-8F9D-9C6C652AE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9982200"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743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701783" y="2404884"/>
            <a:ext cx="701040" cy="802005"/>
          </a:xfrm>
          <a:custGeom>
            <a:avLst/>
            <a:gdLst/>
            <a:ahLst/>
            <a:cxnLst/>
            <a:rect l="l" t="t" r="r" b="b"/>
            <a:pathLst>
              <a:path w="701039" h="802005">
                <a:moveTo>
                  <a:pt x="701040" y="536448"/>
                </a:moveTo>
                <a:lnTo>
                  <a:pt x="684276" y="449580"/>
                </a:lnTo>
                <a:lnTo>
                  <a:pt x="653796" y="397764"/>
                </a:lnTo>
                <a:lnTo>
                  <a:pt x="603504" y="355092"/>
                </a:lnTo>
                <a:lnTo>
                  <a:pt x="541020" y="323088"/>
                </a:lnTo>
                <a:lnTo>
                  <a:pt x="504444" y="309372"/>
                </a:lnTo>
                <a:lnTo>
                  <a:pt x="458724" y="295656"/>
                </a:lnTo>
                <a:lnTo>
                  <a:pt x="406908" y="281940"/>
                </a:lnTo>
                <a:lnTo>
                  <a:pt x="320040" y="262128"/>
                </a:lnTo>
                <a:lnTo>
                  <a:pt x="278892" y="246888"/>
                </a:lnTo>
                <a:lnTo>
                  <a:pt x="251460" y="214884"/>
                </a:lnTo>
                <a:lnTo>
                  <a:pt x="249936" y="205740"/>
                </a:lnTo>
                <a:lnTo>
                  <a:pt x="271272" y="163068"/>
                </a:lnTo>
                <a:lnTo>
                  <a:pt x="313944" y="146304"/>
                </a:lnTo>
                <a:lnTo>
                  <a:pt x="333756" y="144780"/>
                </a:lnTo>
                <a:lnTo>
                  <a:pt x="379476" y="150863"/>
                </a:lnTo>
                <a:lnTo>
                  <a:pt x="413004" y="169151"/>
                </a:lnTo>
                <a:lnTo>
                  <a:pt x="435864" y="199631"/>
                </a:lnTo>
                <a:lnTo>
                  <a:pt x="449580" y="243827"/>
                </a:lnTo>
                <a:lnTo>
                  <a:pt x="675132" y="231635"/>
                </a:lnTo>
                <a:lnTo>
                  <a:pt x="664464" y="175247"/>
                </a:lnTo>
                <a:lnTo>
                  <a:pt x="652272" y="144780"/>
                </a:lnTo>
                <a:lnTo>
                  <a:pt x="644652" y="128016"/>
                </a:lnTo>
                <a:lnTo>
                  <a:pt x="618744" y="88392"/>
                </a:lnTo>
                <a:lnTo>
                  <a:pt x="583692" y="56388"/>
                </a:lnTo>
                <a:lnTo>
                  <a:pt x="550164" y="36576"/>
                </a:lnTo>
                <a:lnTo>
                  <a:pt x="510540" y="21336"/>
                </a:lnTo>
                <a:lnTo>
                  <a:pt x="464820" y="9144"/>
                </a:lnTo>
                <a:lnTo>
                  <a:pt x="414528" y="3048"/>
                </a:lnTo>
                <a:lnTo>
                  <a:pt x="358140" y="0"/>
                </a:lnTo>
                <a:lnTo>
                  <a:pt x="300228" y="3048"/>
                </a:lnTo>
                <a:lnTo>
                  <a:pt x="249936" y="9144"/>
                </a:lnTo>
                <a:lnTo>
                  <a:pt x="205740" y="18288"/>
                </a:lnTo>
                <a:lnTo>
                  <a:pt x="135636" y="47244"/>
                </a:lnTo>
                <a:lnTo>
                  <a:pt x="83820" y="89916"/>
                </a:lnTo>
                <a:lnTo>
                  <a:pt x="48768" y="141732"/>
                </a:lnTo>
                <a:lnTo>
                  <a:pt x="32004" y="198120"/>
                </a:lnTo>
                <a:lnTo>
                  <a:pt x="28956" y="227076"/>
                </a:lnTo>
                <a:lnTo>
                  <a:pt x="33528" y="271272"/>
                </a:lnTo>
                <a:lnTo>
                  <a:pt x="47244" y="310896"/>
                </a:lnTo>
                <a:lnTo>
                  <a:pt x="67056" y="345948"/>
                </a:lnTo>
                <a:lnTo>
                  <a:pt x="128016" y="399288"/>
                </a:lnTo>
                <a:lnTo>
                  <a:pt x="164592" y="420624"/>
                </a:lnTo>
                <a:lnTo>
                  <a:pt x="210312" y="438912"/>
                </a:lnTo>
                <a:lnTo>
                  <a:pt x="262128" y="455676"/>
                </a:lnTo>
                <a:lnTo>
                  <a:pt x="399288" y="493776"/>
                </a:lnTo>
                <a:lnTo>
                  <a:pt x="443484" y="516636"/>
                </a:lnTo>
                <a:lnTo>
                  <a:pt x="467868" y="556260"/>
                </a:lnTo>
                <a:lnTo>
                  <a:pt x="469392" y="569976"/>
                </a:lnTo>
                <a:lnTo>
                  <a:pt x="467868" y="585216"/>
                </a:lnTo>
                <a:lnTo>
                  <a:pt x="441960" y="626364"/>
                </a:lnTo>
                <a:lnTo>
                  <a:pt x="408432" y="644652"/>
                </a:lnTo>
                <a:lnTo>
                  <a:pt x="387096" y="649224"/>
                </a:lnTo>
                <a:lnTo>
                  <a:pt x="362712" y="649224"/>
                </a:lnTo>
                <a:lnTo>
                  <a:pt x="303276" y="638556"/>
                </a:lnTo>
                <a:lnTo>
                  <a:pt x="257556" y="603504"/>
                </a:lnTo>
                <a:lnTo>
                  <a:pt x="239268" y="566928"/>
                </a:lnTo>
                <a:lnTo>
                  <a:pt x="227076" y="518160"/>
                </a:lnTo>
                <a:lnTo>
                  <a:pt x="0" y="533400"/>
                </a:lnTo>
                <a:lnTo>
                  <a:pt x="9144" y="589788"/>
                </a:lnTo>
                <a:lnTo>
                  <a:pt x="27432" y="640080"/>
                </a:lnTo>
                <a:lnTo>
                  <a:pt x="53340" y="685800"/>
                </a:lnTo>
                <a:lnTo>
                  <a:pt x="115824" y="749808"/>
                </a:lnTo>
                <a:lnTo>
                  <a:pt x="150876" y="768096"/>
                </a:lnTo>
                <a:lnTo>
                  <a:pt x="193548" y="783336"/>
                </a:lnTo>
                <a:lnTo>
                  <a:pt x="242316" y="794004"/>
                </a:lnTo>
                <a:lnTo>
                  <a:pt x="297180" y="800100"/>
                </a:lnTo>
                <a:lnTo>
                  <a:pt x="359664" y="801624"/>
                </a:lnTo>
                <a:lnTo>
                  <a:pt x="413004" y="800100"/>
                </a:lnTo>
                <a:lnTo>
                  <a:pt x="461772" y="794004"/>
                </a:lnTo>
                <a:lnTo>
                  <a:pt x="505968" y="784860"/>
                </a:lnTo>
                <a:lnTo>
                  <a:pt x="545592" y="769620"/>
                </a:lnTo>
                <a:lnTo>
                  <a:pt x="611124" y="729996"/>
                </a:lnTo>
                <a:lnTo>
                  <a:pt x="659892" y="675132"/>
                </a:lnTo>
                <a:lnTo>
                  <a:pt x="673608" y="649224"/>
                </a:lnTo>
                <a:lnTo>
                  <a:pt x="678180" y="641604"/>
                </a:lnTo>
                <a:lnTo>
                  <a:pt x="691896" y="608076"/>
                </a:lnTo>
                <a:lnTo>
                  <a:pt x="699516" y="573024"/>
                </a:lnTo>
                <a:lnTo>
                  <a:pt x="699643" y="569976"/>
                </a:lnTo>
                <a:lnTo>
                  <a:pt x="701040" y="536448"/>
                </a:lnTo>
                <a:close/>
              </a:path>
            </a:pathLst>
          </a:custGeom>
          <a:solidFill>
            <a:srgbClr val="000000"/>
          </a:solidFill>
        </p:spPr>
        <p:txBody>
          <a:bodyPr wrap="square" lIns="0" tIns="0" rIns="0" bIns="0" rtlCol="0"/>
          <a:lstStyle/>
          <a:p>
            <a:endParaRPr/>
          </a:p>
        </p:txBody>
      </p:sp>
      <p:sp>
        <p:nvSpPr>
          <p:cNvPr id="3" name="object 3"/>
          <p:cNvSpPr/>
          <p:nvPr/>
        </p:nvSpPr>
        <p:spPr>
          <a:xfrm>
            <a:off x="4462259" y="2418600"/>
            <a:ext cx="622300" cy="788035"/>
          </a:xfrm>
          <a:custGeom>
            <a:avLst/>
            <a:gdLst/>
            <a:ahLst/>
            <a:cxnLst/>
            <a:rect l="l" t="t" r="r" b="b"/>
            <a:pathLst>
              <a:path w="622300" h="788035">
                <a:moveTo>
                  <a:pt x="621804" y="0"/>
                </a:moveTo>
                <a:lnTo>
                  <a:pt x="382536" y="0"/>
                </a:lnTo>
                <a:lnTo>
                  <a:pt x="382536" y="510540"/>
                </a:lnTo>
                <a:lnTo>
                  <a:pt x="373392" y="562356"/>
                </a:lnTo>
                <a:lnTo>
                  <a:pt x="339864" y="601980"/>
                </a:lnTo>
                <a:lnTo>
                  <a:pt x="324624" y="606552"/>
                </a:lnTo>
                <a:lnTo>
                  <a:pt x="306336" y="608076"/>
                </a:lnTo>
                <a:lnTo>
                  <a:pt x="243840" y="569976"/>
                </a:lnTo>
                <a:lnTo>
                  <a:pt x="231648" y="527304"/>
                </a:lnTo>
                <a:lnTo>
                  <a:pt x="228600" y="481584"/>
                </a:lnTo>
                <a:lnTo>
                  <a:pt x="0" y="513588"/>
                </a:lnTo>
                <a:lnTo>
                  <a:pt x="6096" y="556260"/>
                </a:lnTo>
                <a:lnTo>
                  <a:pt x="25908" y="632460"/>
                </a:lnTo>
                <a:lnTo>
                  <a:pt x="60960" y="693420"/>
                </a:lnTo>
                <a:lnTo>
                  <a:pt x="111252" y="739140"/>
                </a:lnTo>
                <a:lnTo>
                  <a:pt x="176784" y="771144"/>
                </a:lnTo>
                <a:lnTo>
                  <a:pt x="219456" y="780288"/>
                </a:lnTo>
                <a:lnTo>
                  <a:pt x="268224" y="786384"/>
                </a:lnTo>
                <a:lnTo>
                  <a:pt x="323088" y="787908"/>
                </a:lnTo>
                <a:lnTo>
                  <a:pt x="376428" y="786384"/>
                </a:lnTo>
                <a:lnTo>
                  <a:pt x="423672" y="777240"/>
                </a:lnTo>
                <a:lnTo>
                  <a:pt x="466344" y="762000"/>
                </a:lnTo>
                <a:lnTo>
                  <a:pt x="504444" y="740664"/>
                </a:lnTo>
                <a:lnTo>
                  <a:pt x="536448" y="714756"/>
                </a:lnTo>
                <a:lnTo>
                  <a:pt x="563880" y="687324"/>
                </a:lnTo>
                <a:lnTo>
                  <a:pt x="598932" y="623316"/>
                </a:lnTo>
                <a:lnTo>
                  <a:pt x="603504" y="608076"/>
                </a:lnTo>
                <a:lnTo>
                  <a:pt x="609612" y="585216"/>
                </a:lnTo>
                <a:lnTo>
                  <a:pt x="617232" y="537972"/>
                </a:lnTo>
                <a:lnTo>
                  <a:pt x="621804" y="484632"/>
                </a:lnTo>
                <a:lnTo>
                  <a:pt x="621804" y="0"/>
                </a:lnTo>
                <a:close/>
              </a:path>
            </a:pathLst>
          </a:custGeom>
          <a:solidFill>
            <a:srgbClr val="000000"/>
          </a:solidFill>
        </p:spPr>
        <p:txBody>
          <a:bodyPr wrap="square" lIns="0" tIns="0" rIns="0" bIns="0" rtlCol="0"/>
          <a:lstStyle/>
          <a:p>
            <a:endParaRPr/>
          </a:p>
        </p:txBody>
      </p:sp>
      <p:sp>
        <p:nvSpPr>
          <p:cNvPr id="4" name="object 4"/>
          <p:cNvSpPr/>
          <p:nvPr/>
        </p:nvSpPr>
        <p:spPr>
          <a:xfrm>
            <a:off x="5245595" y="2418092"/>
            <a:ext cx="589915" cy="774700"/>
          </a:xfrm>
          <a:custGeom>
            <a:avLst/>
            <a:gdLst/>
            <a:ahLst/>
            <a:cxnLst/>
            <a:rect l="l" t="t" r="r" b="b"/>
            <a:pathLst>
              <a:path w="589914" h="774700">
                <a:moveTo>
                  <a:pt x="589788" y="0"/>
                </a:moveTo>
                <a:lnTo>
                  <a:pt x="0" y="0"/>
                </a:lnTo>
                <a:lnTo>
                  <a:pt x="0" y="166370"/>
                </a:lnTo>
                <a:lnTo>
                  <a:pt x="0" y="302260"/>
                </a:lnTo>
                <a:lnTo>
                  <a:pt x="0" y="457200"/>
                </a:lnTo>
                <a:lnTo>
                  <a:pt x="0" y="774700"/>
                </a:lnTo>
                <a:lnTo>
                  <a:pt x="240804" y="774700"/>
                </a:lnTo>
                <a:lnTo>
                  <a:pt x="240804" y="457200"/>
                </a:lnTo>
                <a:lnTo>
                  <a:pt x="537984" y="457200"/>
                </a:lnTo>
                <a:lnTo>
                  <a:pt x="537984" y="302260"/>
                </a:lnTo>
                <a:lnTo>
                  <a:pt x="240804" y="302260"/>
                </a:lnTo>
                <a:lnTo>
                  <a:pt x="240804" y="166370"/>
                </a:lnTo>
                <a:lnTo>
                  <a:pt x="589788" y="166370"/>
                </a:lnTo>
                <a:lnTo>
                  <a:pt x="589788" y="0"/>
                </a:lnTo>
                <a:close/>
              </a:path>
            </a:pathLst>
          </a:custGeom>
          <a:solidFill>
            <a:srgbClr val="000000"/>
          </a:solidFill>
        </p:spPr>
        <p:txBody>
          <a:bodyPr wrap="square" lIns="0" tIns="0" rIns="0" bIns="0" rtlCol="0"/>
          <a:lstStyle/>
          <a:p>
            <a:endParaRPr/>
          </a:p>
        </p:txBody>
      </p:sp>
      <p:sp>
        <p:nvSpPr>
          <p:cNvPr id="5" name="object 5"/>
          <p:cNvSpPr txBox="1">
            <a:spLocks noGrp="1"/>
          </p:cNvSpPr>
          <p:nvPr>
            <p:ph type="title"/>
          </p:nvPr>
        </p:nvSpPr>
        <p:spPr>
          <a:xfrm>
            <a:off x="2346443" y="3583834"/>
            <a:ext cx="5287010" cy="665480"/>
          </a:xfrm>
          <a:prstGeom prst="rect">
            <a:avLst/>
          </a:prstGeom>
        </p:spPr>
        <p:txBody>
          <a:bodyPr vert="horz" wrap="square" lIns="0" tIns="12700" rIns="0" bIns="0" rtlCol="0">
            <a:spAutoFit/>
          </a:bodyPr>
          <a:lstStyle/>
          <a:p>
            <a:pPr marL="12700">
              <a:lnSpc>
                <a:spcPct val="100000"/>
              </a:lnSpc>
              <a:spcBef>
                <a:spcPts val="100"/>
              </a:spcBef>
            </a:pPr>
            <a:r>
              <a:rPr sz="4200" b="0" spc="235" dirty="0">
                <a:solidFill>
                  <a:srgbClr val="000000"/>
                </a:solidFill>
                <a:latin typeface="Verdana"/>
                <a:cs typeface="Verdana"/>
              </a:rPr>
              <a:t>Shortest</a:t>
            </a:r>
            <a:r>
              <a:rPr sz="4200" b="0" spc="120" dirty="0">
                <a:solidFill>
                  <a:srgbClr val="000000"/>
                </a:solidFill>
                <a:latin typeface="Verdana"/>
                <a:cs typeface="Verdana"/>
              </a:rPr>
              <a:t> </a:t>
            </a:r>
            <a:r>
              <a:rPr sz="4200" b="0" spc="229" dirty="0">
                <a:solidFill>
                  <a:srgbClr val="000000"/>
                </a:solidFill>
                <a:latin typeface="Verdana"/>
                <a:cs typeface="Verdana"/>
              </a:rPr>
              <a:t>Job</a:t>
            </a:r>
            <a:r>
              <a:rPr sz="4200" b="0" spc="290" dirty="0">
                <a:solidFill>
                  <a:srgbClr val="000000"/>
                </a:solidFill>
                <a:latin typeface="Verdana"/>
                <a:cs typeface="Verdana"/>
              </a:rPr>
              <a:t> </a:t>
            </a:r>
            <a:r>
              <a:rPr sz="4200" b="0" spc="225" dirty="0">
                <a:solidFill>
                  <a:srgbClr val="000000"/>
                </a:solidFill>
                <a:latin typeface="Verdana"/>
                <a:cs typeface="Verdana"/>
              </a:rPr>
              <a:t>First</a:t>
            </a:r>
            <a:endParaRPr sz="4200">
              <a:latin typeface="Verdana"/>
              <a:cs typeface="Verdana"/>
            </a:endParaRPr>
          </a:p>
        </p:txBody>
      </p:sp>
    </p:spTree>
    <p:extLst>
      <p:ext uri="{BB962C8B-B14F-4D97-AF65-F5344CB8AC3E}">
        <p14:creationId xmlns:p14="http://schemas.microsoft.com/office/powerpoint/2010/main" val="688059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44806" y="3429977"/>
            <a:ext cx="676275" cy="614680"/>
          </a:xfrm>
          <a:prstGeom prst="rect">
            <a:avLst/>
          </a:prstGeom>
        </p:spPr>
        <p:txBody>
          <a:bodyPr vert="horz" wrap="square" lIns="0" tIns="4445" rIns="0" bIns="0" rtlCol="0">
            <a:spAutoFit/>
          </a:bodyPr>
          <a:lstStyle/>
          <a:p>
            <a:pPr>
              <a:lnSpc>
                <a:spcPts val="2400"/>
              </a:lnSpc>
              <a:spcBef>
                <a:spcPts val="35"/>
              </a:spcBef>
            </a:pPr>
            <a:r>
              <a:rPr sz="2100" spc="-10" dirty="0">
                <a:latin typeface="Trebuchet MS"/>
                <a:cs typeface="Trebuchet MS"/>
              </a:rPr>
              <a:t>ready </a:t>
            </a:r>
            <a:r>
              <a:rPr sz="2100" spc="-100" dirty="0">
                <a:latin typeface="Trebuchet MS"/>
                <a:cs typeface="Trebuchet MS"/>
              </a:rPr>
              <a:t>queue</a:t>
            </a:r>
            <a:endParaRPr sz="2100">
              <a:latin typeface="Trebuchet MS"/>
              <a:cs typeface="Trebuchet MS"/>
            </a:endParaRPr>
          </a:p>
        </p:txBody>
      </p:sp>
      <p:pic>
        <p:nvPicPr>
          <p:cNvPr id="3" name="object 3"/>
          <p:cNvPicPr/>
          <p:nvPr/>
        </p:nvPicPr>
        <p:blipFill>
          <a:blip r:embed="rId2" cstate="print"/>
          <a:stretch>
            <a:fillRect/>
          </a:stretch>
        </p:blipFill>
        <p:spPr>
          <a:xfrm>
            <a:off x="1191768" y="3124200"/>
            <a:ext cx="7882542" cy="2578607"/>
          </a:xfrm>
          <a:prstGeom prst="rect">
            <a:avLst/>
          </a:prstGeom>
        </p:spPr>
      </p:pic>
      <p:sp>
        <p:nvSpPr>
          <p:cNvPr id="4" name="object 4"/>
          <p:cNvSpPr txBox="1"/>
          <p:nvPr/>
        </p:nvSpPr>
        <p:spPr>
          <a:xfrm>
            <a:off x="2232106" y="3571723"/>
            <a:ext cx="1363345" cy="345440"/>
          </a:xfrm>
          <a:prstGeom prst="rect">
            <a:avLst/>
          </a:prstGeom>
        </p:spPr>
        <p:txBody>
          <a:bodyPr vert="horz" wrap="square" lIns="0" tIns="12700" rIns="0" bIns="0" rtlCol="0">
            <a:spAutoFit/>
          </a:bodyPr>
          <a:lstStyle/>
          <a:p>
            <a:pPr marL="12700">
              <a:lnSpc>
                <a:spcPct val="100000"/>
              </a:lnSpc>
              <a:spcBef>
                <a:spcPts val="100"/>
              </a:spcBef>
            </a:pPr>
            <a:r>
              <a:rPr sz="2100" spc="-120" dirty="0">
                <a:latin typeface="Trebuchet MS"/>
                <a:cs typeface="Trebuchet MS"/>
              </a:rPr>
              <a:t>ready</a:t>
            </a:r>
            <a:r>
              <a:rPr sz="2100" spc="-140" dirty="0">
                <a:latin typeface="Trebuchet MS"/>
                <a:cs typeface="Trebuchet MS"/>
              </a:rPr>
              <a:t> </a:t>
            </a:r>
            <a:r>
              <a:rPr sz="2100" spc="-80" dirty="0">
                <a:latin typeface="Trebuchet MS"/>
                <a:cs typeface="Trebuchet MS"/>
              </a:rPr>
              <a:t>queue</a:t>
            </a:r>
            <a:endParaRPr sz="2100">
              <a:latin typeface="Trebuchet MS"/>
              <a:cs typeface="Trebuchet MS"/>
            </a:endParaRPr>
          </a:p>
        </p:txBody>
      </p:sp>
      <p:sp>
        <p:nvSpPr>
          <p:cNvPr id="5" name="object 5"/>
          <p:cNvSpPr txBox="1"/>
          <p:nvPr/>
        </p:nvSpPr>
        <p:spPr>
          <a:xfrm>
            <a:off x="5714494" y="3487946"/>
            <a:ext cx="904240" cy="521334"/>
          </a:xfrm>
          <a:prstGeom prst="rect">
            <a:avLst/>
          </a:prstGeom>
        </p:spPr>
        <p:txBody>
          <a:bodyPr vert="horz" wrap="square" lIns="0" tIns="12700" rIns="0" bIns="0" rtlCol="0">
            <a:spAutoFit/>
          </a:bodyPr>
          <a:lstStyle/>
          <a:p>
            <a:pPr marL="12700">
              <a:lnSpc>
                <a:spcPct val="100000"/>
              </a:lnSpc>
              <a:spcBef>
                <a:spcPts val="100"/>
              </a:spcBef>
            </a:pPr>
            <a:r>
              <a:rPr sz="3250" b="1" dirty="0">
                <a:solidFill>
                  <a:srgbClr val="FFFFFF"/>
                </a:solidFill>
                <a:latin typeface="Trebuchet MS"/>
                <a:cs typeface="Trebuchet MS"/>
              </a:rPr>
              <a:t>C</a:t>
            </a:r>
            <a:r>
              <a:rPr sz="3250" b="1" spc="-400" dirty="0">
                <a:solidFill>
                  <a:srgbClr val="FFFFFF"/>
                </a:solidFill>
                <a:latin typeface="Trebuchet MS"/>
                <a:cs typeface="Trebuchet MS"/>
              </a:rPr>
              <a:t> </a:t>
            </a:r>
            <a:r>
              <a:rPr sz="3250" b="1" spc="80" dirty="0">
                <a:solidFill>
                  <a:srgbClr val="FFFFFF"/>
                </a:solidFill>
                <a:latin typeface="Trebuchet MS"/>
                <a:cs typeface="Trebuchet MS"/>
              </a:rPr>
              <a:t>PU</a:t>
            </a:r>
            <a:endParaRPr sz="3250">
              <a:latin typeface="Trebuchet MS"/>
              <a:cs typeface="Trebuchet MS"/>
            </a:endParaRPr>
          </a:p>
        </p:txBody>
      </p:sp>
      <p:sp>
        <p:nvSpPr>
          <p:cNvPr id="6" name="object 6"/>
          <p:cNvSpPr txBox="1"/>
          <p:nvPr/>
        </p:nvSpPr>
        <p:spPr>
          <a:xfrm>
            <a:off x="3519893" y="5120089"/>
            <a:ext cx="1163320" cy="345440"/>
          </a:xfrm>
          <a:prstGeom prst="rect">
            <a:avLst/>
          </a:prstGeom>
        </p:spPr>
        <p:txBody>
          <a:bodyPr vert="horz" wrap="square" lIns="0" tIns="12700" rIns="0" bIns="0" rtlCol="0">
            <a:spAutoFit/>
          </a:bodyPr>
          <a:lstStyle/>
          <a:p>
            <a:pPr marL="12700">
              <a:lnSpc>
                <a:spcPct val="100000"/>
              </a:lnSpc>
              <a:spcBef>
                <a:spcPts val="100"/>
              </a:spcBef>
            </a:pPr>
            <a:r>
              <a:rPr sz="2100" spc="-20" dirty="0">
                <a:latin typeface="Trebuchet MS"/>
                <a:cs typeface="Trebuchet MS"/>
              </a:rPr>
              <a:t>I/O</a:t>
            </a:r>
            <a:r>
              <a:rPr sz="2100" spc="-55" dirty="0">
                <a:latin typeface="Trebuchet MS"/>
                <a:cs typeface="Trebuchet MS"/>
              </a:rPr>
              <a:t> </a:t>
            </a:r>
            <a:r>
              <a:rPr sz="2100" spc="-85" dirty="0">
                <a:latin typeface="Trebuchet MS"/>
                <a:cs typeface="Trebuchet MS"/>
              </a:rPr>
              <a:t>queue</a:t>
            </a:r>
            <a:endParaRPr sz="2100">
              <a:latin typeface="Trebuchet MS"/>
              <a:cs typeface="Trebuchet MS"/>
            </a:endParaRPr>
          </a:p>
        </p:txBody>
      </p:sp>
      <p:sp>
        <p:nvSpPr>
          <p:cNvPr id="7" name="object 7"/>
          <p:cNvSpPr txBox="1"/>
          <p:nvPr/>
        </p:nvSpPr>
        <p:spPr>
          <a:xfrm>
            <a:off x="1767311" y="5270986"/>
            <a:ext cx="793750" cy="261620"/>
          </a:xfrm>
          <a:prstGeom prst="rect">
            <a:avLst/>
          </a:prstGeom>
        </p:spPr>
        <p:txBody>
          <a:bodyPr vert="horz" wrap="square" lIns="0" tIns="12065" rIns="0" bIns="0" rtlCol="0">
            <a:spAutoFit/>
          </a:bodyPr>
          <a:lstStyle/>
          <a:p>
            <a:pPr marL="12700">
              <a:lnSpc>
                <a:spcPct val="100000"/>
              </a:lnSpc>
              <a:spcBef>
                <a:spcPts val="95"/>
              </a:spcBef>
            </a:pPr>
            <a:r>
              <a:rPr sz="1550" spc="-35" dirty="0">
                <a:latin typeface="Trebuchet MS"/>
                <a:cs typeface="Trebuchet MS"/>
              </a:rPr>
              <a:t>I/O</a:t>
            </a:r>
            <a:r>
              <a:rPr sz="1550" spc="-50" dirty="0">
                <a:latin typeface="Trebuchet MS"/>
                <a:cs typeface="Trebuchet MS"/>
              </a:rPr>
              <a:t> </a:t>
            </a:r>
            <a:r>
              <a:rPr sz="1550" spc="-95" dirty="0">
                <a:latin typeface="Trebuchet MS"/>
                <a:cs typeface="Trebuchet MS"/>
              </a:rPr>
              <a:t>event</a:t>
            </a:r>
            <a:endParaRPr sz="1550">
              <a:latin typeface="Trebuchet MS"/>
              <a:cs typeface="Trebuchet MS"/>
            </a:endParaRPr>
          </a:p>
        </p:txBody>
      </p:sp>
      <p:sp>
        <p:nvSpPr>
          <p:cNvPr id="8" name="object 8"/>
          <p:cNvSpPr txBox="1"/>
          <p:nvPr/>
        </p:nvSpPr>
        <p:spPr>
          <a:xfrm>
            <a:off x="5722804" y="5270986"/>
            <a:ext cx="960755" cy="261620"/>
          </a:xfrm>
          <a:prstGeom prst="rect">
            <a:avLst/>
          </a:prstGeom>
        </p:spPr>
        <p:txBody>
          <a:bodyPr vert="horz" wrap="square" lIns="0" tIns="12065" rIns="0" bIns="0" rtlCol="0">
            <a:spAutoFit/>
          </a:bodyPr>
          <a:lstStyle/>
          <a:p>
            <a:pPr marL="12700">
              <a:lnSpc>
                <a:spcPct val="100000"/>
              </a:lnSpc>
              <a:spcBef>
                <a:spcPts val="95"/>
              </a:spcBef>
            </a:pPr>
            <a:r>
              <a:rPr sz="1550" spc="-35" dirty="0">
                <a:latin typeface="Trebuchet MS"/>
                <a:cs typeface="Trebuchet MS"/>
              </a:rPr>
              <a:t>I/O</a:t>
            </a:r>
            <a:r>
              <a:rPr sz="1550" spc="-50" dirty="0">
                <a:latin typeface="Trebuchet MS"/>
                <a:cs typeface="Trebuchet MS"/>
              </a:rPr>
              <a:t> </a:t>
            </a:r>
            <a:r>
              <a:rPr sz="1550" spc="-70" dirty="0">
                <a:latin typeface="Trebuchet MS"/>
                <a:cs typeface="Trebuchet MS"/>
              </a:rPr>
              <a:t>request</a:t>
            </a:r>
            <a:endParaRPr sz="1550">
              <a:latin typeface="Trebuchet MS"/>
              <a:cs typeface="Trebuchet MS"/>
            </a:endParaRPr>
          </a:p>
        </p:txBody>
      </p:sp>
      <p:sp>
        <p:nvSpPr>
          <p:cNvPr id="9" name="object 9"/>
          <p:cNvSpPr txBox="1"/>
          <p:nvPr/>
        </p:nvSpPr>
        <p:spPr>
          <a:xfrm>
            <a:off x="7928859" y="3570169"/>
            <a:ext cx="956944" cy="422909"/>
          </a:xfrm>
          <a:prstGeom prst="rect">
            <a:avLst/>
          </a:prstGeom>
        </p:spPr>
        <p:txBody>
          <a:bodyPr vert="horz" wrap="square" lIns="0" tIns="86995" rIns="0" bIns="0" rtlCol="0">
            <a:spAutoFit/>
          </a:bodyPr>
          <a:lstStyle/>
          <a:p>
            <a:pPr marL="12700" marR="5080" indent="124460">
              <a:lnSpc>
                <a:spcPct val="68400"/>
              </a:lnSpc>
              <a:spcBef>
                <a:spcPts val="685"/>
              </a:spcBef>
            </a:pPr>
            <a:r>
              <a:rPr sz="1550" spc="-10" dirty="0">
                <a:latin typeface="Trebuchet MS"/>
                <a:cs typeface="Trebuchet MS"/>
              </a:rPr>
              <a:t>process </a:t>
            </a:r>
            <a:r>
              <a:rPr sz="1550" spc="-90" dirty="0">
                <a:latin typeface="Trebuchet MS"/>
                <a:cs typeface="Trebuchet MS"/>
              </a:rPr>
              <a:t>termination</a:t>
            </a:r>
            <a:endParaRPr sz="1550">
              <a:latin typeface="Trebuchet MS"/>
              <a:cs typeface="Trebuchet MS"/>
            </a:endParaRPr>
          </a:p>
        </p:txBody>
      </p:sp>
      <p:grpSp>
        <p:nvGrpSpPr>
          <p:cNvPr id="10" name="object 10"/>
          <p:cNvGrpSpPr/>
          <p:nvPr/>
        </p:nvGrpSpPr>
        <p:grpSpPr>
          <a:xfrm>
            <a:off x="5527547" y="6521195"/>
            <a:ext cx="1351915" cy="541020"/>
            <a:chOff x="5527547" y="6521195"/>
            <a:chExt cx="1351915" cy="541020"/>
          </a:xfrm>
        </p:grpSpPr>
        <p:sp>
          <p:nvSpPr>
            <p:cNvPr id="11" name="object 11"/>
            <p:cNvSpPr/>
            <p:nvPr/>
          </p:nvSpPr>
          <p:spPr>
            <a:xfrm>
              <a:off x="5551932" y="6545579"/>
              <a:ext cx="1301750" cy="490855"/>
            </a:xfrm>
            <a:custGeom>
              <a:avLst/>
              <a:gdLst/>
              <a:ahLst/>
              <a:cxnLst/>
              <a:rect l="l" t="t" r="r" b="b"/>
              <a:pathLst>
                <a:path w="1301750" h="490854">
                  <a:moveTo>
                    <a:pt x="1167383" y="490727"/>
                  </a:moveTo>
                  <a:lnTo>
                    <a:pt x="134111" y="490727"/>
                  </a:lnTo>
                  <a:lnTo>
                    <a:pt x="85344" y="481583"/>
                  </a:lnTo>
                  <a:lnTo>
                    <a:pt x="39623" y="452627"/>
                  </a:lnTo>
                  <a:lnTo>
                    <a:pt x="10667" y="406907"/>
                  </a:lnTo>
                  <a:lnTo>
                    <a:pt x="1523" y="356615"/>
                  </a:lnTo>
                  <a:lnTo>
                    <a:pt x="0" y="324611"/>
                  </a:lnTo>
                  <a:lnTo>
                    <a:pt x="0" y="166115"/>
                  </a:lnTo>
                  <a:lnTo>
                    <a:pt x="10667" y="85343"/>
                  </a:lnTo>
                  <a:lnTo>
                    <a:pt x="39623" y="39623"/>
                  </a:lnTo>
                  <a:lnTo>
                    <a:pt x="85344" y="10667"/>
                  </a:lnTo>
                  <a:lnTo>
                    <a:pt x="135635" y="1523"/>
                  </a:lnTo>
                  <a:lnTo>
                    <a:pt x="166115" y="0"/>
                  </a:lnTo>
                  <a:lnTo>
                    <a:pt x="1135379" y="0"/>
                  </a:lnTo>
                  <a:lnTo>
                    <a:pt x="1216151" y="10667"/>
                  </a:lnTo>
                  <a:lnTo>
                    <a:pt x="1261871" y="39623"/>
                  </a:lnTo>
                  <a:lnTo>
                    <a:pt x="1290827" y="85343"/>
                  </a:lnTo>
                  <a:lnTo>
                    <a:pt x="1299971" y="135636"/>
                  </a:lnTo>
                  <a:lnTo>
                    <a:pt x="1301495" y="166115"/>
                  </a:lnTo>
                  <a:lnTo>
                    <a:pt x="1301495" y="326135"/>
                  </a:lnTo>
                  <a:lnTo>
                    <a:pt x="1290827" y="406907"/>
                  </a:lnTo>
                  <a:lnTo>
                    <a:pt x="1261871" y="452627"/>
                  </a:lnTo>
                  <a:lnTo>
                    <a:pt x="1216151" y="481583"/>
                  </a:lnTo>
                  <a:lnTo>
                    <a:pt x="1167383" y="490727"/>
                  </a:lnTo>
                  <a:close/>
                </a:path>
              </a:pathLst>
            </a:custGeom>
            <a:solidFill>
              <a:srgbClr val="FFFB00"/>
            </a:solidFill>
          </p:spPr>
          <p:txBody>
            <a:bodyPr wrap="square" lIns="0" tIns="0" rIns="0" bIns="0" rtlCol="0"/>
            <a:lstStyle/>
            <a:p>
              <a:endParaRPr/>
            </a:p>
          </p:txBody>
        </p:sp>
        <p:sp>
          <p:nvSpPr>
            <p:cNvPr id="12" name="object 12"/>
            <p:cNvSpPr/>
            <p:nvPr/>
          </p:nvSpPr>
          <p:spPr>
            <a:xfrm>
              <a:off x="5527535" y="6521195"/>
              <a:ext cx="1351915" cy="541655"/>
            </a:xfrm>
            <a:custGeom>
              <a:avLst/>
              <a:gdLst/>
              <a:ahLst/>
              <a:cxnLst/>
              <a:rect l="l" t="t" r="r" b="b"/>
              <a:pathLst>
                <a:path w="1351915" h="541654">
                  <a:moveTo>
                    <a:pt x="1324356" y="70104"/>
                  </a:moveTo>
                  <a:lnTo>
                    <a:pt x="1322844" y="68592"/>
                  </a:lnTo>
                  <a:lnTo>
                    <a:pt x="1322844" y="67056"/>
                  </a:lnTo>
                  <a:lnTo>
                    <a:pt x="1316736" y="59448"/>
                  </a:lnTo>
                  <a:lnTo>
                    <a:pt x="1315224" y="57912"/>
                  </a:lnTo>
                  <a:lnTo>
                    <a:pt x="1306068" y="47256"/>
                  </a:lnTo>
                  <a:lnTo>
                    <a:pt x="1306068" y="45732"/>
                  </a:lnTo>
                  <a:lnTo>
                    <a:pt x="1304544" y="45732"/>
                  </a:lnTo>
                  <a:lnTo>
                    <a:pt x="1303020" y="44208"/>
                  </a:lnTo>
                  <a:lnTo>
                    <a:pt x="1281684" y="27444"/>
                  </a:lnTo>
                  <a:lnTo>
                    <a:pt x="1278636" y="24396"/>
                  </a:lnTo>
                  <a:lnTo>
                    <a:pt x="1277112" y="24396"/>
                  </a:lnTo>
                  <a:lnTo>
                    <a:pt x="1249680" y="10680"/>
                  </a:lnTo>
                  <a:lnTo>
                    <a:pt x="1248156" y="10680"/>
                  </a:lnTo>
                  <a:lnTo>
                    <a:pt x="1245108" y="9156"/>
                  </a:lnTo>
                  <a:lnTo>
                    <a:pt x="1191768" y="12"/>
                  </a:lnTo>
                  <a:lnTo>
                    <a:pt x="230162" y="12"/>
                  </a:lnTo>
                  <a:lnTo>
                    <a:pt x="190500" y="0"/>
                  </a:lnTo>
                  <a:lnTo>
                    <a:pt x="155448" y="1524"/>
                  </a:lnTo>
                  <a:lnTo>
                    <a:pt x="120408" y="6845"/>
                  </a:lnTo>
                  <a:lnTo>
                    <a:pt x="120408" y="57912"/>
                  </a:lnTo>
                  <a:lnTo>
                    <a:pt x="114350" y="59436"/>
                  </a:lnTo>
                  <a:lnTo>
                    <a:pt x="120396" y="57912"/>
                  </a:lnTo>
                  <a:lnTo>
                    <a:pt x="120408" y="6845"/>
                  </a:lnTo>
                  <a:lnTo>
                    <a:pt x="105156" y="9144"/>
                  </a:lnTo>
                  <a:lnTo>
                    <a:pt x="102108" y="10668"/>
                  </a:lnTo>
                  <a:lnTo>
                    <a:pt x="100596" y="10668"/>
                  </a:lnTo>
                  <a:lnTo>
                    <a:pt x="100596" y="67056"/>
                  </a:lnTo>
                  <a:lnTo>
                    <a:pt x="96024" y="70104"/>
                  </a:lnTo>
                  <a:lnTo>
                    <a:pt x="100584" y="67056"/>
                  </a:lnTo>
                  <a:lnTo>
                    <a:pt x="100596" y="10668"/>
                  </a:lnTo>
                  <a:lnTo>
                    <a:pt x="73152" y="24384"/>
                  </a:lnTo>
                  <a:lnTo>
                    <a:pt x="71628" y="24384"/>
                  </a:lnTo>
                  <a:lnTo>
                    <a:pt x="70104" y="25908"/>
                  </a:lnTo>
                  <a:lnTo>
                    <a:pt x="70104" y="96012"/>
                  </a:lnTo>
                  <a:lnTo>
                    <a:pt x="67068" y="100584"/>
                  </a:lnTo>
                  <a:lnTo>
                    <a:pt x="70104" y="96012"/>
                  </a:lnTo>
                  <a:lnTo>
                    <a:pt x="70104" y="25908"/>
                  </a:lnTo>
                  <a:lnTo>
                    <a:pt x="68580" y="27432"/>
                  </a:lnTo>
                  <a:lnTo>
                    <a:pt x="47244" y="44196"/>
                  </a:lnTo>
                  <a:lnTo>
                    <a:pt x="44196" y="47244"/>
                  </a:lnTo>
                  <a:lnTo>
                    <a:pt x="27432" y="68580"/>
                  </a:lnTo>
                  <a:lnTo>
                    <a:pt x="24384" y="71628"/>
                  </a:lnTo>
                  <a:lnTo>
                    <a:pt x="24384" y="73152"/>
                  </a:lnTo>
                  <a:lnTo>
                    <a:pt x="10668" y="100584"/>
                  </a:lnTo>
                  <a:lnTo>
                    <a:pt x="10668" y="102108"/>
                  </a:lnTo>
                  <a:lnTo>
                    <a:pt x="9144" y="105156"/>
                  </a:lnTo>
                  <a:lnTo>
                    <a:pt x="0" y="158496"/>
                  </a:lnTo>
                  <a:lnTo>
                    <a:pt x="0" y="350520"/>
                  </a:lnTo>
                  <a:lnTo>
                    <a:pt x="1524" y="385572"/>
                  </a:lnTo>
                  <a:lnTo>
                    <a:pt x="9144" y="435864"/>
                  </a:lnTo>
                  <a:lnTo>
                    <a:pt x="10668" y="437388"/>
                  </a:lnTo>
                  <a:lnTo>
                    <a:pt x="10668" y="440436"/>
                  </a:lnTo>
                  <a:lnTo>
                    <a:pt x="12192" y="441960"/>
                  </a:lnTo>
                  <a:lnTo>
                    <a:pt x="24384" y="466344"/>
                  </a:lnTo>
                  <a:lnTo>
                    <a:pt x="24384" y="467868"/>
                  </a:lnTo>
                  <a:lnTo>
                    <a:pt x="27432" y="470916"/>
                  </a:lnTo>
                  <a:lnTo>
                    <a:pt x="44196" y="492252"/>
                  </a:lnTo>
                  <a:lnTo>
                    <a:pt x="45720" y="493776"/>
                  </a:lnTo>
                  <a:lnTo>
                    <a:pt x="45720" y="495300"/>
                  </a:lnTo>
                  <a:lnTo>
                    <a:pt x="47244" y="496824"/>
                  </a:lnTo>
                  <a:lnTo>
                    <a:pt x="68580" y="513588"/>
                  </a:lnTo>
                  <a:lnTo>
                    <a:pt x="70104" y="515112"/>
                  </a:lnTo>
                  <a:lnTo>
                    <a:pt x="71640" y="515112"/>
                  </a:lnTo>
                  <a:lnTo>
                    <a:pt x="73164" y="516648"/>
                  </a:lnTo>
                  <a:lnTo>
                    <a:pt x="97536" y="528828"/>
                  </a:lnTo>
                  <a:lnTo>
                    <a:pt x="100596" y="528828"/>
                  </a:lnTo>
                  <a:lnTo>
                    <a:pt x="102108" y="530364"/>
                  </a:lnTo>
                  <a:lnTo>
                    <a:pt x="105156" y="530364"/>
                  </a:lnTo>
                  <a:lnTo>
                    <a:pt x="158508" y="539508"/>
                  </a:lnTo>
                  <a:lnTo>
                    <a:pt x="190512" y="541032"/>
                  </a:lnTo>
                  <a:lnTo>
                    <a:pt x="1161288" y="541032"/>
                  </a:lnTo>
                  <a:lnTo>
                    <a:pt x="1194828" y="539508"/>
                  </a:lnTo>
                  <a:lnTo>
                    <a:pt x="1245108" y="530364"/>
                  </a:lnTo>
                  <a:lnTo>
                    <a:pt x="1248156" y="530364"/>
                  </a:lnTo>
                  <a:lnTo>
                    <a:pt x="1249692" y="528828"/>
                  </a:lnTo>
                  <a:lnTo>
                    <a:pt x="1252740" y="528828"/>
                  </a:lnTo>
                  <a:lnTo>
                    <a:pt x="1277124" y="516648"/>
                  </a:lnTo>
                  <a:lnTo>
                    <a:pt x="1278636" y="515112"/>
                  </a:lnTo>
                  <a:lnTo>
                    <a:pt x="1280160" y="515112"/>
                  </a:lnTo>
                  <a:lnTo>
                    <a:pt x="1281684" y="513588"/>
                  </a:lnTo>
                  <a:lnTo>
                    <a:pt x="1303020" y="496824"/>
                  </a:lnTo>
                  <a:lnTo>
                    <a:pt x="1306068" y="493776"/>
                  </a:lnTo>
                  <a:lnTo>
                    <a:pt x="1306068" y="492252"/>
                  </a:lnTo>
                  <a:lnTo>
                    <a:pt x="1307592" y="490728"/>
                  </a:lnTo>
                  <a:lnTo>
                    <a:pt x="1313688" y="483108"/>
                  </a:lnTo>
                  <a:lnTo>
                    <a:pt x="1316736" y="480060"/>
                  </a:lnTo>
                  <a:lnTo>
                    <a:pt x="1321308" y="473976"/>
                  </a:lnTo>
                  <a:lnTo>
                    <a:pt x="1322844" y="470928"/>
                  </a:lnTo>
                  <a:lnTo>
                    <a:pt x="1254544" y="470928"/>
                  </a:lnTo>
                  <a:lnTo>
                    <a:pt x="1254264" y="470916"/>
                  </a:lnTo>
                  <a:lnTo>
                    <a:pt x="1249692" y="473976"/>
                  </a:lnTo>
                  <a:lnTo>
                    <a:pt x="1249934" y="473976"/>
                  </a:lnTo>
                  <a:lnTo>
                    <a:pt x="1238770" y="480060"/>
                  </a:lnTo>
                  <a:lnTo>
                    <a:pt x="1237500" y="480060"/>
                  </a:lnTo>
                  <a:lnTo>
                    <a:pt x="1232166" y="482193"/>
                  </a:lnTo>
                  <a:lnTo>
                    <a:pt x="1187208" y="489204"/>
                  </a:lnTo>
                  <a:lnTo>
                    <a:pt x="1158240" y="490728"/>
                  </a:lnTo>
                  <a:lnTo>
                    <a:pt x="190500" y="490728"/>
                  </a:lnTo>
                  <a:lnTo>
                    <a:pt x="160020" y="489204"/>
                  </a:lnTo>
                  <a:lnTo>
                    <a:pt x="129540" y="483108"/>
                  </a:lnTo>
                  <a:lnTo>
                    <a:pt x="114312" y="480060"/>
                  </a:lnTo>
                  <a:lnTo>
                    <a:pt x="120396" y="483108"/>
                  </a:lnTo>
                  <a:lnTo>
                    <a:pt x="102108" y="473976"/>
                  </a:lnTo>
                  <a:lnTo>
                    <a:pt x="99060" y="472440"/>
                  </a:lnTo>
                  <a:lnTo>
                    <a:pt x="97536" y="470928"/>
                  </a:lnTo>
                  <a:lnTo>
                    <a:pt x="96024" y="470928"/>
                  </a:lnTo>
                  <a:lnTo>
                    <a:pt x="97536" y="470916"/>
                  </a:lnTo>
                  <a:lnTo>
                    <a:pt x="79298" y="457250"/>
                  </a:lnTo>
                  <a:lnTo>
                    <a:pt x="83820" y="460260"/>
                  </a:lnTo>
                  <a:lnTo>
                    <a:pt x="82308" y="457212"/>
                  </a:lnTo>
                  <a:lnTo>
                    <a:pt x="79260" y="457212"/>
                  </a:lnTo>
                  <a:lnTo>
                    <a:pt x="82296" y="457200"/>
                  </a:lnTo>
                  <a:lnTo>
                    <a:pt x="71628" y="445008"/>
                  </a:lnTo>
                  <a:lnTo>
                    <a:pt x="70104" y="443496"/>
                  </a:lnTo>
                  <a:lnTo>
                    <a:pt x="68592" y="440448"/>
                  </a:lnTo>
                  <a:lnTo>
                    <a:pt x="67056" y="440448"/>
                  </a:lnTo>
                  <a:lnTo>
                    <a:pt x="68580" y="440436"/>
                  </a:lnTo>
                  <a:lnTo>
                    <a:pt x="60960" y="426732"/>
                  </a:lnTo>
                  <a:lnTo>
                    <a:pt x="59436" y="422160"/>
                  </a:lnTo>
                  <a:lnTo>
                    <a:pt x="59436" y="420624"/>
                  </a:lnTo>
                  <a:lnTo>
                    <a:pt x="59131" y="419150"/>
                  </a:lnTo>
                  <a:lnTo>
                    <a:pt x="59131" y="425513"/>
                  </a:lnTo>
                  <a:lnTo>
                    <a:pt x="57912" y="420624"/>
                  </a:lnTo>
                  <a:lnTo>
                    <a:pt x="59131" y="425513"/>
                  </a:lnTo>
                  <a:lnTo>
                    <a:pt x="59131" y="419150"/>
                  </a:lnTo>
                  <a:lnTo>
                    <a:pt x="50292" y="376428"/>
                  </a:lnTo>
                  <a:lnTo>
                    <a:pt x="50292" y="190500"/>
                  </a:lnTo>
                  <a:lnTo>
                    <a:pt x="51816" y="160020"/>
                  </a:lnTo>
                  <a:lnTo>
                    <a:pt x="59423" y="120408"/>
                  </a:lnTo>
                  <a:lnTo>
                    <a:pt x="59436" y="118872"/>
                  </a:lnTo>
                  <a:lnTo>
                    <a:pt x="60960" y="114312"/>
                  </a:lnTo>
                  <a:lnTo>
                    <a:pt x="59436" y="114312"/>
                  </a:lnTo>
                  <a:lnTo>
                    <a:pt x="57924" y="120396"/>
                  </a:lnTo>
                  <a:lnTo>
                    <a:pt x="59436" y="114300"/>
                  </a:lnTo>
                  <a:lnTo>
                    <a:pt x="60960" y="114300"/>
                  </a:lnTo>
                  <a:lnTo>
                    <a:pt x="68567" y="100596"/>
                  </a:lnTo>
                  <a:lnTo>
                    <a:pt x="70104" y="99060"/>
                  </a:lnTo>
                  <a:lnTo>
                    <a:pt x="71640" y="96012"/>
                  </a:lnTo>
                  <a:lnTo>
                    <a:pt x="80759" y="83832"/>
                  </a:lnTo>
                  <a:lnTo>
                    <a:pt x="82308" y="82308"/>
                  </a:lnTo>
                  <a:lnTo>
                    <a:pt x="85356" y="79260"/>
                  </a:lnTo>
                  <a:lnTo>
                    <a:pt x="83820" y="79260"/>
                  </a:lnTo>
                  <a:lnTo>
                    <a:pt x="79260" y="83820"/>
                  </a:lnTo>
                  <a:lnTo>
                    <a:pt x="83820" y="79248"/>
                  </a:lnTo>
                  <a:lnTo>
                    <a:pt x="85344" y="79248"/>
                  </a:lnTo>
                  <a:lnTo>
                    <a:pt x="97536" y="70104"/>
                  </a:lnTo>
                  <a:lnTo>
                    <a:pt x="99060" y="70104"/>
                  </a:lnTo>
                  <a:lnTo>
                    <a:pt x="102108" y="67056"/>
                  </a:lnTo>
                  <a:lnTo>
                    <a:pt x="117322" y="59448"/>
                  </a:lnTo>
                  <a:lnTo>
                    <a:pt x="120408" y="59448"/>
                  </a:lnTo>
                  <a:lnTo>
                    <a:pt x="123456" y="57912"/>
                  </a:lnTo>
                  <a:lnTo>
                    <a:pt x="163068" y="50292"/>
                  </a:lnTo>
                  <a:lnTo>
                    <a:pt x="230124" y="50292"/>
                  </a:lnTo>
                  <a:lnTo>
                    <a:pt x="240792" y="48768"/>
                  </a:lnTo>
                  <a:lnTo>
                    <a:pt x="248412" y="42672"/>
                  </a:lnTo>
                  <a:lnTo>
                    <a:pt x="254508" y="35052"/>
                  </a:lnTo>
                  <a:lnTo>
                    <a:pt x="256019" y="24396"/>
                  </a:lnTo>
                  <a:lnTo>
                    <a:pt x="254508" y="35052"/>
                  </a:lnTo>
                  <a:lnTo>
                    <a:pt x="248412" y="42672"/>
                  </a:lnTo>
                  <a:lnTo>
                    <a:pt x="240792" y="48780"/>
                  </a:lnTo>
                  <a:lnTo>
                    <a:pt x="230124" y="50304"/>
                  </a:lnTo>
                  <a:lnTo>
                    <a:pt x="1159764" y="50304"/>
                  </a:lnTo>
                  <a:lnTo>
                    <a:pt x="1190244" y="51828"/>
                  </a:lnTo>
                  <a:lnTo>
                    <a:pt x="1231392" y="59448"/>
                  </a:lnTo>
                  <a:lnTo>
                    <a:pt x="1229868" y="57924"/>
                  </a:lnTo>
                  <a:lnTo>
                    <a:pt x="1231392" y="59448"/>
                  </a:lnTo>
                  <a:lnTo>
                    <a:pt x="1252740" y="70104"/>
                  </a:lnTo>
                  <a:lnTo>
                    <a:pt x="1254264" y="70104"/>
                  </a:lnTo>
                  <a:lnTo>
                    <a:pt x="1324356" y="70104"/>
                  </a:lnTo>
                  <a:close/>
                </a:path>
                <a:path w="1351915" h="541654">
                  <a:moveTo>
                    <a:pt x="1336560" y="445020"/>
                  </a:moveTo>
                  <a:lnTo>
                    <a:pt x="1280299" y="445020"/>
                  </a:lnTo>
                  <a:lnTo>
                    <a:pt x="1266456" y="460260"/>
                  </a:lnTo>
                  <a:lnTo>
                    <a:pt x="1270952" y="457263"/>
                  </a:lnTo>
                  <a:lnTo>
                    <a:pt x="1254569" y="470916"/>
                  </a:lnTo>
                  <a:lnTo>
                    <a:pt x="1322844" y="470916"/>
                  </a:lnTo>
                  <a:lnTo>
                    <a:pt x="1325892" y="467868"/>
                  </a:lnTo>
                  <a:lnTo>
                    <a:pt x="1325892" y="466344"/>
                  </a:lnTo>
                  <a:lnTo>
                    <a:pt x="1330452" y="457212"/>
                  </a:lnTo>
                  <a:lnTo>
                    <a:pt x="1336560" y="445020"/>
                  </a:lnTo>
                  <a:close/>
                </a:path>
                <a:path w="1351915" h="541654">
                  <a:moveTo>
                    <a:pt x="1351800" y="230136"/>
                  </a:moveTo>
                  <a:lnTo>
                    <a:pt x="1350276" y="190512"/>
                  </a:lnTo>
                  <a:lnTo>
                    <a:pt x="1350276" y="155460"/>
                  </a:lnTo>
                  <a:lnTo>
                    <a:pt x="1344180" y="120408"/>
                  </a:lnTo>
                  <a:lnTo>
                    <a:pt x="1344180" y="114312"/>
                  </a:lnTo>
                  <a:lnTo>
                    <a:pt x="1341132" y="105168"/>
                  </a:lnTo>
                  <a:lnTo>
                    <a:pt x="1339608" y="102120"/>
                  </a:lnTo>
                  <a:lnTo>
                    <a:pt x="1339608" y="100596"/>
                  </a:lnTo>
                  <a:lnTo>
                    <a:pt x="1338072" y="96012"/>
                  </a:lnTo>
                  <a:lnTo>
                    <a:pt x="1331976" y="83832"/>
                  </a:lnTo>
                  <a:lnTo>
                    <a:pt x="1328940" y="79260"/>
                  </a:lnTo>
                  <a:lnTo>
                    <a:pt x="1325880" y="73164"/>
                  </a:lnTo>
                  <a:lnTo>
                    <a:pt x="1325880" y="71640"/>
                  </a:lnTo>
                  <a:lnTo>
                    <a:pt x="1324356" y="70116"/>
                  </a:lnTo>
                  <a:lnTo>
                    <a:pt x="1252728" y="70116"/>
                  </a:lnTo>
                  <a:lnTo>
                    <a:pt x="1269492" y="82308"/>
                  </a:lnTo>
                  <a:lnTo>
                    <a:pt x="1266444" y="79260"/>
                  </a:lnTo>
                  <a:lnTo>
                    <a:pt x="1269492" y="82308"/>
                  </a:lnTo>
                  <a:lnTo>
                    <a:pt x="1281696" y="99060"/>
                  </a:lnTo>
                  <a:lnTo>
                    <a:pt x="1292364" y="120408"/>
                  </a:lnTo>
                  <a:lnTo>
                    <a:pt x="1299984" y="163080"/>
                  </a:lnTo>
                  <a:lnTo>
                    <a:pt x="1299984" y="350532"/>
                  </a:lnTo>
                  <a:lnTo>
                    <a:pt x="1298460" y="381012"/>
                  </a:lnTo>
                  <a:lnTo>
                    <a:pt x="1292580" y="420624"/>
                  </a:lnTo>
                  <a:lnTo>
                    <a:pt x="1292364" y="420624"/>
                  </a:lnTo>
                  <a:lnTo>
                    <a:pt x="1291590" y="423697"/>
                  </a:lnTo>
                  <a:lnTo>
                    <a:pt x="1283220" y="440448"/>
                  </a:lnTo>
                  <a:lnTo>
                    <a:pt x="1280160" y="445008"/>
                  </a:lnTo>
                  <a:lnTo>
                    <a:pt x="1280299" y="445020"/>
                  </a:lnTo>
                  <a:lnTo>
                    <a:pt x="1336560" y="445008"/>
                  </a:lnTo>
                  <a:lnTo>
                    <a:pt x="1338072" y="441960"/>
                  </a:lnTo>
                  <a:lnTo>
                    <a:pt x="1339608" y="440448"/>
                  </a:lnTo>
                  <a:lnTo>
                    <a:pt x="1339608" y="437400"/>
                  </a:lnTo>
                  <a:lnTo>
                    <a:pt x="1341132" y="435876"/>
                  </a:lnTo>
                  <a:lnTo>
                    <a:pt x="1342656" y="426732"/>
                  </a:lnTo>
                  <a:lnTo>
                    <a:pt x="1344168" y="420636"/>
                  </a:lnTo>
                  <a:lnTo>
                    <a:pt x="1350276" y="382536"/>
                  </a:lnTo>
                  <a:lnTo>
                    <a:pt x="1350276" y="350532"/>
                  </a:lnTo>
                  <a:lnTo>
                    <a:pt x="1351800" y="310908"/>
                  </a:lnTo>
                  <a:lnTo>
                    <a:pt x="1351800" y="230136"/>
                  </a:lnTo>
                  <a:close/>
                </a:path>
              </a:pathLst>
            </a:custGeom>
            <a:solidFill>
              <a:srgbClr val="000000"/>
            </a:solidFill>
          </p:spPr>
          <p:txBody>
            <a:bodyPr wrap="square" lIns="0" tIns="0" rIns="0" bIns="0" rtlCol="0"/>
            <a:lstStyle/>
            <a:p>
              <a:endParaRPr/>
            </a:p>
          </p:txBody>
        </p:sp>
      </p:grpSp>
      <p:sp>
        <p:nvSpPr>
          <p:cNvPr id="13" name="object 13"/>
          <p:cNvSpPr txBox="1"/>
          <p:nvPr/>
        </p:nvSpPr>
        <p:spPr>
          <a:xfrm>
            <a:off x="5751050" y="6636496"/>
            <a:ext cx="913765" cy="261620"/>
          </a:xfrm>
          <a:prstGeom prst="rect">
            <a:avLst/>
          </a:prstGeom>
        </p:spPr>
        <p:txBody>
          <a:bodyPr vert="horz" wrap="square" lIns="0" tIns="12065" rIns="0" bIns="0" rtlCol="0">
            <a:spAutoFit/>
          </a:bodyPr>
          <a:lstStyle/>
          <a:p>
            <a:pPr marL="12700">
              <a:lnSpc>
                <a:spcPct val="100000"/>
              </a:lnSpc>
              <a:spcBef>
                <a:spcPts val="95"/>
              </a:spcBef>
            </a:pPr>
            <a:r>
              <a:rPr sz="1550" spc="-65" dirty="0">
                <a:latin typeface="Trebuchet MS"/>
                <a:cs typeface="Trebuchet MS"/>
              </a:rPr>
              <a:t>fork</a:t>
            </a:r>
            <a:r>
              <a:rPr sz="1550" spc="-90" dirty="0">
                <a:latin typeface="Trebuchet MS"/>
                <a:cs typeface="Trebuchet MS"/>
              </a:rPr>
              <a:t> </a:t>
            </a:r>
            <a:r>
              <a:rPr sz="1550" dirty="0">
                <a:latin typeface="Trebuchet MS"/>
                <a:cs typeface="Trebuchet MS"/>
              </a:rPr>
              <a:t>a</a:t>
            </a:r>
            <a:r>
              <a:rPr sz="1550" spc="-210" dirty="0">
                <a:latin typeface="Trebuchet MS"/>
                <a:cs typeface="Trebuchet MS"/>
              </a:rPr>
              <a:t> </a:t>
            </a:r>
            <a:r>
              <a:rPr sz="1550" spc="-70" dirty="0">
                <a:latin typeface="Trebuchet MS"/>
                <a:cs typeface="Trebuchet MS"/>
              </a:rPr>
              <a:t>child</a:t>
            </a:r>
            <a:endParaRPr sz="1550">
              <a:latin typeface="Trebuchet MS"/>
              <a:cs typeface="Trebuchet MS"/>
            </a:endParaRPr>
          </a:p>
        </p:txBody>
      </p:sp>
      <p:grpSp>
        <p:nvGrpSpPr>
          <p:cNvPr id="14" name="object 14"/>
          <p:cNvGrpSpPr/>
          <p:nvPr/>
        </p:nvGrpSpPr>
        <p:grpSpPr>
          <a:xfrm>
            <a:off x="1191768" y="3343655"/>
            <a:ext cx="6120765" cy="3522345"/>
            <a:chOff x="1191768" y="3343655"/>
            <a:chExt cx="6120765" cy="3522345"/>
          </a:xfrm>
        </p:grpSpPr>
        <p:sp>
          <p:nvSpPr>
            <p:cNvPr id="15" name="object 15"/>
            <p:cNvSpPr/>
            <p:nvPr/>
          </p:nvSpPr>
          <p:spPr>
            <a:xfrm>
              <a:off x="1191768" y="3720083"/>
              <a:ext cx="6120765" cy="3145790"/>
            </a:xfrm>
            <a:custGeom>
              <a:avLst/>
              <a:gdLst/>
              <a:ahLst/>
              <a:cxnLst/>
              <a:rect l="l" t="t" r="r" b="b"/>
              <a:pathLst>
                <a:path w="6120765" h="3145790">
                  <a:moveTo>
                    <a:pt x="4341876" y="3044952"/>
                  </a:moveTo>
                  <a:lnTo>
                    <a:pt x="51816" y="3044952"/>
                  </a:lnTo>
                  <a:lnTo>
                    <a:pt x="51816" y="100584"/>
                  </a:lnTo>
                  <a:lnTo>
                    <a:pt x="765048" y="100584"/>
                  </a:lnTo>
                  <a:lnTo>
                    <a:pt x="739140" y="150876"/>
                  </a:lnTo>
                  <a:lnTo>
                    <a:pt x="888492" y="76200"/>
                  </a:lnTo>
                  <a:lnTo>
                    <a:pt x="739140" y="0"/>
                  </a:lnTo>
                  <a:lnTo>
                    <a:pt x="763524" y="50292"/>
                  </a:lnTo>
                  <a:lnTo>
                    <a:pt x="25908" y="50292"/>
                  </a:lnTo>
                  <a:lnTo>
                    <a:pt x="16764" y="53352"/>
                  </a:lnTo>
                  <a:lnTo>
                    <a:pt x="9144" y="57912"/>
                  </a:lnTo>
                  <a:lnTo>
                    <a:pt x="3048" y="67056"/>
                  </a:lnTo>
                  <a:lnTo>
                    <a:pt x="0" y="76200"/>
                  </a:lnTo>
                  <a:lnTo>
                    <a:pt x="0" y="3070860"/>
                  </a:lnTo>
                  <a:lnTo>
                    <a:pt x="3048" y="3081528"/>
                  </a:lnTo>
                  <a:lnTo>
                    <a:pt x="9144" y="3089148"/>
                  </a:lnTo>
                  <a:lnTo>
                    <a:pt x="16764" y="3095244"/>
                  </a:lnTo>
                  <a:lnTo>
                    <a:pt x="25908" y="3096768"/>
                  </a:lnTo>
                  <a:lnTo>
                    <a:pt x="4341876" y="3096768"/>
                  </a:lnTo>
                  <a:lnTo>
                    <a:pt x="4341876" y="3044952"/>
                  </a:lnTo>
                  <a:close/>
                </a:path>
                <a:path w="6120765" h="3145790">
                  <a:moveTo>
                    <a:pt x="6120371" y="76200"/>
                  </a:moveTo>
                  <a:lnTo>
                    <a:pt x="6118847" y="67056"/>
                  </a:lnTo>
                  <a:lnTo>
                    <a:pt x="6114275" y="57912"/>
                  </a:lnTo>
                  <a:lnTo>
                    <a:pt x="6106655" y="53340"/>
                  </a:lnTo>
                  <a:lnTo>
                    <a:pt x="6095987" y="50292"/>
                  </a:lnTo>
                  <a:lnTo>
                    <a:pt x="5669267" y="50292"/>
                  </a:lnTo>
                  <a:lnTo>
                    <a:pt x="5669267" y="100584"/>
                  </a:lnTo>
                  <a:lnTo>
                    <a:pt x="6070079" y="100584"/>
                  </a:lnTo>
                  <a:lnTo>
                    <a:pt x="6070079" y="3044952"/>
                  </a:lnTo>
                  <a:lnTo>
                    <a:pt x="5804903" y="3044952"/>
                  </a:lnTo>
                  <a:lnTo>
                    <a:pt x="5829287" y="2996184"/>
                  </a:lnTo>
                  <a:lnTo>
                    <a:pt x="5679935" y="3070860"/>
                  </a:lnTo>
                  <a:lnTo>
                    <a:pt x="5829287" y="3145536"/>
                  </a:lnTo>
                  <a:lnTo>
                    <a:pt x="5804903" y="3096768"/>
                  </a:lnTo>
                  <a:lnTo>
                    <a:pt x="6095987" y="3096768"/>
                  </a:lnTo>
                  <a:lnTo>
                    <a:pt x="6106655" y="3095244"/>
                  </a:lnTo>
                  <a:lnTo>
                    <a:pt x="6114275" y="3089160"/>
                  </a:lnTo>
                  <a:lnTo>
                    <a:pt x="6118847" y="3081528"/>
                  </a:lnTo>
                  <a:lnTo>
                    <a:pt x="6120371" y="3070860"/>
                  </a:lnTo>
                  <a:lnTo>
                    <a:pt x="6120371" y="76200"/>
                  </a:lnTo>
                  <a:close/>
                </a:path>
              </a:pathLst>
            </a:custGeom>
            <a:solidFill>
              <a:srgbClr val="000000"/>
            </a:solidFill>
          </p:spPr>
          <p:txBody>
            <a:bodyPr wrap="square" lIns="0" tIns="0" rIns="0" bIns="0" rtlCol="0"/>
            <a:lstStyle/>
            <a:p>
              <a:endParaRPr/>
            </a:p>
          </p:txBody>
        </p:sp>
        <p:sp>
          <p:nvSpPr>
            <p:cNvPr id="16" name="object 16"/>
            <p:cNvSpPr/>
            <p:nvPr/>
          </p:nvSpPr>
          <p:spPr>
            <a:xfrm>
              <a:off x="3994404" y="3395471"/>
              <a:ext cx="798830" cy="803275"/>
            </a:xfrm>
            <a:custGeom>
              <a:avLst/>
              <a:gdLst/>
              <a:ahLst/>
              <a:cxnLst/>
              <a:rect l="l" t="t" r="r" b="b"/>
              <a:pathLst>
                <a:path w="798829" h="803275">
                  <a:moveTo>
                    <a:pt x="632460" y="803148"/>
                  </a:moveTo>
                  <a:lnTo>
                    <a:pt x="164592" y="803148"/>
                  </a:lnTo>
                  <a:lnTo>
                    <a:pt x="134112" y="801624"/>
                  </a:lnTo>
                  <a:lnTo>
                    <a:pt x="83820" y="792480"/>
                  </a:lnTo>
                  <a:lnTo>
                    <a:pt x="38100" y="763524"/>
                  </a:lnTo>
                  <a:lnTo>
                    <a:pt x="9143" y="717804"/>
                  </a:lnTo>
                  <a:lnTo>
                    <a:pt x="1524" y="667512"/>
                  </a:lnTo>
                  <a:lnTo>
                    <a:pt x="0" y="637031"/>
                  </a:lnTo>
                  <a:lnTo>
                    <a:pt x="0" y="164591"/>
                  </a:lnTo>
                  <a:lnTo>
                    <a:pt x="9143" y="83820"/>
                  </a:lnTo>
                  <a:lnTo>
                    <a:pt x="38100" y="38100"/>
                  </a:lnTo>
                  <a:lnTo>
                    <a:pt x="83820" y="9143"/>
                  </a:lnTo>
                  <a:lnTo>
                    <a:pt x="134112" y="0"/>
                  </a:lnTo>
                  <a:lnTo>
                    <a:pt x="664464" y="0"/>
                  </a:lnTo>
                  <a:lnTo>
                    <a:pt x="714756" y="9143"/>
                  </a:lnTo>
                  <a:lnTo>
                    <a:pt x="760476" y="38100"/>
                  </a:lnTo>
                  <a:lnTo>
                    <a:pt x="789432" y="83820"/>
                  </a:lnTo>
                  <a:lnTo>
                    <a:pt x="797052" y="134112"/>
                  </a:lnTo>
                  <a:lnTo>
                    <a:pt x="798576" y="166116"/>
                  </a:lnTo>
                  <a:lnTo>
                    <a:pt x="798576" y="637031"/>
                  </a:lnTo>
                  <a:lnTo>
                    <a:pt x="789432" y="717804"/>
                  </a:lnTo>
                  <a:lnTo>
                    <a:pt x="760476" y="763524"/>
                  </a:lnTo>
                  <a:lnTo>
                    <a:pt x="714756" y="792480"/>
                  </a:lnTo>
                  <a:lnTo>
                    <a:pt x="664464" y="801624"/>
                  </a:lnTo>
                  <a:lnTo>
                    <a:pt x="632460" y="803148"/>
                  </a:lnTo>
                  <a:close/>
                </a:path>
              </a:pathLst>
            </a:custGeom>
            <a:solidFill>
              <a:srgbClr val="0095FF"/>
            </a:solidFill>
          </p:spPr>
          <p:txBody>
            <a:bodyPr wrap="square" lIns="0" tIns="0" rIns="0" bIns="0" rtlCol="0"/>
            <a:lstStyle/>
            <a:p>
              <a:endParaRPr/>
            </a:p>
          </p:txBody>
        </p:sp>
        <p:sp>
          <p:nvSpPr>
            <p:cNvPr id="17" name="object 17"/>
            <p:cNvSpPr/>
            <p:nvPr/>
          </p:nvSpPr>
          <p:spPr>
            <a:xfrm>
              <a:off x="3942587" y="3343655"/>
              <a:ext cx="881380" cy="894715"/>
            </a:xfrm>
            <a:custGeom>
              <a:avLst/>
              <a:gdLst/>
              <a:ahLst/>
              <a:cxnLst/>
              <a:rect l="l" t="t" r="r" b="b"/>
              <a:pathLst>
                <a:path w="881379" h="894714">
                  <a:moveTo>
                    <a:pt x="780287" y="894587"/>
                  </a:moveTo>
                  <a:lnTo>
                    <a:pt x="121919" y="894587"/>
                  </a:lnTo>
                  <a:lnTo>
                    <a:pt x="117348" y="893063"/>
                  </a:lnTo>
                  <a:lnTo>
                    <a:pt x="112775" y="890015"/>
                  </a:lnTo>
                  <a:lnTo>
                    <a:pt x="82295" y="874775"/>
                  </a:lnTo>
                  <a:lnTo>
                    <a:pt x="79248" y="871727"/>
                  </a:lnTo>
                  <a:lnTo>
                    <a:pt x="57912" y="854963"/>
                  </a:lnTo>
                  <a:lnTo>
                    <a:pt x="50291" y="847343"/>
                  </a:lnTo>
                  <a:lnTo>
                    <a:pt x="33527" y="826007"/>
                  </a:lnTo>
                  <a:lnTo>
                    <a:pt x="32004" y="822959"/>
                  </a:lnTo>
                  <a:lnTo>
                    <a:pt x="28956" y="819911"/>
                  </a:lnTo>
                  <a:lnTo>
                    <a:pt x="10667" y="778763"/>
                  </a:lnTo>
                  <a:lnTo>
                    <a:pt x="3048" y="728471"/>
                  </a:lnTo>
                  <a:lnTo>
                    <a:pt x="0" y="649223"/>
                  </a:lnTo>
                  <a:lnTo>
                    <a:pt x="1523" y="214883"/>
                  </a:lnTo>
                  <a:lnTo>
                    <a:pt x="10667" y="126491"/>
                  </a:lnTo>
                  <a:lnTo>
                    <a:pt x="28956" y="85343"/>
                  </a:lnTo>
                  <a:lnTo>
                    <a:pt x="32004" y="82295"/>
                  </a:lnTo>
                  <a:lnTo>
                    <a:pt x="33527" y="79248"/>
                  </a:lnTo>
                  <a:lnTo>
                    <a:pt x="50291" y="57912"/>
                  </a:lnTo>
                  <a:lnTo>
                    <a:pt x="53339" y="54863"/>
                  </a:lnTo>
                  <a:lnTo>
                    <a:pt x="56387" y="53339"/>
                  </a:lnTo>
                  <a:lnTo>
                    <a:pt x="57912" y="50291"/>
                  </a:lnTo>
                  <a:lnTo>
                    <a:pt x="79248" y="33527"/>
                  </a:lnTo>
                  <a:lnTo>
                    <a:pt x="82295" y="32004"/>
                  </a:lnTo>
                  <a:lnTo>
                    <a:pt x="85343" y="28956"/>
                  </a:lnTo>
                  <a:lnTo>
                    <a:pt x="112775" y="15239"/>
                  </a:lnTo>
                  <a:lnTo>
                    <a:pt x="126491" y="10667"/>
                  </a:lnTo>
                  <a:lnTo>
                    <a:pt x="176783" y="3048"/>
                  </a:lnTo>
                  <a:lnTo>
                    <a:pt x="216407" y="0"/>
                  </a:lnTo>
                  <a:lnTo>
                    <a:pt x="256031" y="0"/>
                  </a:lnTo>
                  <a:lnTo>
                    <a:pt x="237743" y="4571"/>
                  </a:lnTo>
                  <a:lnTo>
                    <a:pt x="220979" y="15239"/>
                  </a:lnTo>
                  <a:lnTo>
                    <a:pt x="210311" y="32004"/>
                  </a:lnTo>
                  <a:lnTo>
                    <a:pt x="205739" y="51815"/>
                  </a:lnTo>
                  <a:lnTo>
                    <a:pt x="210311" y="71627"/>
                  </a:lnTo>
                  <a:lnTo>
                    <a:pt x="220979" y="88391"/>
                  </a:lnTo>
                  <a:lnTo>
                    <a:pt x="237743" y="99060"/>
                  </a:lnTo>
                  <a:lnTo>
                    <a:pt x="256031" y="102108"/>
                  </a:lnTo>
                  <a:lnTo>
                    <a:pt x="195071" y="102108"/>
                  </a:lnTo>
                  <a:lnTo>
                    <a:pt x="170687" y="106679"/>
                  </a:lnTo>
                  <a:lnTo>
                    <a:pt x="158495" y="106679"/>
                  </a:lnTo>
                  <a:lnTo>
                    <a:pt x="144779" y="111252"/>
                  </a:lnTo>
                  <a:lnTo>
                    <a:pt x="149352" y="111252"/>
                  </a:lnTo>
                  <a:lnTo>
                    <a:pt x="146304" y="112775"/>
                  </a:lnTo>
                  <a:lnTo>
                    <a:pt x="143256" y="112775"/>
                  </a:lnTo>
                  <a:lnTo>
                    <a:pt x="134112" y="118871"/>
                  </a:lnTo>
                  <a:lnTo>
                    <a:pt x="135635" y="118871"/>
                  </a:lnTo>
                  <a:lnTo>
                    <a:pt x="132587" y="121919"/>
                  </a:lnTo>
                  <a:lnTo>
                    <a:pt x="129539" y="121919"/>
                  </a:lnTo>
                  <a:lnTo>
                    <a:pt x="121919" y="129539"/>
                  </a:lnTo>
                  <a:lnTo>
                    <a:pt x="124967" y="129539"/>
                  </a:lnTo>
                  <a:lnTo>
                    <a:pt x="120395" y="134112"/>
                  </a:lnTo>
                  <a:lnTo>
                    <a:pt x="118871" y="134112"/>
                  </a:lnTo>
                  <a:lnTo>
                    <a:pt x="112775" y="143256"/>
                  </a:lnTo>
                  <a:lnTo>
                    <a:pt x="114300" y="143256"/>
                  </a:lnTo>
                  <a:lnTo>
                    <a:pt x="114300" y="144779"/>
                  </a:lnTo>
                  <a:lnTo>
                    <a:pt x="111252" y="144779"/>
                  </a:lnTo>
                  <a:lnTo>
                    <a:pt x="106679" y="158495"/>
                  </a:lnTo>
                  <a:lnTo>
                    <a:pt x="109727" y="158495"/>
                  </a:lnTo>
                  <a:lnTo>
                    <a:pt x="103631" y="187452"/>
                  </a:lnTo>
                  <a:lnTo>
                    <a:pt x="102108" y="711707"/>
                  </a:lnTo>
                  <a:lnTo>
                    <a:pt x="109727" y="748283"/>
                  </a:lnTo>
                  <a:lnTo>
                    <a:pt x="106679" y="748283"/>
                  </a:lnTo>
                  <a:lnTo>
                    <a:pt x="111252" y="761999"/>
                  </a:lnTo>
                  <a:lnTo>
                    <a:pt x="114300" y="761999"/>
                  </a:lnTo>
                  <a:lnTo>
                    <a:pt x="114300" y="763523"/>
                  </a:lnTo>
                  <a:lnTo>
                    <a:pt x="112775" y="763523"/>
                  </a:lnTo>
                  <a:lnTo>
                    <a:pt x="118871" y="772667"/>
                  </a:lnTo>
                  <a:lnTo>
                    <a:pt x="121919" y="772667"/>
                  </a:lnTo>
                  <a:lnTo>
                    <a:pt x="123443" y="775715"/>
                  </a:lnTo>
                  <a:lnTo>
                    <a:pt x="121919" y="775715"/>
                  </a:lnTo>
                  <a:lnTo>
                    <a:pt x="129539" y="783335"/>
                  </a:lnTo>
                  <a:lnTo>
                    <a:pt x="132587" y="783335"/>
                  </a:lnTo>
                  <a:lnTo>
                    <a:pt x="135635" y="786383"/>
                  </a:lnTo>
                  <a:lnTo>
                    <a:pt x="134112" y="786383"/>
                  </a:lnTo>
                  <a:lnTo>
                    <a:pt x="143256" y="792479"/>
                  </a:lnTo>
                  <a:lnTo>
                    <a:pt x="146304" y="792479"/>
                  </a:lnTo>
                  <a:lnTo>
                    <a:pt x="149352" y="794003"/>
                  </a:lnTo>
                  <a:lnTo>
                    <a:pt x="144779" y="794003"/>
                  </a:lnTo>
                  <a:lnTo>
                    <a:pt x="158495" y="798575"/>
                  </a:lnTo>
                  <a:lnTo>
                    <a:pt x="166115" y="798575"/>
                  </a:lnTo>
                  <a:lnTo>
                    <a:pt x="187451" y="803147"/>
                  </a:lnTo>
                  <a:lnTo>
                    <a:pt x="217931" y="803147"/>
                  </a:lnTo>
                  <a:lnTo>
                    <a:pt x="256031" y="804671"/>
                  </a:lnTo>
                  <a:lnTo>
                    <a:pt x="880871" y="804671"/>
                  </a:lnTo>
                  <a:lnTo>
                    <a:pt x="873251" y="819911"/>
                  </a:lnTo>
                  <a:lnTo>
                    <a:pt x="870203" y="822959"/>
                  </a:lnTo>
                  <a:lnTo>
                    <a:pt x="868679" y="826007"/>
                  </a:lnTo>
                  <a:lnTo>
                    <a:pt x="851915" y="847343"/>
                  </a:lnTo>
                  <a:lnTo>
                    <a:pt x="844295" y="854963"/>
                  </a:lnTo>
                  <a:lnTo>
                    <a:pt x="822959" y="871727"/>
                  </a:lnTo>
                  <a:lnTo>
                    <a:pt x="819911" y="874775"/>
                  </a:lnTo>
                  <a:lnTo>
                    <a:pt x="789431" y="890015"/>
                  </a:lnTo>
                  <a:lnTo>
                    <a:pt x="784859" y="893063"/>
                  </a:lnTo>
                  <a:lnTo>
                    <a:pt x="780287" y="894587"/>
                  </a:lnTo>
                  <a:close/>
                </a:path>
              </a:pathLst>
            </a:custGeom>
            <a:solidFill>
              <a:srgbClr val="000000"/>
            </a:solidFill>
          </p:spPr>
          <p:txBody>
            <a:bodyPr wrap="square" lIns="0" tIns="0" rIns="0" bIns="0" rtlCol="0"/>
            <a:lstStyle/>
            <a:p>
              <a:endParaRPr/>
            </a:p>
          </p:txBody>
        </p:sp>
        <p:pic>
          <p:nvPicPr>
            <p:cNvPr id="18" name="object 18"/>
            <p:cNvPicPr/>
            <p:nvPr/>
          </p:nvPicPr>
          <p:blipFill>
            <a:blip r:embed="rId3" cstate="print"/>
            <a:stretch>
              <a:fillRect/>
            </a:stretch>
          </p:blipFill>
          <p:spPr>
            <a:xfrm>
              <a:off x="4148327" y="3343656"/>
              <a:ext cx="102108" cy="102108"/>
            </a:xfrm>
            <a:prstGeom prst="rect">
              <a:avLst/>
            </a:prstGeom>
          </p:spPr>
        </p:pic>
        <p:sp>
          <p:nvSpPr>
            <p:cNvPr id="19" name="object 19"/>
            <p:cNvSpPr/>
            <p:nvPr/>
          </p:nvSpPr>
          <p:spPr>
            <a:xfrm>
              <a:off x="4049255" y="3343668"/>
              <a:ext cx="795655" cy="905510"/>
            </a:xfrm>
            <a:custGeom>
              <a:avLst/>
              <a:gdLst/>
              <a:ahLst/>
              <a:cxnLst/>
              <a:rect l="l" t="t" r="r" b="b"/>
              <a:pathLst>
                <a:path w="795654" h="905510">
                  <a:moveTo>
                    <a:pt x="7632" y="762000"/>
                  </a:moveTo>
                  <a:lnTo>
                    <a:pt x="4584" y="755891"/>
                  </a:lnTo>
                  <a:lnTo>
                    <a:pt x="3060" y="748284"/>
                  </a:lnTo>
                  <a:lnTo>
                    <a:pt x="0" y="748284"/>
                  </a:lnTo>
                  <a:lnTo>
                    <a:pt x="4584" y="762000"/>
                  </a:lnTo>
                  <a:lnTo>
                    <a:pt x="7632" y="762000"/>
                  </a:lnTo>
                  <a:close/>
                </a:path>
                <a:path w="795654" h="905510">
                  <a:moveTo>
                    <a:pt x="7632" y="144767"/>
                  </a:moveTo>
                  <a:lnTo>
                    <a:pt x="4584" y="144767"/>
                  </a:lnTo>
                  <a:lnTo>
                    <a:pt x="0" y="158483"/>
                  </a:lnTo>
                  <a:lnTo>
                    <a:pt x="3060" y="158483"/>
                  </a:lnTo>
                  <a:lnTo>
                    <a:pt x="4584" y="152400"/>
                  </a:lnTo>
                  <a:lnTo>
                    <a:pt x="7632" y="144767"/>
                  </a:lnTo>
                  <a:close/>
                </a:path>
                <a:path w="795654" h="905510">
                  <a:moveTo>
                    <a:pt x="13716" y="134099"/>
                  </a:moveTo>
                  <a:lnTo>
                    <a:pt x="12192" y="134099"/>
                  </a:lnTo>
                  <a:lnTo>
                    <a:pt x="6108" y="143243"/>
                  </a:lnTo>
                  <a:lnTo>
                    <a:pt x="7632" y="143243"/>
                  </a:lnTo>
                  <a:lnTo>
                    <a:pt x="10668" y="138684"/>
                  </a:lnTo>
                  <a:lnTo>
                    <a:pt x="13716" y="134099"/>
                  </a:lnTo>
                  <a:close/>
                </a:path>
                <a:path w="795654" h="905510">
                  <a:moveTo>
                    <a:pt x="15252" y="772668"/>
                  </a:moveTo>
                  <a:lnTo>
                    <a:pt x="10668" y="768083"/>
                  </a:lnTo>
                  <a:lnTo>
                    <a:pt x="7632" y="763524"/>
                  </a:lnTo>
                  <a:lnTo>
                    <a:pt x="6108" y="763524"/>
                  </a:lnTo>
                  <a:lnTo>
                    <a:pt x="12192" y="772668"/>
                  </a:lnTo>
                  <a:lnTo>
                    <a:pt x="15252" y="772668"/>
                  </a:lnTo>
                  <a:close/>
                </a:path>
                <a:path w="795654" h="905510">
                  <a:moveTo>
                    <a:pt x="25908" y="783323"/>
                  </a:moveTo>
                  <a:lnTo>
                    <a:pt x="19824" y="778751"/>
                  </a:lnTo>
                  <a:lnTo>
                    <a:pt x="16776" y="775716"/>
                  </a:lnTo>
                  <a:lnTo>
                    <a:pt x="15252" y="775716"/>
                  </a:lnTo>
                  <a:lnTo>
                    <a:pt x="22860" y="783323"/>
                  </a:lnTo>
                  <a:lnTo>
                    <a:pt x="25908" y="783323"/>
                  </a:lnTo>
                  <a:close/>
                </a:path>
                <a:path w="795654" h="905510">
                  <a:moveTo>
                    <a:pt x="25908" y="121907"/>
                  </a:moveTo>
                  <a:lnTo>
                    <a:pt x="22860" y="121907"/>
                  </a:lnTo>
                  <a:lnTo>
                    <a:pt x="15252" y="129540"/>
                  </a:lnTo>
                  <a:lnTo>
                    <a:pt x="18300" y="129540"/>
                  </a:lnTo>
                  <a:lnTo>
                    <a:pt x="19824" y="126492"/>
                  </a:lnTo>
                  <a:lnTo>
                    <a:pt x="25908" y="121907"/>
                  </a:lnTo>
                  <a:close/>
                </a:path>
                <a:path w="795654" h="905510">
                  <a:moveTo>
                    <a:pt x="32016" y="789432"/>
                  </a:moveTo>
                  <a:lnTo>
                    <a:pt x="28968" y="786384"/>
                  </a:lnTo>
                  <a:lnTo>
                    <a:pt x="27444" y="786384"/>
                  </a:lnTo>
                  <a:lnTo>
                    <a:pt x="32016" y="789432"/>
                  </a:lnTo>
                  <a:close/>
                </a:path>
                <a:path w="795654" h="905510">
                  <a:moveTo>
                    <a:pt x="39624" y="792467"/>
                  </a:moveTo>
                  <a:lnTo>
                    <a:pt x="32016" y="789432"/>
                  </a:lnTo>
                  <a:lnTo>
                    <a:pt x="36576" y="792467"/>
                  </a:lnTo>
                  <a:lnTo>
                    <a:pt x="39624" y="792467"/>
                  </a:lnTo>
                  <a:close/>
                </a:path>
                <a:path w="795654" h="905510">
                  <a:moveTo>
                    <a:pt x="39624" y="112776"/>
                  </a:moveTo>
                  <a:lnTo>
                    <a:pt x="36576" y="112776"/>
                  </a:lnTo>
                  <a:lnTo>
                    <a:pt x="27444" y="118859"/>
                  </a:lnTo>
                  <a:lnTo>
                    <a:pt x="28968" y="118859"/>
                  </a:lnTo>
                  <a:lnTo>
                    <a:pt x="32016" y="117335"/>
                  </a:lnTo>
                  <a:lnTo>
                    <a:pt x="39624" y="112776"/>
                  </a:lnTo>
                  <a:close/>
                </a:path>
                <a:path w="795654" h="905510">
                  <a:moveTo>
                    <a:pt x="47244" y="797052"/>
                  </a:moveTo>
                  <a:lnTo>
                    <a:pt x="42684" y="793991"/>
                  </a:lnTo>
                  <a:lnTo>
                    <a:pt x="38100" y="793991"/>
                  </a:lnTo>
                  <a:lnTo>
                    <a:pt x="47244" y="797052"/>
                  </a:lnTo>
                  <a:close/>
                </a:path>
                <a:path w="795654" h="905510">
                  <a:moveTo>
                    <a:pt x="59436" y="798576"/>
                  </a:moveTo>
                  <a:lnTo>
                    <a:pt x="47244" y="797052"/>
                  </a:lnTo>
                  <a:lnTo>
                    <a:pt x="51816" y="798576"/>
                  </a:lnTo>
                  <a:lnTo>
                    <a:pt x="59436" y="798576"/>
                  </a:lnTo>
                  <a:close/>
                </a:path>
                <a:path w="795654" h="905510">
                  <a:moveTo>
                    <a:pt x="64008" y="106667"/>
                  </a:moveTo>
                  <a:lnTo>
                    <a:pt x="51816" y="106667"/>
                  </a:lnTo>
                  <a:lnTo>
                    <a:pt x="38100" y="111252"/>
                  </a:lnTo>
                  <a:lnTo>
                    <a:pt x="42684" y="111252"/>
                  </a:lnTo>
                  <a:lnTo>
                    <a:pt x="45732" y="111252"/>
                  </a:lnTo>
                  <a:lnTo>
                    <a:pt x="64008" y="106667"/>
                  </a:lnTo>
                  <a:close/>
                </a:path>
                <a:path w="795654" h="905510">
                  <a:moveTo>
                    <a:pt x="669036" y="894575"/>
                  </a:moveTo>
                  <a:lnTo>
                    <a:pt x="19824" y="894575"/>
                  </a:lnTo>
                  <a:lnTo>
                    <a:pt x="77724" y="903732"/>
                  </a:lnTo>
                  <a:lnTo>
                    <a:pt x="109740" y="905243"/>
                  </a:lnTo>
                  <a:lnTo>
                    <a:pt x="580644" y="905243"/>
                  </a:lnTo>
                  <a:lnTo>
                    <a:pt x="618744" y="903732"/>
                  </a:lnTo>
                  <a:lnTo>
                    <a:pt x="669036" y="894575"/>
                  </a:lnTo>
                  <a:close/>
                </a:path>
                <a:path w="795654" h="905510">
                  <a:moveTo>
                    <a:pt x="783336" y="786384"/>
                  </a:moveTo>
                  <a:lnTo>
                    <a:pt x="661860" y="786384"/>
                  </a:lnTo>
                  <a:lnTo>
                    <a:pt x="661428" y="786384"/>
                  </a:lnTo>
                  <a:lnTo>
                    <a:pt x="653796" y="791464"/>
                  </a:lnTo>
                  <a:lnTo>
                    <a:pt x="644652" y="795515"/>
                  </a:lnTo>
                  <a:lnTo>
                    <a:pt x="637070" y="798563"/>
                  </a:lnTo>
                  <a:lnTo>
                    <a:pt x="644652" y="795515"/>
                  </a:lnTo>
                  <a:lnTo>
                    <a:pt x="600456" y="803135"/>
                  </a:lnTo>
                  <a:lnTo>
                    <a:pt x="576072" y="803135"/>
                  </a:lnTo>
                  <a:lnTo>
                    <a:pt x="537972" y="804659"/>
                  </a:lnTo>
                  <a:lnTo>
                    <a:pt x="774192" y="804659"/>
                  </a:lnTo>
                  <a:lnTo>
                    <a:pt x="777227" y="798576"/>
                  </a:lnTo>
                  <a:lnTo>
                    <a:pt x="780300" y="793991"/>
                  </a:lnTo>
                  <a:lnTo>
                    <a:pt x="780300" y="792467"/>
                  </a:lnTo>
                  <a:lnTo>
                    <a:pt x="783336" y="786384"/>
                  </a:lnTo>
                  <a:close/>
                </a:path>
                <a:path w="795654" h="905510">
                  <a:moveTo>
                    <a:pt x="790968" y="748284"/>
                  </a:moveTo>
                  <a:lnTo>
                    <a:pt x="688860" y="748284"/>
                  </a:lnTo>
                  <a:lnTo>
                    <a:pt x="685800" y="755891"/>
                  </a:lnTo>
                  <a:lnTo>
                    <a:pt x="679716" y="768083"/>
                  </a:lnTo>
                  <a:lnTo>
                    <a:pt x="672731" y="776211"/>
                  </a:lnTo>
                  <a:lnTo>
                    <a:pt x="671842" y="776211"/>
                  </a:lnTo>
                  <a:lnTo>
                    <a:pt x="671842" y="777265"/>
                  </a:lnTo>
                  <a:lnTo>
                    <a:pt x="670560" y="778751"/>
                  </a:lnTo>
                  <a:lnTo>
                    <a:pt x="671842" y="777481"/>
                  </a:lnTo>
                  <a:lnTo>
                    <a:pt x="671842" y="778751"/>
                  </a:lnTo>
                  <a:lnTo>
                    <a:pt x="670560" y="778751"/>
                  </a:lnTo>
                  <a:lnTo>
                    <a:pt x="668032" y="778751"/>
                  </a:lnTo>
                  <a:lnTo>
                    <a:pt x="667664" y="778751"/>
                  </a:lnTo>
                  <a:lnTo>
                    <a:pt x="667664" y="783831"/>
                  </a:lnTo>
                  <a:lnTo>
                    <a:pt x="663308" y="783831"/>
                  </a:lnTo>
                  <a:lnTo>
                    <a:pt x="663308" y="786371"/>
                  </a:lnTo>
                  <a:lnTo>
                    <a:pt x="783348" y="786371"/>
                  </a:lnTo>
                  <a:lnTo>
                    <a:pt x="783348" y="783831"/>
                  </a:lnTo>
                  <a:lnTo>
                    <a:pt x="784021" y="783831"/>
                  </a:lnTo>
                  <a:lnTo>
                    <a:pt x="784021" y="778751"/>
                  </a:lnTo>
                  <a:lnTo>
                    <a:pt x="785495" y="778751"/>
                  </a:lnTo>
                  <a:lnTo>
                    <a:pt x="785495" y="776211"/>
                  </a:lnTo>
                  <a:lnTo>
                    <a:pt x="673100" y="776211"/>
                  </a:lnTo>
                  <a:lnTo>
                    <a:pt x="673608" y="775716"/>
                  </a:lnTo>
                  <a:lnTo>
                    <a:pt x="786384" y="775716"/>
                  </a:lnTo>
                  <a:lnTo>
                    <a:pt x="786384" y="772668"/>
                  </a:lnTo>
                  <a:lnTo>
                    <a:pt x="787908" y="763524"/>
                  </a:lnTo>
                  <a:lnTo>
                    <a:pt x="787908" y="762000"/>
                  </a:lnTo>
                  <a:lnTo>
                    <a:pt x="790968" y="748284"/>
                  </a:lnTo>
                  <a:close/>
                </a:path>
                <a:path w="795654" h="905510">
                  <a:moveTo>
                    <a:pt x="795528" y="214871"/>
                  </a:moveTo>
                  <a:lnTo>
                    <a:pt x="790956" y="158483"/>
                  </a:lnTo>
                  <a:lnTo>
                    <a:pt x="787908" y="144767"/>
                  </a:lnTo>
                  <a:lnTo>
                    <a:pt x="787908" y="143243"/>
                  </a:lnTo>
                  <a:lnTo>
                    <a:pt x="786384" y="134099"/>
                  </a:lnTo>
                  <a:lnTo>
                    <a:pt x="786384" y="129540"/>
                  </a:lnTo>
                  <a:lnTo>
                    <a:pt x="785558" y="129540"/>
                  </a:lnTo>
                  <a:lnTo>
                    <a:pt x="785558" y="125971"/>
                  </a:lnTo>
                  <a:lnTo>
                    <a:pt x="784059" y="125971"/>
                  </a:lnTo>
                  <a:lnTo>
                    <a:pt x="784059" y="122161"/>
                  </a:lnTo>
                  <a:lnTo>
                    <a:pt x="668159" y="122161"/>
                  </a:lnTo>
                  <a:lnTo>
                    <a:pt x="668159" y="124079"/>
                  </a:lnTo>
                  <a:lnTo>
                    <a:pt x="666000" y="121907"/>
                  </a:lnTo>
                  <a:lnTo>
                    <a:pt x="783336" y="121907"/>
                  </a:lnTo>
                  <a:lnTo>
                    <a:pt x="783336" y="118859"/>
                  </a:lnTo>
                  <a:lnTo>
                    <a:pt x="780300" y="112776"/>
                  </a:lnTo>
                  <a:lnTo>
                    <a:pt x="780300" y="111252"/>
                  </a:lnTo>
                  <a:lnTo>
                    <a:pt x="777252" y="106667"/>
                  </a:lnTo>
                  <a:lnTo>
                    <a:pt x="766572" y="85344"/>
                  </a:lnTo>
                  <a:lnTo>
                    <a:pt x="763524" y="82296"/>
                  </a:lnTo>
                  <a:lnTo>
                    <a:pt x="762000" y="79248"/>
                  </a:lnTo>
                  <a:lnTo>
                    <a:pt x="745236" y="57912"/>
                  </a:lnTo>
                  <a:lnTo>
                    <a:pt x="742188" y="54864"/>
                  </a:lnTo>
                  <a:lnTo>
                    <a:pt x="739140" y="53340"/>
                  </a:lnTo>
                  <a:lnTo>
                    <a:pt x="737616" y="50292"/>
                  </a:lnTo>
                  <a:lnTo>
                    <a:pt x="716280" y="33528"/>
                  </a:lnTo>
                  <a:lnTo>
                    <a:pt x="713232" y="32004"/>
                  </a:lnTo>
                  <a:lnTo>
                    <a:pt x="710184" y="28956"/>
                  </a:lnTo>
                  <a:lnTo>
                    <a:pt x="669036" y="10668"/>
                  </a:lnTo>
                  <a:lnTo>
                    <a:pt x="579120" y="0"/>
                  </a:lnTo>
                  <a:lnTo>
                    <a:pt x="150876" y="0"/>
                  </a:lnTo>
                  <a:lnTo>
                    <a:pt x="170688" y="4572"/>
                  </a:lnTo>
                  <a:lnTo>
                    <a:pt x="187452" y="15240"/>
                  </a:lnTo>
                  <a:lnTo>
                    <a:pt x="198120" y="32004"/>
                  </a:lnTo>
                  <a:lnTo>
                    <a:pt x="201168" y="50292"/>
                  </a:lnTo>
                  <a:lnTo>
                    <a:pt x="198120" y="71628"/>
                  </a:lnTo>
                  <a:lnTo>
                    <a:pt x="187452" y="88392"/>
                  </a:lnTo>
                  <a:lnTo>
                    <a:pt x="170688" y="99060"/>
                  </a:lnTo>
                  <a:lnTo>
                    <a:pt x="150876" y="102108"/>
                  </a:lnTo>
                  <a:lnTo>
                    <a:pt x="577596" y="102108"/>
                  </a:lnTo>
                  <a:lnTo>
                    <a:pt x="608076" y="103632"/>
                  </a:lnTo>
                  <a:lnTo>
                    <a:pt x="644652" y="111252"/>
                  </a:lnTo>
                  <a:lnTo>
                    <a:pt x="637032" y="106680"/>
                  </a:lnTo>
                  <a:lnTo>
                    <a:pt x="644652" y="111252"/>
                  </a:lnTo>
                  <a:lnTo>
                    <a:pt x="658368" y="117335"/>
                  </a:lnTo>
                  <a:lnTo>
                    <a:pt x="668159" y="124701"/>
                  </a:lnTo>
                  <a:lnTo>
                    <a:pt x="668159" y="125971"/>
                  </a:lnTo>
                  <a:lnTo>
                    <a:pt x="669861" y="125971"/>
                  </a:lnTo>
                  <a:lnTo>
                    <a:pt x="670560" y="126492"/>
                  </a:lnTo>
                  <a:lnTo>
                    <a:pt x="670039" y="125971"/>
                  </a:lnTo>
                  <a:lnTo>
                    <a:pt x="671957" y="125971"/>
                  </a:lnTo>
                  <a:lnTo>
                    <a:pt x="671957" y="127889"/>
                  </a:lnTo>
                  <a:lnTo>
                    <a:pt x="670560" y="126492"/>
                  </a:lnTo>
                  <a:lnTo>
                    <a:pt x="671957" y="128358"/>
                  </a:lnTo>
                  <a:lnTo>
                    <a:pt x="671957" y="129781"/>
                  </a:lnTo>
                  <a:lnTo>
                    <a:pt x="673023" y="129781"/>
                  </a:lnTo>
                  <a:lnTo>
                    <a:pt x="679716" y="138684"/>
                  </a:lnTo>
                  <a:lnTo>
                    <a:pt x="685800" y="152400"/>
                  </a:lnTo>
                  <a:lnTo>
                    <a:pt x="693420" y="195059"/>
                  </a:lnTo>
                  <a:lnTo>
                    <a:pt x="693420" y="690359"/>
                  </a:lnTo>
                  <a:lnTo>
                    <a:pt x="691896" y="717791"/>
                  </a:lnTo>
                  <a:lnTo>
                    <a:pt x="685800" y="755891"/>
                  </a:lnTo>
                  <a:lnTo>
                    <a:pt x="688848" y="748271"/>
                  </a:lnTo>
                  <a:lnTo>
                    <a:pt x="790956" y="748271"/>
                  </a:lnTo>
                  <a:lnTo>
                    <a:pt x="794004" y="722363"/>
                  </a:lnTo>
                  <a:lnTo>
                    <a:pt x="795528" y="690359"/>
                  </a:lnTo>
                  <a:lnTo>
                    <a:pt x="795528" y="214871"/>
                  </a:lnTo>
                  <a:close/>
                </a:path>
              </a:pathLst>
            </a:custGeom>
            <a:solidFill>
              <a:srgbClr val="000000"/>
            </a:solidFill>
          </p:spPr>
          <p:txBody>
            <a:bodyPr wrap="square" lIns="0" tIns="0" rIns="0" bIns="0" rtlCol="0"/>
            <a:lstStyle/>
            <a:p>
              <a:endParaRPr/>
            </a:p>
          </p:txBody>
        </p:sp>
      </p:grpSp>
      <p:sp>
        <p:nvSpPr>
          <p:cNvPr id="20" name="object 20"/>
          <p:cNvSpPr txBox="1"/>
          <p:nvPr/>
        </p:nvSpPr>
        <p:spPr>
          <a:xfrm>
            <a:off x="4214807" y="3641869"/>
            <a:ext cx="403225" cy="269240"/>
          </a:xfrm>
          <a:prstGeom prst="rect">
            <a:avLst/>
          </a:prstGeom>
        </p:spPr>
        <p:txBody>
          <a:bodyPr vert="horz" wrap="square" lIns="0" tIns="12065" rIns="0" bIns="0" rtlCol="0">
            <a:spAutoFit/>
          </a:bodyPr>
          <a:lstStyle/>
          <a:p>
            <a:pPr marL="12700">
              <a:lnSpc>
                <a:spcPct val="100000"/>
              </a:lnSpc>
              <a:spcBef>
                <a:spcPts val="95"/>
              </a:spcBef>
            </a:pPr>
            <a:r>
              <a:rPr sz="1600" b="1" spc="85" dirty="0">
                <a:solidFill>
                  <a:srgbClr val="FFFFFF"/>
                </a:solidFill>
                <a:latin typeface="Trebuchet MS"/>
                <a:cs typeface="Trebuchet MS"/>
              </a:rPr>
              <a:t>SJ</a:t>
            </a:r>
            <a:r>
              <a:rPr sz="1600" b="1" spc="-280" dirty="0">
                <a:solidFill>
                  <a:srgbClr val="FFFFFF"/>
                </a:solidFill>
                <a:latin typeface="Trebuchet MS"/>
                <a:cs typeface="Trebuchet MS"/>
              </a:rPr>
              <a:t> </a:t>
            </a:r>
            <a:r>
              <a:rPr sz="1600" b="1" spc="-50" dirty="0">
                <a:solidFill>
                  <a:srgbClr val="FFFFFF"/>
                </a:solidFill>
                <a:latin typeface="Trebuchet MS"/>
                <a:cs typeface="Trebuchet MS"/>
              </a:rPr>
              <a:t>F</a:t>
            </a:r>
            <a:endParaRPr sz="1600">
              <a:latin typeface="Trebuchet MS"/>
              <a:cs typeface="Trebuchet MS"/>
            </a:endParaRPr>
          </a:p>
        </p:txBody>
      </p:sp>
      <p:sp>
        <p:nvSpPr>
          <p:cNvPr id="21" name="object 21"/>
          <p:cNvSpPr txBox="1">
            <a:spLocks noGrp="1"/>
          </p:cNvSpPr>
          <p:nvPr>
            <p:ph type="title"/>
          </p:nvPr>
        </p:nvSpPr>
        <p:spPr>
          <a:xfrm>
            <a:off x="1086112" y="694434"/>
            <a:ext cx="7700009" cy="1777364"/>
          </a:xfrm>
          <a:prstGeom prst="rect">
            <a:avLst/>
          </a:prstGeom>
        </p:spPr>
        <p:txBody>
          <a:bodyPr vert="horz" wrap="square" lIns="0" tIns="12065" rIns="0" bIns="0" rtlCol="0">
            <a:spAutoFit/>
          </a:bodyPr>
          <a:lstStyle/>
          <a:p>
            <a:pPr marL="83820">
              <a:lnSpc>
                <a:spcPct val="100000"/>
              </a:lnSpc>
              <a:spcBef>
                <a:spcPts val="95"/>
              </a:spcBef>
            </a:pPr>
            <a:r>
              <a:rPr sz="3350" b="0" spc="160" dirty="0">
                <a:solidFill>
                  <a:srgbClr val="000000"/>
                </a:solidFill>
                <a:latin typeface="Verdana"/>
                <a:cs typeface="Verdana"/>
              </a:rPr>
              <a:t>Shortest</a:t>
            </a:r>
            <a:r>
              <a:rPr sz="3350" b="0" spc="150" dirty="0">
                <a:solidFill>
                  <a:srgbClr val="000000"/>
                </a:solidFill>
                <a:latin typeface="Verdana"/>
                <a:cs typeface="Verdana"/>
              </a:rPr>
              <a:t> </a:t>
            </a:r>
            <a:r>
              <a:rPr sz="3350" b="0" spc="200" dirty="0">
                <a:solidFill>
                  <a:srgbClr val="000000"/>
                </a:solidFill>
                <a:latin typeface="Verdana"/>
                <a:cs typeface="Verdana"/>
              </a:rPr>
              <a:t>Job</a:t>
            </a:r>
            <a:r>
              <a:rPr sz="3350" b="0" spc="235" dirty="0">
                <a:solidFill>
                  <a:srgbClr val="000000"/>
                </a:solidFill>
                <a:latin typeface="Verdana"/>
                <a:cs typeface="Verdana"/>
              </a:rPr>
              <a:t> </a:t>
            </a:r>
            <a:r>
              <a:rPr sz="3350" b="0" spc="160" dirty="0">
                <a:solidFill>
                  <a:srgbClr val="000000"/>
                </a:solidFill>
                <a:latin typeface="Verdana"/>
                <a:cs typeface="Verdana"/>
              </a:rPr>
              <a:t>First</a:t>
            </a:r>
            <a:r>
              <a:rPr sz="3350" b="0" spc="165" dirty="0">
                <a:solidFill>
                  <a:srgbClr val="000000"/>
                </a:solidFill>
                <a:latin typeface="Verdana"/>
                <a:cs typeface="Verdana"/>
              </a:rPr>
              <a:t> </a:t>
            </a:r>
            <a:r>
              <a:rPr sz="3350" b="0" spc="90" dirty="0">
                <a:solidFill>
                  <a:srgbClr val="000000"/>
                </a:solidFill>
                <a:latin typeface="Verdana"/>
                <a:cs typeface="Verdana"/>
              </a:rPr>
              <a:t>(SJF)</a:t>
            </a:r>
            <a:endParaRPr sz="3350">
              <a:latin typeface="Verdana"/>
              <a:cs typeface="Verdana"/>
            </a:endParaRPr>
          </a:p>
          <a:p>
            <a:pPr marL="12700" marR="5080">
              <a:lnSpc>
                <a:spcPct val="127899"/>
              </a:lnSpc>
              <a:spcBef>
                <a:spcPts val="795"/>
              </a:spcBef>
            </a:pPr>
            <a:r>
              <a:rPr sz="1950" b="0" dirty="0">
                <a:solidFill>
                  <a:srgbClr val="000000"/>
                </a:solidFill>
                <a:latin typeface="Arial MT"/>
                <a:cs typeface="Arial MT"/>
              </a:rPr>
              <a:t>Shortest</a:t>
            </a:r>
            <a:r>
              <a:rPr sz="1950" b="0" spc="-25" dirty="0">
                <a:solidFill>
                  <a:srgbClr val="000000"/>
                </a:solidFill>
                <a:latin typeface="Arial MT"/>
                <a:cs typeface="Arial MT"/>
              </a:rPr>
              <a:t> </a:t>
            </a:r>
            <a:r>
              <a:rPr sz="1950" b="0" dirty="0">
                <a:solidFill>
                  <a:srgbClr val="000000"/>
                </a:solidFill>
                <a:latin typeface="Arial MT"/>
                <a:cs typeface="Arial MT"/>
              </a:rPr>
              <a:t>Job</a:t>
            </a:r>
            <a:r>
              <a:rPr sz="1950" b="0" spc="20" dirty="0">
                <a:solidFill>
                  <a:srgbClr val="000000"/>
                </a:solidFill>
                <a:latin typeface="Arial MT"/>
                <a:cs typeface="Arial MT"/>
              </a:rPr>
              <a:t> </a:t>
            </a:r>
            <a:r>
              <a:rPr sz="1950" b="0" dirty="0">
                <a:solidFill>
                  <a:srgbClr val="000000"/>
                </a:solidFill>
                <a:latin typeface="Arial MT"/>
                <a:cs typeface="Arial MT"/>
              </a:rPr>
              <a:t>First</a:t>
            </a:r>
            <a:r>
              <a:rPr sz="1950" b="0" spc="-40" dirty="0">
                <a:solidFill>
                  <a:srgbClr val="000000"/>
                </a:solidFill>
                <a:latin typeface="Arial MT"/>
                <a:cs typeface="Arial MT"/>
              </a:rPr>
              <a:t> </a:t>
            </a:r>
            <a:r>
              <a:rPr sz="1950" b="0" dirty="0">
                <a:solidFill>
                  <a:srgbClr val="000000"/>
                </a:solidFill>
                <a:latin typeface="Arial MT"/>
                <a:cs typeface="Arial MT"/>
              </a:rPr>
              <a:t>(SJF)</a:t>
            </a:r>
            <a:r>
              <a:rPr sz="1950" b="0" spc="-30" dirty="0">
                <a:solidFill>
                  <a:srgbClr val="000000"/>
                </a:solidFill>
                <a:latin typeface="Arial MT"/>
                <a:cs typeface="Arial MT"/>
              </a:rPr>
              <a:t> </a:t>
            </a:r>
            <a:r>
              <a:rPr sz="1950" b="0" dirty="0">
                <a:solidFill>
                  <a:srgbClr val="000000"/>
                </a:solidFill>
                <a:latin typeface="Arial MT"/>
                <a:cs typeface="Arial MT"/>
              </a:rPr>
              <a:t>scheduling</a:t>
            </a:r>
            <a:r>
              <a:rPr sz="1950" b="0" spc="100" dirty="0">
                <a:solidFill>
                  <a:srgbClr val="000000"/>
                </a:solidFill>
                <a:latin typeface="Arial MT"/>
                <a:cs typeface="Arial MT"/>
              </a:rPr>
              <a:t> </a:t>
            </a:r>
            <a:r>
              <a:rPr sz="1950" b="0" dirty="0">
                <a:solidFill>
                  <a:srgbClr val="000000"/>
                </a:solidFill>
                <a:latin typeface="Arial MT"/>
                <a:cs typeface="Arial MT"/>
              </a:rPr>
              <a:t>assigns</a:t>
            </a:r>
            <a:r>
              <a:rPr sz="1950" b="0" spc="20" dirty="0">
                <a:solidFill>
                  <a:srgbClr val="000000"/>
                </a:solidFill>
                <a:latin typeface="Arial MT"/>
                <a:cs typeface="Arial MT"/>
              </a:rPr>
              <a:t> </a:t>
            </a:r>
            <a:r>
              <a:rPr sz="1950" b="0" dirty="0">
                <a:solidFill>
                  <a:srgbClr val="000000"/>
                </a:solidFill>
                <a:latin typeface="Arial MT"/>
                <a:cs typeface="Arial MT"/>
              </a:rPr>
              <a:t>the</a:t>
            </a:r>
            <a:r>
              <a:rPr sz="1950" b="0" spc="-25" dirty="0">
                <a:solidFill>
                  <a:srgbClr val="000000"/>
                </a:solidFill>
                <a:latin typeface="Arial MT"/>
                <a:cs typeface="Arial MT"/>
              </a:rPr>
              <a:t> </a:t>
            </a:r>
            <a:r>
              <a:rPr sz="1950" b="0" dirty="0">
                <a:solidFill>
                  <a:srgbClr val="000000"/>
                </a:solidFill>
                <a:latin typeface="Arial MT"/>
                <a:cs typeface="Arial MT"/>
              </a:rPr>
              <a:t>process</a:t>
            </a:r>
            <a:r>
              <a:rPr sz="1950" b="0" spc="60" dirty="0">
                <a:solidFill>
                  <a:srgbClr val="000000"/>
                </a:solidFill>
                <a:latin typeface="Arial MT"/>
                <a:cs typeface="Arial MT"/>
              </a:rPr>
              <a:t> </a:t>
            </a:r>
            <a:r>
              <a:rPr sz="1950" b="0" dirty="0">
                <a:solidFill>
                  <a:srgbClr val="000000"/>
                </a:solidFill>
                <a:latin typeface="Arial MT"/>
                <a:cs typeface="Arial MT"/>
              </a:rPr>
              <a:t>estimated </a:t>
            </a:r>
            <a:r>
              <a:rPr sz="1950" b="0" spc="-25" dirty="0">
                <a:solidFill>
                  <a:srgbClr val="000000"/>
                </a:solidFill>
                <a:latin typeface="Arial MT"/>
                <a:cs typeface="Arial MT"/>
              </a:rPr>
              <a:t>to </a:t>
            </a:r>
            <a:r>
              <a:rPr sz="1950" b="0" dirty="0">
                <a:solidFill>
                  <a:srgbClr val="000000"/>
                </a:solidFill>
                <a:latin typeface="Arial MT"/>
                <a:cs typeface="Arial MT"/>
              </a:rPr>
              <a:t>complete fastest,</a:t>
            </a:r>
            <a:r>
              <a:rPr sz="1950" b="0" spc="-15" dirty="0">
                <a:solidFill>
                  <a:srgbClr val="000000"/>
                </a:solidFill>
                <a:latin typeface="Arial MT"/>
                <a:cs typeface="Arial MT"/>
              </a:rPr>
              <a:t> </a:t>
            </a:r>
            <a:r>
              <a:rPr sz="1950" b="0" dirty="0">
                <a:solidFill>
                  <a:srgbClr val="000000"/>
                </a:solidFill>
                <a:latin typeface="Arial MT"/>
                <a:cs typeface="Arial MT"/>
              </a:rPr>
              <a:t>i.e,</a:t>
            </a:r>
            <a:r>
              <a:rPr sz="1950" b="0" spc="-15" dirty="0">
                <a:solidFill>
                  <a:srgbClr val="000000"/>
                </a:solidFill>
                <a:latin typeface="Arial MT"/>
                <a:cs typeface="Arial MT"/>
              </a:rPr>
              <a:t> </a:t>
            </a:r>
            <a:r>
              <a:rPr sz="1950" b="0" dirty="0">
                <a:solidFill>
                  <a:srgbClr val="000000"/>
                </a:solidFill>
                <a:latin typeface="Arial MT"/>
                <a:cs typeface="Arial MT"/>
              </a:rPr>
              <a:t>the</a:t>
            </a:r>
            <a:r>
              <a:rPr sz="1950" b="0" spc="-20" dirty="0">
                <a:solidFill>
                  <a:srgbClr val="000000"/>
                </a:solidFill>
                <a:latin typeface="Arial MT"/>
                <a:cs typeface="Arial MT"/>
              </a:rPr>
              <a:t> </a:t>
            </a:r>
            <a:r>
              <a:rPr sz="1950" b="0" dirty="0">
                <a:solidFill>
                  <a:srgbClr val="000000"/>
                </a:solidFill>
                <a:latin typeface="Arial MT"/>
                <a:cs typeface="Arial MT"/>
              </a:rPr>
              <a:t>process</a:t>
            </a:r>
            <a:r>
              <a:rPr sz="1950" b="0" spc="20" dirty="0">
                <a:solidFill>
                  <a:srgbClr val="000000"/>
                </a:solidFill>
                <a:latin typeface="Arial MT"/>
                <a:cs typeface="Arial MT"/>
              </a:rPr>
              <a:t> </a:t>
            </a:r>
            <a:r>
              <a:rPr sz="1950" b="0" dirty="0">
                <a:solidFill>
                  <a:srgbClr val="000000"/>
                </a:solidFill>
                <a:latin typeface="Arial MT"/>
                <a:cs typeface="Arial MT"/>
              </a:rPr>
              <a:t>with</a:t>
            </a:r>
            <a:r>
              <a:rPr sz="1950" b="0" spc="65" dirty="0">
                <a:solidFill>
                  <a:srgbClr val="000000"/>
                </a:solidFill>
                <a:latin typeface="Arial MT"/>
                <a:cs typeface="Arial MT"/>
              </a:rPr>
              <a:t> </a:t>
            </a:r>
            <a:r>
              <a:rPr sz="1950" b="0" dirty="0">
                <a:solidFill>
                  <a:srgbClr val="000000"/>
                </a:solidFill>
                <a:latin typeface="Arial MT"/>
                <a:cs typeface="Arial MT"/>
              </a:rPr>
              <a:t>shortest</a:t>
            </a:r>
            <a:r>
              <a:rPr sz="1950" b="0" spc="-20" dirty="0">
                <a:solidFill>
                  <a:srgbClr val="000000"/>
                </a:solidFill>
                <a:latin typeface="Arial MT"/>
                <a:cs typeface="Arial MT"/>
              </a:rPr>
              <a:t> </a:t>
            </a:r>
            <a:r>
              <a:rPr sz="1950" b="0" dirty="0">
                <a:solidFill>
                  <a:srgbClr val="000000"/>
                </a:solidFill>
                <a:latin typeface="Arial MT"/>
                <a:cs typeface="Arial MT"/>
              </a:rPr>
              <a:t>CPU</a:t>
            </a:r>
            <a:r>
              <a:rPr sz="1950" b="0" spc="15" dirty="0">
                <a:solidFill>
                  <a:srgbClr val="000000"/>
                </a:solidFill>
                <a:latin typeface="Arial MT"/>
                <a:cs typeface="Arial MT"/>
              </a:rPr>
              <a:t> </a:t>
            </a:r>
            <a:r>
              <a:rPr sz="1950" b="0" dirty="0">
                <a:solidFill>
                  <a:srgbClr val="000000"/>
                </a:solidFill>
                <a:latin typeface="Arial MT"/>
                <a:cs typeface="Arial MT"/>
              </a:rPr>
              <a:t>burst,</a:t>
            </a:r>
            <a:r>
              <a:rPr sz="1950" b="0" spc="5" dirty="0">
                <a:solidFill>
                  <a:srgbClr val="000000"/>
                </a:solidFill>
                <a:latin typeface="Arial MT"/>
                <a:cs typeface="Arial MT"/>
              </a:rPr>
              <a:t> </a:t>
            </a:r>
            <a:r>
              <a:rPr sz="1950" b="0" dirty="0">
                <a:solidFill>
                  <a:srgbClr val="000000"/>
                </a:solidFill>
                <a:latin typeface="Arial MT"/>
                <a:cs typeface="Arial MT"/>
              </a:rPr>
              <a:t>to</a:t>
            </a:r>
            <a:r>
              <a:rPr sz="1950" b="0" spc="-20" dirty="0">
                <a:solidFill>
                  <a:srgbClr val="000000"/>
                </a:solidFill>
                <a:latin typeface="Arial MT"/>
                <a:cs typeface="Arial MT"/>
              </a:rPr>
              <a:t> </a:t>
            </a:r>
            <a:r>
              <a:rPr sz="1950" b="0" dirty="0">
                <a:solidFill>
                  <a:srgbClr val="000000"/>
                </a:solidFill>
                <a:latin typeface="Arial MT"/>
                <a:cs typeface="Arial MT"/>
              </a:rPr>
              <a:t>the</a:t>
            </a:r>
            <a:r>
              <a:rPr sz="1950" b="0" spc="5" dirty="0">
                <a:solidFill>
                  <a:srgbClr val="000000"/>
                </a:solidFill>
                <a:latin typeface="Arial MT"/>
                <a:cs typeface="Arial MT"/>
              </a:rPr>
              <a:t> </a:t>
            </a:r>
            <a:r>
              <a:rPr sz="1950" b="0" spc="-25" dirty="0">
                <a:solidFill>
                  <a:srgbClr val="000000"/>
                </a:solidFill>
                <a:latin typeface="Arial MT"/>
                <a:cs typeface="Arial MT"/>
              </a:rPr>
              <a:t>CPU </a:t>
            </a:r>
            <a:r>
              <a:rPr sz="1950" b="0" dirty="0">
                <a:solidFill>
                  <a:srgbClr val="000000"/>
                </a:solidFill>
                <a:latin typeface="Arial MT"/>
                <a:cs typeface="Arial MT"/>
              </a:rPr>
              <a:t>as soon</a:t>
            </a:r>
            <a:r>
              <a:rPr sz="1950" b="0" spc="30" dirty="0">
                <a:solidFill>
                  <a:srgbClr val="000000"/>
                </a:solidFill>
                <a:latin typeface="Arial MT"/>
                <a:cs typeface="Arial MT"/>
              </a:rPr>
              <a:t> </a:t>
            </a:r>
            <a:r>
              <a:rPr sz="1950" b="0" dirty="0">
                <a:solidFill>
                  <a:srgbClr val="000000"/>
                </a:solidFill>
                <a:latin typeface="Arial MT"/>
                <a:cs typeface="Arial MT"/>
              </a:rPr>
              <a:t>as</a:t>
            </a:r>
            <a:r>
              <a:rPr sz="1950" b="0" spc="5" dirty="0">
                <a:solidFill>
                  <a:srgbClr val="000000"/>
                </a:solidFill>
                <a:latin typeface="Arial MT"/>
                <a:cs typeface="Arial MT"/>
              </a:rPr>
              <a:t> </a:t>
            </a:r>
            <a:r>
              <a:rPr sz="1950" b="0" dirty="0">
                <a:solidFill>
                  <a:srgbClr val="000000"/>
                </a:solidFill>
                <a:latin typeface="Arial MT"/>
                <a:cs typeface="Arial MT"/>
              </a:rPr>
              <a:t>CPU time</a:t>
            </a:r>
            <a:r>
              <a:rPr sz="1950" b="0" spc="10" dirty="0">
                <a:solidFill>
                  <a:srgbClr val="000000"/>
                </a:solidFill>
                <a:latin typeface="Arial MT"/>
                <a:cs typeface="Arial MT"/>
              </a:rPr>
              <a:t> </a:t>
            </a:r>
            <a:r>
              <a:rPr sz="1950" b="0" dirty="0">
                <a:solidFill>
                  <a:srgbClr val="000000"/>
                </a:solidFill>
                <a:latin typeface="Arial MT"/>
                <a:cs typeface="Arial MT"/>
              </a:rPr>
              <a:t>is</a:t>
            </a:r>
            <a:r>
              <a:rPr sz="1950" b="0" spc="25" dirty="0">
                <a:solidFill>
                  <a:srgbClr val="000000"/>
                </a:solidFill>
                <a:latin typeface="Arial MT"/>
                <a:cs typeface="Arial MT"/>
              </a:rPr>
              <a:t> </a:t>
            </a:r>
            <a:r>
              <a:rPr sz="1950" b="0" spc="-10" dirty="0">
                <a:solidFill>
                  <a:srgbClr val="000000"/>
                </a:solidFill>
                <a:latin typeface="Arial MT"/>
                <a:cs typeface="Arial MT"/>
              </a:rPr>
              <a:t>available.</a:t>
            </a:r>
            <a:endParaRPr sz="1950">
              <a:latin typeface="Arial MT"/>
              <a:cs typeface="Arial MT"/>
            </a:endParaRPr>
          </a:p>
        </p:txBody>
      </p:sp>
    </p:spTree>
    <p:extLst>
      <p:ext uri="{BB962C8B-B14F-4D97-AF65-F5344CB8AC3E}">
        <p14:creationId xmlns:p14="http://schemas.microsoft.com/office/powerpoint/2010/main" val="2828010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583690">
              <a:lnSpc>
                <a:spcPct val="100000"/>
              </a:lnSpc>
              <a:spcBef>
                <a:spcPts val="95"/>
              </a:spcBef>
            </a:pPr>
            <a:r>
              <a:rPr spc="-10" dirty="0"/>
              <a:t>Shortest-</a:t>
            </a:r>
            <a:r>
              <a:rPr spc="-25" dirty="0"/>
              <a:t>Job-</a:t>
            </a:r>
            <a:r>
              <a:rPr dirty="0"/>
              <a:t>First</a:t>
            </a:r>
            <a:r>
              <a:rPr spc="-50" dirty="0"/>
              <a:t> </a:t>
            </a:r>
            <a:r>
              <a:rPr dirty="0"/>
              <a:t>(SJF)</a:t>
            </a:r>
            <a:r>
              <a:rPr spc="-50" dirty="0"/>
              <a:t> </a:t>
            </a:r>
            <a:r>
              <a:rPr spc="-10" dirty="0"/>
              <a:t>Scheduling</a:t>
            </a:r>
          </a:p>
        </p:txBody>
      </p:sp>
      <p:sp>
        <p:nvSpPr>
          <p:cNvPr id="4" name="object 4"/>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5" name="object 5"/>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5.38</a:t>
            </a:r>
          </a:p>
        </p:txBody>
      </p:sp>
      <p:sp>
        <p:nvSpPr>
          <p:cNvPr id="3" name="object 3"/>
          <p:cNvSpPr txBox="1"/>
          <p:nvPr/>
        </p:nvSpPr>
        <p:spPr>
          <a:xfrm>
            <a:off x="1067864" y="1639036"/>
            <a:ext cx="8074025" cy="2437765"/>
          </a:xfrm>
          <a:prstGeom prst="rect">
            <a:avLst/>
          </a:prstGeom>
        </p:spPr>
        <p:txBody>
          <a:bodyPr vert="horz" wrap="square" lIns="0" tIns="83185" rIns="0" bIns="0" rtlCol="0">
            <a:spAutoFit/>
          </a:bodyPr>
          <a:lstStyle/>
          <a:p>
            <a:pPr marL="354965" indent="-342265">
              <a:lnSpc>
                <a:spcPct val="100000"/>
              </a:lnSpc>
              <a:spcBef>
                <a:spcPts val="655"/>
              </a:spcBef>
              <a:buClr>
                <a:srgbClr val="993300"/>
              </a:buClr>
              <a:buSzPct val="110000"/>
              <a:buFont typeface="Times New Roman"/>
              <a:buChar char="▪"/>
              <a:tabLst>
                <a:tab pos="354965" algn="l"/>
              </a:tabLst>
            </a:pPr>
            <a:r>
              <a:rPr sz="2000" dirty="0">
                <a:latin typeface="Arial MT"/>
                <a:cs typeface="Arial MT"/>
              </a:rPr>
              <a:t>Process</a:t>
            </a:r>
            <a:r>
              <a:rPr sz="2000" spc="-90" dirty="0">
                <a:latin typeface="Arial MT"/>
                <a:cs typeface="Arial MT"/>
              </a:rPr>
              <a:t> </a:t>
            </a:r>
            <a:r>
              <a:rPr sz="2000" dirty="0">
                <a:latin typeface="Arial MT"/>
                <a:cs typeface="Arial MT"/>
              </a:rPr>
              <a:t>with</a:t>
            </a:r>
            <a:r>
              <a:rPr sz="2000" spc="-45" dirty="0">
                <a:latin typeface="Arial MT"/>
                <a:cs typeface="Arial MT"/>
              </a:rPr>
              <a:t> </a:t>
            </a:r>
            <a:r>
              <a:rPr sz="2000" dirty="0">
                <a:latin typeface="Arial MT"/>
                <a:cs typeface="Arial MT"/>
              </a:rPr>
              <a:t>shortest</a:t>
            </a:r>
            <a:r>
              <a:rPr sz="2000" spc="-114" dirty="0">
                <a:latin typeface="Arial MT"/>
                <a:cs typeface="Arial MT"/>
              </a:rPr>
              <a:t> </a:t>
            </a:r>
            <a:r>
              <a:rPr sz="2000" b="1" dirty="0">
                <a:latin typeface="Arial"/>
                <a:cs typeface="Arial"/>
              </a:rPr>
              <a:t>expected</a:t>
            </a:r>
            <a:r>
              <a:rPr sz="2000" b="1" spc="-80" dirty="0">
                <a:latin typeface="Arial"/>
                <a:cs typeface="Arial"/>
              </a:rPr>
              <a:t> </a:t>
            </a:r>
            <a:r>
              <a:rPr sz="2000" dirty="0">
                <a:latin typeface="Arial MT"/>
                <a:cs typeface="Arial MT"/>
              </a:rPr>
              <a:t>processing</a:t>
            </a:r>
            <a:r>
              <a:rPr sz="2000" spc="-100" dirty="0">
                <a:latin typeface="Arial MT"/>
                <a:cs typeface="Arial MT"/>
              </a:rPr>
              <a:t> </a:t>
            </a:r>
            <a:r>
              <a:rPr sz="2000" dirty="0">
                <a:latin typeface="Arial MT"/>
                <a:cs typeface="Arial MT"/>
              </a:rPr>
              <a:t>time</a:t>
            </a:r>
            <a:r>
              <a:rPr sz="2000" spc="-65" dirty="0">
                <a:latin typeface="Arial MT"/>
                <a:cs typeface="Arial MT"/>
              </a:rPr>
              <a:t> </a:t>
            </a:r>
            <a:r>
              <a:rPr sz="2000" dirty="0">
                <a:latin typeface="Arial MT"/>
                <a:cs typeface="Arial MT"/>
              </a:rPr>
              <a:t>is</a:t>
            </a:r>
            <a:r>
              <a:rPr sz="2000" spc="-10" dirty="0">
                <a:latin typeface="Arial MT"/>
                <a:cs typeface="Arial MT"/>
              </a:rPr>
              <a:t> </a:t>
            </a:r>
            <a:r>
              <a:rPr sz="2000" dirty="0">
                <a:latin typeface="Arial MT"/>
                <a:cs typeface="Arial MT"/>
              </a:rPr>
              <a:t>selected</a:t>
            </a:r>
            <a:r>
              <a:rPr sz="2000" spc="-20" dirty="0">
                <a:latin typeface="Arial MT"/>
                <a:cs typeface="Arial MT"/>
              </a:rPr>
              <a:t> next</a:t>
            </a:r>
            <a:endParaRPr sz="2000">
              <a:latin typeface="Arial MT"/>
              <a:cs typeface="Arial MT"/>
            </a:endParaRPr>
          </a:p>
          <a:p>
            <a:pPr marL="354965" indent="-342265">
              <a:lnSpc>
                <a:spcPct val="100000"/>
              </a:lnSpc>
              <a:spcBef>
                <a:spcPts val="805"/>
              </a:spcBef>
              <a:buClr>
                <a:srgbClr val="993300"/>
              </a:buClr>
              <a:buSzPct val="110000"/>
              <a:buFont typeface="Times New Roman"/>
              <a:buChar char="▪"/>
              <a:tabLst>
                <a:tab pos="354965" algn="l"/>
              </a:tabLst>
            </a:pPr>
            <a:r>
              <a:rPr sz="2000" dirty="0">
                <a:latin typeface="Arial MT"/>
                <a:cs typeface="Arial MT"/>
              </a:rPr>
              <a:t>Short</a:t>
            </a:r>
            <a:r>
              <a:rPr sz="2000" spc="-85" dirty="0">
                <a:latin typeface="Arial MT"/>
                <a:cs typeface="Arial MT"/>
              </a:rPr>
              <a:t> </a:t>
            </a:r>
            <a:r>
              <a:rPr sz="2000" dirty="0">
                <a:latin typeface="Arial MT"/>
                <a:cs typeface="Arial MT"/>
              </a:rPr>
              <a:t>process</a:t>
            </a:r>
            <a:r>
              <a:rPr sz="2000" spc="-100" dirty="0">
                <a:latin typeface="Arial MT"/>
                <a:cs typeface="Arial MT"/>
              </a:rPr>
              <a:t> </a:t>
            </a:r>
            <a:r>
              <a:rPr sz="2000" dirty="0">
                <a:latin typeface="Arial MT"/>
                <a:cs typeface="Arial MT"/>
              </a:rPr>
              <a:t>jumps</a:t>
            </a:r>
            <a:r>
              <a:rPr sz="2000" spc="-40" dirty="0">
                <a:latin typeface="Arial MT"/>
                <a:cs typeface="Arial MT"/>
              </a:rPr>
              <a:t> </a:t>
            </a:r>
            <a:r>
              <a:rPr sz="2000" dirty="0">
                <a:latin typeface="Arial MT"/>
                <a:cs typeface="Arial MT"/>
              </a:rPr>
              <a:t>ahead</a:t>
            </a:r>
            <a:r>
              <a:rPr sz="2000" spc="-75" dirty="0">
                <a:latin typeface="Arial MT"/>
                <a:cs typeface="Arial MT"/>
              </a:rPr>
              <a:t> </a:t>
            </a:r>
            <a:r>
              <a:rPr sz="2000" dirty="0">
                <a:latin typeface="Arial MT"/>
                <a:cs typeface="Arial MT"/>
              </a:rPr>
              <a:t>of</a:t>
            </a:r>
            <a:r>
              <a:rPr sz="2000" spc="-40" dirty="0">
                <a:latin typeface="Arial MT"/>
                <a:cs typeface="Arial MT"/>
              </a:rPr>
              <a:t> </a:t>
            </a:r>
            <a:r>
              <a:rPr sz="2000" dirty="0">
                <a:latin typeface="Arial MT"/>
                <a:cs typeface="Arial MT"/>
              </a:rPr>
              <a:t>longer</a:t>
            </a:r>
            <a:r>
              <a:rPr sz="2000" spc="-55" dirty="0">
                <a:latin typeface="Arial MT"/>
                <a:cs typeface="Arial MT"/>
              </a:rPr>
              <a:t> </a:t>
            </a:r>
            <a:r>
              <a:rPr sz="2000" spc="-10" dirty="0">
                <a:latin typeface="Arial MT"/>
                <a:cs typeface="Arial MT"/>
              </a:rPr>
              <a:t>processes</a:t>
            </a:r>
            <a:endParaRPr sz="2000">
              <a:latin typeface="Arial MT"/>
              <a:cs typeface="Arial MT"/>
            </a:endParaRPr>
          </a:p>
          <a:p>
            <a:pPr marL="354965" indent="-342265">
              <a:lnSpc>
                <a:spcPct val="100000"/>
              </a:lnSpc>
              <a:spcBef>
                <a:spcPts val="795"/>
              </a:spcBef>
              <a:buClr>
                <a:srgbClr val="993300"/>
              </a:buClr>
              <a:buSzPct val="110000"/>
              <a:buFont typeface="Times New Roman"/>
              <a:buChar char="▪"/>
              <a:tabLst>
                <a:tab pos="354965" algn="l"/>
              </a:tabLst>
            </a:pPr>
            <a:r>
              <a:rPr sz="2000" spc="-10" dirty="0">
                <a:latin typeface="Arial MT"/>
                <a:cs typeface="Arial MT"/>
              </a:rPr>
              <a:t>Non-preemptive</a:t>
            </a:r>
            <a:r>
              <a:rPr sz="2000" spc="-80" dirty="0">
                <a:latin typeface="Arial MT"/>
                <a:cs typeface="Arial MT"/>
              </a:rPr>
              <a:t> </a:t>
            </a:r>
            <a:r>
              <a:rPr sz="2000" spc="-10" dirty="0">
                <a:latin typeface="Arial MT"/>
                <a:cs typeface="Arial MT"/>
              </a:rPr>
              <a:t>policy</a:t>
            </a:r>
            <a:endParaRPr sz="2000">
              <a:latin typeface="Arial MT"/>
              <a:cs typeface="Arial MT"/>
            </a:endParaRPr>
          </a:p>
          <a:p>
            <a:pPr marL="354965" indent="-342265">
              <a:lnSpc>
                <a:spcPct val="100000"/>
              </a:lnSpc>
              <a:spcBef>
                <a:spcPts val="800"/>
              </a:spcBef>
              <a:buClr>
                <a:srgbClr val="993300"/>
              </a:buClr>
              <a:buSzPct val="110000"/>
              <a:buFont typeface="Times New Roman"/>
              <a:buChar char="▪"/>
              <a:tabLst>
                <a:tab pos="354965" algn="l"/>
              </a:tabLst>
            </a:pPr>
            <a:r>
              <a:rPr sz="2000" dirty="0">
                <a:latin typeface="Arial MT"/>
                <a:cs typeface="Arial MT"/>
              </a:rPr>
              <a:t>Also</a:t>
            </a:r>
            <a:r>
              <a:rPr sz="2000" spc="-25" dirty="0">
                <a:latin typeface="Arial MT"/>
                <a:cs typeface="Arial MT"/>
              </a:rPr>
              <a:t> </a:t>
            </a:r>
            <a:r>
              <a:rPr sz="2000" dirty="0">
                <a:latin typeface="Arial MT"/>
                <a:cs typeface="Arial MT"/>
              </a:rPr>
              <a:t>known</a:t>
            </a:r>
            <a:r>
              <a:rPr sz="2000" spc="-75" dirty="0">
                <a:latin typeface="Arial MT"/>
                <a:cs typeface="Arial MT"/>
              </a:rPr>
              <a:t> </a:t>
            </a:r>
            <a:r>
              <a:rPr sz="2000" dirty="0">
                <a:latin typeface="Arial MT"/>
                <a:cs typeface="Arial MT"/>
              </a:rPr>
              <a:t>as</a:t>
            </a:r>
            <a:r>
              <a:rPr sz="2000" spc="-45" dirty="0">
                <a:latin typeface="Arial MT"/>
                <a:cs typeface="Arial MT"/>
              </a:rPr>
              <a:t> </a:t>
            </a:r>
            <a:r>
              <a:rPr sz="2000" dirty="0">
                <a:latin typeface="Arial MT"/>
                <a:cs typeface="Arial MT"/>
              </a:rPr>
              <a:t>Shortest</a:t>
            </a:r>
            <a:r>
              <a:rPr sz="2000" spc="-125" dirty="0">
                <a:latin typeface="Arial MT"/>
                <a:cs typeface="Arial MT"/>
              </a:rPr>
              <a:t> </a:t>
            </a:r>
            <a:r>
              <a:rPr sz="2000" dirty="0">
                <a:latin typeface="Arial MT"/>
                <a:cs typeface="Arial MT"/>
              </a:rPr>
              <a:t>Process</a:t>
            </a:r>
            <a:r>
              <a:rPr sz="2000" spc="-65" dirty="0">
                <a:latin typeface="Arial MT"/>
                <a:cs typeface="Arial MT"/>
              </a:rPr>
              <a:t> </a:t>
            </a:r>
            <a:r>
              <a:rPr sz="2000" dirty="0">
                <a:latin typeface="Arial MT"/>
                <a:cs typeface="Arial MT"/>
              </a:rPr>
              <a:t>Next</a:t>
            </a:r>
            <a:r>
              <a:rPr sz="2000" spc="-65" dirty="0">
                <a:latin typeface="Arial MT"/>
                <a:cs typeface="Arial MT"/>
              </a:rPr>
              <a:t> </a:t>
            </a:r>
            <a:r>
              <a:rPr sz="2000" spc="-10" dirty="0">
                <a:latin typeface="Arial MT"/>
                <a:cs typeface="Arial MT"/>
              </a:rPr>
              <a:t>(SPN)</a:t>
            </a:r>
            <a:endParaRPr sz="2000">
              <a:latin typeface="Arial MT"/>
              <a:cs typeface="Arial MT"/>
            </a:endParaRPr>
          </a:p>
          <a:p>
            <a:pPr marL="354965" indent="-342265">
              <a:lnSpc>
                <a:spcPct val="100000"/>
              </a:lnSpc>
              <a:spcBef>
                <a:spcPts val="805"/>
              </a:spcBef>
              <a:buClr>
                <a:srgbClr val="993300"/>
              </a:buClr>
              <a:buSzPct val="110000"/>
              <a:buFont typeface="Times New Roman"/>
              <a:buChar char="▪"/>
              <a:tabLst>
                <a:tab pos="354965" algn="l"/>
              </a:tabLst>
            </a:pPr>
            <a:r>
              <a:rPr sz="2000" dirty="0">
                <a:latin typeface="Arial MT"/>
                <a:cs typeface="Arial MT"/>
              </a:rPr>
              <a:t>SJF</a:t>
            </a:r>
            <a:r>
              <a:rPr sz="2000" spc="-80" dirty="0">
                <a:latin typeface="Arial MT"/>
                <a:cs typeface="Arial MT"/>
              </a:rPr>
              <a:t> </a:t>
            </a:r>
            <a:r>
              <a:rPr sz="2000" dirty="0">
                <a:latin typeface="Arial MT"/>
                <a:cs typeface="Arial MT"/>
              </a:rPr>
              <a:t>is</a:t>
            </a:r>
            <a:r>
              <a:rPr sz="2000" spc="-30" dirty="0">
                <a:latin typeface="Arial MT"/>
                <a:cs typeface="Arial MT"/>
              </a:rPr>
              <a:t> </a:t>
            </a:r>
            <a:r>
              <a:rPr sz="2000" spc="-10" dirty="0">
                <a:latin typeface="Arial MT"/>
                <a:cs typeface="Arial MT"/>
              </a:rPr>
              <a:t>optimal</a:t>
            </a:r>
            <a:endParaRPr sz="2000">
              <a:latin typeface="Arial MT"/>
              <a:cs typeface="Arial MT"/>
            </a:endParaRPr>
          </a:p>
          <a:p>
            <a:pPr marL="755650" lvl="1" indent="-286385">
              <a:lnSpc>
                <a:spcPct val="100000"/>
              </a:lnSpc>
              <a:spcBef>
                <a:spcPts val="795"/>
              </a:spcBef>
              <a:buClr>
                <a:srgbClr val="CC6600"/>
              </a:buClr>
              <a:buSzPct val="110000"/>
              <a:buChar char="•"/>
              <a:tabLst>
                <a:tab pos="755650" algn="l"/>
              </a:tabLst>
            </a:pPr>
            <a:r>
              <a:rPr sz="2000" dirty="0">
                <a:latin typeface="Arial MT"/>
                <a:cs typeface="Arial MT"/>
              </a:rPr>
              <a:t>Gives</a:t>
            </a:r>
            <a:r>
              <a:rPr sz="2000" spc="-60" dirty="0">
                <a:latin typeface="Arial MT"/>
                <a:cs typeface="Arial MT"/>
              </a:rPr>
              <a:t> </a:t>
            </a:r>
            <a:r>
              <a:rPr sz="2000" dirty="0">
                <a:latin typeface="Arial MT"/>
                <a:cs typeface="Arial MT"/>
              </a:rPr>
              <a:t>minimum</a:t>
            </a:r>
            <a:r>
              <a:rPr sz="2000" spc="-80" dirty="0">
                <a:latin typeface="Arial MT"/>
                <a:cs typeface="Arial MT"/>
              </a:rPr>
              <a:t> </a:t>
            </a:r>
            <a:r>
              <a:rPr sz="2000" dirty="0">
                <a:latin typeface="Arial MT"/>
                <a:cs typeface="Arial MT"/>
              </a:rPr>
              <a:t>average</a:t>
            </a:r>
            <a:r>
              <a:rPr sz="2000" spc="-45" dirty="0">
                <a:latin typeface="Arial MT"/>
                <a:cs typeface="Arial MT"/>
              </a:rPr>
              <a:t> </a:t>
            </a:r>
            <a:r>
              <a:rPr sz="2000" dirty="0">
                <a:latin typeface="Arial MT"/>
                <a:cs typeface="Arial MT"/>
              </a:rPr>
              <a:t>waiting</a:t>
            </a:r>
            <a:r>
              <a:rPr sz="2000" spc="-25" dirty="0">
                <a:latin typeface="Arial MT"/>
                <a:cs typeface="Arial MT"/>
              </a:rPr>
              <a:t> </a:t>
            </a:r>
            <a:r>
              <a:rPr sz="2000" dirty="0">
                <a:latin typeface="Arial MT"/>
                <a:cs typeface="Arial MT"/>
              </a:rPr>
              <a:t>time</a:t>
            </a:r>
            <a:r>
              <a:rPr sz="2000" spc="-40" dirty="0">
                <a:latin typeface="Arial MT"/>
                <a:cs typeface="Arial MT"/>
              </a:rPr>
              <a:t> </a:t>
            </a:r>
            <a:r>
              <a:rPr sz="2000" dirty="0">
                <a:latin typeface="Arial MT"/>
                <a:cs typeface="Arial MT"/>
              </a:rPr>
              <a:t>for</a:t>
            </a:r>
            <a:r>
              <a:rPr sz="2000" spc="-60" dirty="0">
                <a:latin typeface="Arial MT"/>
                <a:cs typeface="Arial MT"/>
              </a:rPr>
              <a:t> </a:t>
            </a:r>
            <a:r>
              <a:rPr sz="2000" dirty="0">
                <a:latin typeface="Arial MT"/>
                <a:cs typeface="Arial MT"/>
              </a:rPr>
              <a:t>a</a:t>
            </a:r>
            <a:r>
              <a:rPr sz="2000" spc="-25" dirty="0">
                <a:latin typeface="Arial MT"/>
                <a:cs typeface="Arial MT"/>
              </a:rPr>
              <a:t> </a:t>
            </a:r>
            <a:r>
              <a:rPr sz="2000" dirty="0">
                <a:latin typeface="Arial MT"/>
                <a:cs typeface="Arial MT"/>
              </a:rPr>
              <a:t>given</a:t>
            </a:r>
            <a:r>
              <a:rPr sz="2000" spc="-45" dirty="0">
                <a:latin typeface="Arial MT"/>
                <a:cs typeface="Arial MT"/>
              </a:rPr>
              <a:t> </a:t>
            </a:r>
            <a:r>
              <a:rPr sz="2000" dirty="0">
                <a:latin typeface="Arial MT"/>
                <a:cs typeface="Arial MT"/>
              </a:rPr>
              <a:t>set</a:t>
            </a:r>
            <a:r>
              <a:rPr sz="2000" spc="-50" dirty="0">
                <a:latin typeface="Arial MT"/>
                <a:cs typeface="Arial MT"/>
              </a:rPr>
              <a:t> </a:t>
            </a:r>
            <a:r>
              <a:rPr sz="2000" dirty="0">
                <a:latin typeface="Arial MT"/>
                <a:cs typeface="Arial MT"/>
              </a:rPr>
              <a:t>of</a:t>
            </a:r>
            <a:r>
              <a:rPr sz="2000" spc="-25" dirty="0">
                <a:latin typeface="Arial MT"/>
                <a:cs typeface="Arial MT"/>
              </a:rPr>
              <a:t> </a:t>
            </a:r>
            <a:r>
              <a:rPr sz="2000" spc="-10" dirty="0">
                <a:latin typeface="Arial MT"/>
                <a:cs typeface="Arial MT"/>
              </a:rPr>
              <a:t>processes</a:t>
            </a:r>
            <a:endParaRPr sz="2000">
              <a:latin typeface="Arial MT"/>
              <a:cs typeface="Arial MT"/>
            </a:endParaRPr>
          </a:p>
        </p:txBody>
      </p:sp>
    </p:spTree>
    <p:extLst>
      <p:ext uri="{BB962C8B-B14F-4D97-AF65-F5344CB8AC3E}">
        <p14:creationId xmlns:p14="http://schemas.microsoft.com/office/powerpoint/2010/main" val="1320212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8282" rIns="0" bIns="0" rtlCol="0">
            <a:spAutoFit/>
          </a:bodyPr>
          <a:lstStyle/>
          <a:p>
            <a:pPr marL="1823085">
              <a:lnSpc>
                <a:spcPct val="100000"/>
              </a:lnSpc>
              <a:spcBef>
                <a:spcPts val="100"/>
              </a:spcBef>
            </a:pPr>
            <a:r>
              <a:rPr sz="2400" spc="-20" dirty="0"/>
              <a:t>Shortest-</a:t>
            </a:r>
            <a:r>
              <a:rPr sz="2400" spc="-10" dirty="0"/>
              <a:t>Job-</a:t>
            </a:r>
            <a:r>
              <a:rPr sz="2400" dirty="0"/>
              <a:t>First</a:t>
            </a:r>
            <a:r>
              <a:rPr sz="2400" spc="-75" dirty="0"/>
              <a:t> </a:t>
            </a:r>
            <a:r>
              <a:rPr sz="2400" dirty="0"/>
              <a:t>(SJF)</a:t>
            </a:r>
            <a:r>
              <a:rPr sz="2400" spc="-75" dirty="0"/>
              <a:t> </a:t>
            </a:r>
            <a:r>
              <a:rPr sz="2400" spc="-10" dirty="0"/>
              <a:t>Scheduling</a:t>
            </a:r>
            <a:endParaRPr sz="2400"/>
          </a:p>
        </p:txBody>
      </p:sp>
      <p:sp>
        <p:nvSpPr>
          <p:cNvPr id="14" name="object 14"/>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15" name="object 15"/>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5.39</a:t>
            </a:r>
          </a:p>
        </p:txBody>
      </p:sp>
      <p:sp>
        <p:nvSpPr>
          <p:cNvPr id="3" name="object 3"/>
          <p:cNvSpPr txBox="1"/>
          <p:nvPr/>
        </p:nvSpPr>
        <p:spPr>
          <a:xfrm>
            <a:off x="1294891" y="1447300"/>
            <a:ext cx="6393180" cy="299720"/>
          </a:xfrm>
          <a:prstGeom prst="rect">
            <a:avLst/>
          </a:prstGeom>
        </p:spPr>
        <p:txBody>
          <a:bodyPr vert="horz" wrap="square" lIns="0" tIns="12700" rIns="0" bIns="0" rtlCol="0">
            <a:spAutoFit/>
          </a:bodyPr>
          <a:lstStyle/>
          <a:p>
            <a:pPr marL="12700">
              <a:lnSpc>
                <a:spcPct val="100000"/>
              </a:lnSpc>
              <a:spcBef>
                <a:spcPts val="100"/>
              </a:spcBef>
              <a:tabLst>
                <a:tab pos="1280160" algn="l"/>
                <a:tab pos="2328545" algn="l"/>
                <a:tab pos="2673350" algn="l"/>
                <a:tab pos="4674235" algn="l"/>
              </a:tabLst>
            </a:pPr>
            <a:r>
              <a:rPr sz="2700" u="sng" baseline="3086" dirty="0">
                <a:uFill>
                  <a:solidFill>
                    <a:srgbClr val="000000"/>
                  </a:solidFill>
                </a:uFill>
                <a:latin typeface="Times New Roman"/>
                <a:cs typeface="Times New Roman"/>
              </a:rPr>
              <a:t>	</a:t>
            </a:r>
            <a:r>
              <a:rPr sz="2700" u="sng" spc="-15" baseline="3086" dirty="0">
                <a:uFill>
                  <a:solidFill>
                    <a:srgbClr val="000000"/>
                  </a:solidFill>
                </a:uFill>
                <a:latin typeface="Arial MT"/>
                <a:cs typeface="Arial MT"/>
              </a:rPr>
              <a:t>Process</a:t>
            </a:r>
            <a:r>
              <a:rPr sz="2700" u="sng" baseline="3086" dirty="0">
                <a:uFill>
                  <a:solidFill>
                    <a:srgbClr val="000000"/>
                  </a:solidFill>
                </a:uFill>
                <a:latin typeface="Arial MT"/>
                <a:cs typeface="Arial MT"/>
              </a:rPr>
              <a:t>	</a:t>
            </a:r>
            <a:r>
              <a:rPr sz="2700" baseline="3086" dirty="0">
                <a:latin typeface="Arial MT"/>
                <a:cs typeface="Arial MT"/>
              </a:rPr>
              <a:t>	</a:t>
            </a:r>
            <a:r>
              <a:rPr sz="1800" u="sng" spc="500" dirty="0">
                <a:uFill>
                  <a:solidFill>
                    <a:srgbClr val="000000"/>
                  </a:solidFill>
                </a:uFill>
                <a:latin typeface="Times New Roman"/>
                <a:cs typeface="Times New Roman"/>
              </a:rPr>
              <a:t> </a:t>
            </a:r>
            <a:r>
              <a:rPr sz="1800" u="sng" spc="-10" dirty="0">
                <a:uFill>
                  <a:solidFill>
                    <a:srgbClr val="000000"/>
                  </a:solidFill>
                </a:uFill>
                <a:latin typeface="Arial MT"/>
                <a:cs typeface="Arial MT"/>
              </a:rPr>
              <a:t>Arrival </a:t>
            </a:r>
            <a:r>
              <a:rPr sz="1800" u="sng" dirty="0">
                <a:uFill>
                  <a:solidFill>
                    <a:srgbClr val="000000"/>
                  </a:solidFill>
                </a:uFill>
                <a:latin typeface="Arial MT"/>
                <a:cs typeface="Arial MT"/>
              </a:rPr>
              <a:t>Time	</a:t>
            </a:r>
            <a:r>
              <a:rPr sz="2700" u="sng" baseline="3086" dirty="0">
                <a:uFill>
                  <a:solidFill>
                    <a:srgbClr val="000000"/>
                  </a:solidFill>
                </a:uFill>
                <a:latin typeface="Arial MT"/>
                <a:cs typeface="Arial MT"/>
              </a:rPr>
              <a:t>CPU</a:t>
            </a:r>
            <a:r>
              <a:rPr sz="2700" u="sng" spc="-44" baseline="3086" dirty="0">
                <a:uFill>
                  <a:solidFill>
                    <a:srgbClr val="000000"/>
                  </a:solidFill>
                </a:uFill>
                <a:latin typeface="Arial MT"/>
                <a:cs typeface="Arial MT"/>
              </a:rPr>
              <a:t> </a:t>
            </a:r>
            <a:r>
              <a:rPr sz="2700" u="sng" spc="-15" baseline="3086" dirty="0">
                <a:uFill>
                  <a:solidFill>
                    <a:srgbClr val="000000"/>
                  </a:solidFill>
                </a:uFill>
                <a:latin typeface="Arial MT"/>
                <a:cs typeface="Arial MT"/>
              </a:rPr>
              <a:t>Burst</a:t>
            </a:r>
            <a:r>
              <a:rPr sz="2700" u="sng" spc="-179" baseline="3086" dirty="0">
                <a:uFill>
                  <a:solidFill>
                    <a:srgbClr val="000000"/>
                  </a:solidFill>
                </a:uFill>
                <a:latin typeface="Arial MT"/>
                <a:cs typeface="Arial MT"/>
              </a:rPr>
              <a:t> </a:t>
            </a:r>
            <a:r>
              <a:rPr sz="2700" u="sng" spc="-30" baseline="3086" dirty="0">
                <a:uFill>
                  <a:solidFill>
                    <a:srgbClr val="000000"/>
                  </a:solidFill>
                </a:uFill>
                <a:latin typeface="Arial MT"/>
                <a:cs typeface="Arial MT"/>
              </a:rPr>
              <a:t>Time</a:t>
            </a:r>
            <a:r>
              <a:rPr sz="2700" u="sng" spc="750" baseline="3086" dirty="0">
                <a:uFill>
                  <a:solidFill>
                    <a:srgbClr val="000000"/>
                  </a:solidFill>
                </a:uFill>
                <a:latin typeface="Arial MT"/>
                <a:cs typeface="Arial MT"/>
              </a:rPr>
              <a:t> </a:t>
            </a:r>
            <a:endParaRPr sz="2700" baseline="3086">
              <a:latin typeface="Arial MT"/>
              <a:cs typeface="Arial MT"/>
            </a:endParaRPr>
          </a:p>
        </p:txBody>
      </p:sp>
      <p:graphicFrame>
        <p:nvGraphicFramePr>
          <p:cNvPr id="4" name="object 4"/>
          <p:cNvGraphicFramePr>
            <a:graphicFrameLocks noGrp="1"/>
          </p:cNvGraphicFramePr>
          <p:nvPr>
            <p:extLst>
              <p:ext uri="{D42A27DB-BD31-4B8C-83A1-F6EECF244321}">
                <p14:modId xmlns:p14="http://schemas.microsoft.com/office/powerpoint/2010/main" val="1183200223"/>
              </p:ext>
            </p:extLst>
          </p:nvPr>
        </p:nvGraphicFramePr>
        <p:xfrm>
          <a:off x="2731199" y="1748316"/>
          <a:ext cx="4185919" cy="1602740"/>
        </p:xfrm>
        <a:graphic>
          <a:graphicData uri="http://schemas.openxmlformats.org/drawingml/2006/table">
            <a:tbl>
              <a:tblPr firstRow="1" bandRow="1">
                <a:tableStyleId>{2D5ABB26-0587-4C30-8999-92F81FD0307C}</a:tableStyleId>
              </a:tblPr>
              <a:tblGrid>
                <a:gridCol w="1019810">
                  <a:extLst>
                    <a:ext uri="{9D8B030D-6E8A-4147-A177-3AD203B41FA5}">
                      <a16:colId xmlns:a16="http://schemas.microsoft.com/office/drawing/2014/main" val="20000"/>
                    </a:ext>
                  </a:extLst>
                </a:gridCol>
                <a:gridCol w="1942464">
                  <a:extLst>
                    <a:ext uri="{9D8B030D-6E8A-4147-A177-3AD203B41FA5}">
                      <a16:colId xmlns:a16="http://schemas.microsoft.com/office/drawing/2014/main" val="20001"/>
                    </a:ext>
                  </a:extLst>
                </a:gridCol>
                <a:gridCol w="1223645">
                  <a:extLst>
                    <a:ext uri="{9D8B030D-6E8A-4147-A177-3AD203B41FA5}">
                      <a16:colId xmlns:a16="http://schemas.microsoft.com/office/drawing/2014/main" val="20002"/>
                    </a:ext>
                  </a:extLst>
                </a:gridCol>
              </a:tblGrid>
              <a:tr h="306070">
                <a:tc>
                  <a:txBody>
                    <a:bodyPr/>
                    <a:lstStyle/>
                    <a:p>
                      <a:pPr marL="31750">
                        <a:lnSpc>
                          <a:spcPts val="1989"/>
                        </a:lnSpc>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0" marB="0"/>
                </a:tc>
                <a:tc>
                  <a:txBody>
                    <a:bodyPr/>
                    <a:lstStyle/>
                    <a:p>
                      <a:pPr marL="746125">
                        <a:lnSpc>
                          <a:spcPts val="1989"/>
                        </a:lnSpc>
                      </a:pPr>
                      <a:r>
                        <a:rPr sz="1800" spc="-50" dirty="0">
                          <a:latin typeface="Arial MT"/>
                          <a:cs typeface="Arial MT"/>
                        </a:rPr>
                        <a:t>0</a:t>
                      </a:r>
                      <a:endParaRPr sz="1800">
                        <a:latin typeface="Arial MT"/>
                        <a:cs typeface="Arial MT"/>
                      </a:endParaRPr>
                    </a:p>
                  </a:txBody>
                  <a:tcPr marL="0" marR="0" marT="0" marB="0"/>
                </a:tc>
                <a:tc>
                  <a:txBody>
                    <a:bodyPr/>
                    <a:lstStyle/>
                    <a:p>
                      <a:pPr marL="941069">
                        <a:lnSpc>
                          <a:spcPts val="1989"/>
                        </a:lnSpc>
                      </a:pPr>
                      <a:r>
                        <a:rPr sz="1800" spc="-25" dirty="0">
                          <a:latin typeface="Arial MT"/>
                          <a:cs typeface="Arial MT"/>
                        </a:rPr>
                        <a:t>10</a:t>
                      </a:r>
                      <a:endParaRPr sz="1800">
                        <a:latin typeface="Arial MT"/>
                        <a:cs typeface="Arial MT"/>
                      </a:endParaRPr>
                    </a:p>
                  </a:txBody>
                  <a:tcPr marL="0" marR="0" marT="0" marB="0"/>
                </a:tc>
                <a:extLst>
                  <a:ext uri="{0D108BD9-81ED-4DB2-BD59-A6C34878D82A}">
                    <a16:rowId xmlns:a16="http://schemas.microsoft.com/office/drawing/2014/main" val="10000"/>
                  </a:ext>
                </a:extLst>
              </a:tr>
              <a:tr h="334010">
                <a:tc>
                  <a:txBody>
                    <a:bodyPr/>
                    <a:lstStyle/>
                    <a:p>
                      <a:pPr marL="36195">
                        <a:lnSpc>
                          <a:spcPct val="100000"/>
                        </a:lnSpc>
                        <a:spcBef>
                          <a:spcPts val="80"/>
                        </a:spcBef>
                      </a:pPr>
                      <a:r>
                        <a:rPr sz="1800" spc="-25" dirty="0">
                          <a:latin typeface="Arial MT"/>
                          <a:cs typeface="Arial MT"/>
                        </a:rPr>
                        <a:t>P</a:t>
                      </a:r>
                      <a:r>
                        <a:rPr sz="1800" spc="-37" baseline="-13888" dirty="0">
                          <a:latin typeface="Arial MT"/>
                          <a:cs typeface="Arial MT"/>
                        </a:rPr>
                        <a:t>2</a:t>
                      </a:r>
                      <a:endParaRPr sz="1800" baseline="-13888">
                        <a:latin typeface="Arial MT"/>
                        <a:cs typeface="Arial MT"/>
                      </a:endParaRPr>
                    </a:p>
                  </a:txBody>
                  <a:tcPr marL="0" marR="0" marT="10160" marB="0"/>
                </a:tc>
                <a:tc>
                  <a:txBody>
                    <a:bodyPr/>
                    <a:lstStyle/>
                    <a:p>
                      <a:pPr marL="748665">
                        <a:lnSpc>
                          <a:spcPct val="100000"/>
                        </a:lnSpc>
                        <a:spcBef>
                          <a:spcPts val="165"/>
                        </a:spcBef>
                      </a:pPr>
                      <a:r>
                        <a:rPr sz="1800" spc="-50" dirty="0">
                          <a:latin typeface="Arial MT"/>
                          <a:cs typeface="Arial MT"/>
                        </a:rPr>
                        <a:t>3</a:t>
                      </a:r>
                      <a:endParaRPr sz="1800">
                        <a:latin typeface="Arial MT"/>
                        <a:cs typeface="Arial MT"/>
                      </a:endParaRPr>
                    </a:p>
                  </a:txBody>
                  <a:tcPr marL="0" marR="0" marT="20955" marB="0"/>
                </a:tc>
                <a:tc>
                  <a:txBody>
                    <a:bodyPr/>
                    <a:lstStyle/>
                    <a:p>
                      <a:pPr marL="939800">
                        <a:lnSpc>
                          <a:spcPct val="100000"/>
                        </a:lnSpc>
                        <a:spcBef>
                          <a:spcPts val="90"/>
                        </a:spcBef>
                      </a:pPr>
                      <a:r>
                        <a:rPr sz="1800" spc="-50" dirty="0">
                          <a:latin typeface="Arial MT"/>
                          <a:cs typeface="Arial MT"/>
                        </a:rPr>
                        <a:t>6</a:t>
                      </a:r>
                      <a:endParaRPr sz="1800">
                        <a:latin typeface="Arial MT"/>
                        <a:cs typeface="Arial MT"/>
                      </a:endParaRPr>
                    </a:p>
                  </a:txBody>
                  <a:tcPr marL="0" marR="0" marT="11430" marB="0"/>
                </a:tc>
                <a:extLst>
                  <a:ext uri="{0D108BD9-81ED-4DB2-BD59-A6C34878D82A}">
                    <a16:rowId xmlns:a16="http://schemas.microsoft.com/office/drawing/2014/main" val="10001"/>
                  </a:ext>
                </a:extLst>
              </a:tr>
              <a:tr h="330200">
                <a:tc>
                  <a:txBody>
                    <a:bodyPr/>
                    <a:lstStyle/>
                    <a:p>
                      <a:pPr marL="36195">
                        <a:lnSpc>
                          <a:spcPct val="100000"/>
                        </a:lnSpc>
                        <a:spcBef>
                          <a:spcPts val="50"/>
                        </a:spcBef>
                      </a:pPr>
                      <a:r>
                        <a:rPr sz="1800" spc="-25" dirty="0">
                          <a:latin typeface="Arial MT"/>
                          <a:cs typeface="Arial MT"/>
                        </a:rPr>
                        <a:t>P</a:t>
                      </a:r>
                      <a:r>
                        <a:rPr sz="1800" spc="-37" baseline="-13888" dirty="0">
                          <a:latin typeface="Arial MT"/>
                          <a:cs typeface="Arial MT"/>
                        </a:rPr>
                        <a:t>3</a:t>
                      </a:r>
                      <a:endParaRPr sz="1800" baseline="-13888">
                        <a:latin typeface="Arial MT"/>
                        <a:cs typeface="Arial MT"/>
                      </a:endParaRPr>
                    </a:p>
                  </a:txBody>
                  <a:tcPr marL="0" marR="0" marT="6350" marB="0"/>
                </a:tc>
                <a:tc>
                  <a:txBody>
                    <a:bodyPr/>
                    <a:lstStyle/>
                    <a:p>
                      <a:pPr marL="748665">
                        <a:lnSpc>
                          <a:spcPct val="100000"/>
                        </a:lnSpc>
                        <a:spcBef>
                          <a:spcPts val="135"/>
                        </a:spcBef>
                      </a:pPr>
                      <a:r>
                        <a:rPr sz="1800" spc="-50" dirty="0">
                          <a:latin typeface="Arial MT"/>
                          <a:cs typeface="Arial MT"/>
                        </a:rPr>
                        <a:t>3</a:t>
                      </a:r>
                      <a:endParaRPr sz="1800">
                        <a:latin typeface="Arial MT"/>
                        <a:cs typeface="Arial MT"/>
                      </a:endParaRPr>
                    </a:p>
                  </a:txBody>
                  <a:tcPr marL="0" marR="0" marT="17145" marB="0"/>
                </a:tc>
                <a:tc>
                  <a:txBody>
                    <a:bodyPr/>
                    <a:lstStyle/>
                    <a:p>
                      <a:pPr marL="939800">
                        <a:lnSpc>
                          <a:spcPct val="100000"/>
                        </a:lnSpc>
                        <a:spcBef>
                          <a:spcPts val="65"/>
                        </a:spcBef>
                      </a:pPr>
                      <a:r>
                        <a:rPr sz="1800" spc="-50" dirty="0">
                          <a:latin typeface="Arial MT"/>
                          <a:cs typeface="Arial MT"/>
                        </a:rPr>
                        <a:t>4</a:t>
                      </a:r>
                      <a:endParaRPr sz="1800">
                        <a:latin typeface="Arial MT"/>
                        <a:cs typeface="Arial MT"/>
                      </a:endParaRPr>
                    </a:p>
                  </a:txBody>
                  <a:tcPr marL="0" marR="0" marT="8255" marB="0"/>
                </a:tc>
                <a:extLst>
                  <a:ext uri="{0D108BD9-81ED-4DB2-BD59-A6C34878D82A}">
                    <a16:rowId xmlns:a16="http://schemas.microsoft.com/office/drawing/2014/main" val="10002"/>
                  </a:ext>
                </a:extLst>
              </a:tr>
              <a:tr h="330200">
                <a:tc>
                  <a:txBody>
                    <a:bodyPr/>
                    <a:lstStyle/>
                    <a:p>
                      <a:pPr marL="36195">
                        <a:lnSpc>
                          <a:spcPct val="100000"/>
                        </a:lnSpc>
                        <a:spcBef>
                          <a:spcPts val="50"/>
                        </a:spcBef>
                      </a:pPr>
                      <a:r>
                        <a:rPr sz="1800" spc="-25" dirty="0">
                          <a:latin typeface="Arial MT"/>
                          <a:cs typeface="Arial MT"/>
                        </a:rPr>
                        <a:t>P</a:t>
                      </a:r>
                      <a:r>
                        <a:rPr sz="1800" spc="-37" baseline="-13888" dirty="0">
                          <a:latin typeface="Arial MT"/>
                          <a:cs typeface="Arial MT"/>
                        </a:rPr>
                        <a:t>4</a:t>
                      </a:r>
                      <a:endParaRPr sz="1800" baseline="-13888">
                        <a:latin typeface="Arial MT"/>
                        <a:cs typeface="Arial MT"/>
                      </a:endParaRPr>
                    </a:p>
                  </a:txBody>
                  <a:tcPr marL="0" marR="0" marT="6350" marB="0"/>
                </a:tc>
                <a:tc>
                  <a:txBody>
                    <a:bodyPr/>
                    <a:lstStyle/>
                    <a:p>
                      <a:pPr marL="748665">
                        <a:lnSpc>
                          <a:spcPct val="100000"/>
                        </a:lnSpc>
                        <a:spcBef>
                          <a:spcPts val="135"/>
                        </a:spcBef>
                      </a:pPr>
                      <a:r>
                        <a:rPr sz="1800" spc="-50" dirty="0">
                          <a:latin typeface="Arial MT"/>
                          <a:cs typeface="Arial MT"/>
                        </a:rPr>
                        <a:t>8</a:t>
                      </a:r>
                      <a:endParaRPr sz="1800" dirty="0">
                        <a:latin typeface="Arial MT"/>
                        <a:cs typeface="Arial MT"/>
                      </a:endParaRPr>
                    </a:p>
                  </a:txBody>
                  <a:tcPr marL="0" marR="0" marT="17145" marB="0"/>
                </a:tc>
                <a:tc>
                  <a:txBody>
                    <a:bodyPr/>
                    <a:lstStyle/>
                    <a:p>
                      <a:pPr marL="939800">
                        <a:lnSpc>
                          <a:spcPct val="100000"/>
                        </a:lnSpc>
                        <a:spcBef>
                          <a:spcPts val="60"/>
                        </a:spcBef>
                      </a:pPr>
                      <a:r>
                        <a:rPr sz="1800" spc="-50" dirty="0">
                          <a:latin typeface="Arial MT"/>
                          <a:cs typeface="Arial MT"/>
                        </a:rPr>
                        <a:t>3</a:t>
                      </a:r>
                      <a:endParaRPr sz="1800">
                        <a:latin typeface="Arial MT"/>
                        <a:cs typeface="Arial MT"/>
                      </a:endParaRPr>
                    </a:p>
                  </a:txBody>
                  <a:tcPr marL="0" marR="0" marT="7620" marB="0"/>
                </a:tc>
                <a:extLst>
                  <a:ext uri="{0D108BD9-81ED-4DB2-BD59-A6C34878D82A}">
                    <a16:rowId xmlns:a16="http://schemas.microsoft.com/office/drawing/2014/main" val="10003"/>
                  </a:ext>
                </a:extLst>
              </a:tr>
              <a:tr h="302260">
                <a:tc>
                  <a:txBody>
                    <a:bodyPr/>
                    <a:lstStyle/>
                    <a:p>
                      <a:pPr marL="36195">
                        <a:lnSpc>
                          <a:spcPct val="100000"/>
                        </a:lnSpc>
                        <a:spcBef>
                          <a:spcPts val="50"/>
                        </a:spcBef>
                      </a:pPr>
                      <a:r>
                        <a:rPr sz="1800" spc="-25" dirty="0">
                          <a:latin typeface="Arial MT"/>
                          <a:cs typeface="Arial MT"/>
                        </a:rPr>
                        <a:t>P</a:t>
                      </a:r>
                      <a:r>
                        <a:rPr sz="1800" spc="-37" baseline="-13888" dirty="0">
                          <a:latin typeface="Arial MT"/>
                          <a:cs typeface="Arial MT"/>
                        </a:rPr>
                        <a:t>5</a:t>
                      </a:r>
                      <a:endParaRPr sz="1800" baseline="-13888">
                        <a:latin typeface="Arial MT"/>
                        <a:cs typeface="Arial MT"/>
                      </a:endParaRPr>
                    </a:p>
                  </a:txBody>
                  <a:tcPr marL="0" marR="0" marT="6350" marB="0"/>
                </a:tc>
                <a:tc>
                  <a:txBody>
                    <a:bodyPr/>
                    <a:lstStyle/>
                    <a:p>
                      <a:pPr marL="748665">
                        <a:lnSpc>
                          <a:spcPts val="2145"/>
                        </a:lnSpc>
                        <a:spcBef>
                          <a:spcPts val="135"/>
                        </a:spcBef>
                      </a:pPr>
                      <a:r>
                        <a:rPr sz="1800" spc="-25" dirty="0">
                          <a:latin typeface="Arial MT"/>
                          <a:cs typeface="Arial MT"/>
                        </a:rPr>
                        <a:t>13</a:t>
                      </a:r>
                      <a:endParaRPr sz="1800">
                        <a:latin typeface="Arial MT"/>
                        <a:cs typeface="Arial MT"/>
                      </a:endParaRPr>
                    </a:p>
                  </a:txBody>
                  <a:tcPr marL="0" marR="0" marT="17145" marB="0"/>
                </a:tc>
                <a:tc>
                  <a:txBody>
                    <a:bodyPr/>
                    <a:lstStyle/>
                    <a:p>
                      <a:pPr marL="939800">
                        <a:lnSpc>
                          <a:spcPct val="100000"/>
                        </a:lnSpc>
                        <a:spcBef>
                          <a:spcPts val="75"/>
                        </a:spcBef>
                      </a:pPr>
                      <a:r>
                        <a:rPr sz="1800" spc="-50" dirty="0">
                          <a:latin typeface="Arial MT"/>
                          <a:cs typeface="Arial MT"/>
                        </a:rPr>
                        <a:t>5</a:t>
                      </a:r>
                      <a:endParaRPr sz="1800" dirty="0">
                        <a:latin typeface="Arial MT"/>
                        <a:cs typeface="Arial MT"/>
                      </a:endParaRPr>
                    </a:p>
                  </a:txBody>
                  <a:tcPr marL="0" marR="0" marT="9525" marB="0"/>
                </a:tc>
                <a:extLst>
                  <a:ext uri="{0D108BD9-81ED-4DB2-BD59-A6C34878D82A}">
                    <a16:rowId xmlns:a16="http://schemas.microsoft.com/office/drawing/2014/main" val="10004"/>
                  </a:ext>
                </a:extLst>
              </a:tr>
            </a:tbl>
          </a:graphicData>
        </a:graphic>
      </p:graphicFrame>
      <p:graphicFrame>
        <p:nvGraphicFramePr>
          <p:cNvPr id="5" name="object 5"/>
          <p:cNvGraphicFramePr>
            <a:graphicFrameLocks noGrp="1"/>
          </p:cNvGraphicFramePr>
          <p:nvPr>
            <p:extLst>
              <p:ext uri="{D42A27DB-BD31-4B8C-83A1-F6EECF244321}">
                <p14:modId xmlns:p14="http://schemas.microsoft.com/office/powerpoint/2010/main" val="4211362374"/>
              </p:ext>
            </p:extLst>
          </p:nvPr>
        </p:nvGraphicFramePr>
        <p:xfrm>
          <a:off x="2460498" y="4133850"/>
          <a:ext cx="5179058" cy="457200"/>
        </p:xfrm>
        <a:graphic>
          <a:graphicData uri="http://schemas.openxmlformats.org/drawingml/2006/table">
            <a:tbl>
              <a:tblPr firstRow="1" bandRow="1">
                <a:tableStyleId>{2D5ABB26-0587-4C30-8999-92F81FD0307C}</a:tableStyleId>
              </a:tblPr>
              <a:tblGrid>
                <a:gridCol w="1991995">
                  <a:extLst>
                    <a:ext uri="{9D8B030D-6E8A-4147-A177-3AD203B41FA5}">
                      <a16:colId xmlns:a16="http://schemas.microsoft.com/office/drawing/2014/main" val="20000"/>
                    </a:ext>
                  </a:extLst>
                </a:gridCol>
                <a:gridCol w="769619">
                  <a:extLst>
                    <a:ext uri="{9D8B030D-6E8A-4147-A177-3AD203B41FA5}">
                      <a16:colId xmlns:a16="http://schemas.microsoft.com/office/drawing/2014/main" val="20001"/>
                    </a:ext>
                  </a:extLst>
                </a:gridCol>
                <a:gridCol w="770889">
                  <a:extLst>
                    <a:ext uri="{9D8B030D-6E8A-4147-A177-3AD203B41FA5}">
                      <a16:colId xmlns:a16="http://schemas.microsoft.com/office/drawing/2014/main" val="20002"/>
                    </a:ext>
                  </a:extLst>
                </a:gridCol>
                <a:gridCol w="721995">
                  <a:extLst>
                    <a:ext uri="{9D8B030D-6E8A-4147-A177-3AD203B41FA5}">
                      <a16:colId xmlns:a16="http://schemas.microsoft.com/office/drawing/2014/main" val="20003"/>
                    </a:ext>
                  </a:extLst>
                </a:gridCol>
                <a:gridCol w="924560">
                  <a:extLst>
                    <a:ext uri="{9D8B030D-6E8A-4147-A177-3AD203B41FA5}">
                      <a16:colId xmlns:a16="http://schemas.microsoft.com/office/drawing/2014/main" val="20004"/>
                    </a:ext>
                  </a:extLst>
                </a:gridCol>
              </a:tblGrid>
              <a:tr h="457200">
                <a:tc>
                  <a:txBody>
                    <a:bodyPr/>
                    <a:lstStyle/>
                    <a:p>
                      <a:pPr marL="61594" algn="ctr">
                        <a:lnSpc>
                          <a:spcPct val="100000"/>
                        </a:lnSpc>
                        <a:spcBef>
                          <a:spcPts val="800"/>
                        </a:spcBef>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10160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328930">
                        <a:lnSpc>
                          <a:spcPct val="100000"/>
                        </a:lnSpc>
                        <a:spcBef>
                          <a:spcPts val="745"/>
                        </a:spcBef>
                      </a:pPr>
                      <a:r>
                        <a:rPr sz="1800" spc="-25" dirty="0">
                          <a:latin typeface="Arial MT"/>
                          <a:cs typeface="Arial MT"/>
                        </a:rPr>
                        <a:t>P</a:t>
                      </a:r>
                      <a:r>
                        <a:rPr sz="1800" spc="-37" baseline="-13888" dirty="0">
                          <a:latin typeface="Arial MT"/>
                          <a:cs typeface="Arial MT"/>
                        </a:rPr>
                        <a:t>4</a:t>
                      </a:r>
                      <a:endParaRPr sz="1800" baseline="-13888">
                        <a:latin typeface="Arial MT"/>
                        <a:cs typeface="Arial MT"/>
                      </a:endParaRPr>
                    </a:p>
                  </a:txBody>
                  <a:tcPr marL="0" marR="0" marT="9461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284480">
                        <a:lnSpc>
                          <a:spcPct val="100000"/>
                        </a:lnSpc>
                        <a:spcBef>
                          <a:spcPts val="730"/>
                        </a:spcBef>
                      </a:pPr>
                      <a:r>
                        <a:rPr sz="1800" spc="-25" dirty="0">
                          <a:latin typeface="Arial MT"/>
                          <a:cs typeface="Arial MT"/>
                        </a:rPr>
                        <a:t>P</a:t>
                      </a:r>
                      <a:r>
                        <a:rPr sz="1800" spc="-37" baseline="-13888" dirty="0">
                          <a:latin typeface="Arial MT"/>
                          <a:cs typeface="Arial MT"/>
                        </a:rPr>
                        <a:t>3</a:t>
                      </a:r>
                      <a:endParaRPr sz="1800" baseline="-13888">
                        <a:latin typeface="Arial MT"/>
                        <a:cs typeface="Arial MT"/>
                      </a:endParaRPr>
                    </a:p>
                  </a:txBody>
                  <a:tcPr marL="0" marR="0" marT="9271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215900">
                        <a:lnSpc>
                          <a:spcPct val="100000"/>
                        </a:lnSpc>
                        <a:spcBef>
                          <a:spcPts val="745"/>
                        </a:spcBef>
                      </a:pPr>
                      <a:r>
                        <a:rPr sz="1800" spc="-25" dirty="0">
                          <a:latin typeface="Arial MT"/>
                          <a:cs typeface="Arial MT"/>
                        </a:rPr>
                        <a:t>P</a:t>
                      </a:r>
                      <a:r>
                        <a:rPr sz="1800" spc="-37" baseline="-13888" dirty="0">
                          <a:latin typeface="Arial MT"/>
                          <a:cs typeface="Arial MT"/>
                        </a:rPr>
                        <a:t>5</a:t>
                      </a:r>
                      <a:endParaRPr sz="1800" baseline="-13888">
                        <a:latin typeface="Arial MT"/>
                        <a:cs typeface="Arial MT"/>
                      </a:endParaRPr>
                    </a:p>
                  </a:txBody>
                  <a:tcPr marL="0" marR="0" marT="9461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241935">
                        <a:lnSpc>
                          <a:spcPct val="100000"/>
                        </a:lnSpc>
                        <a:spcBef>
                          <a:spcPts val="745"/>
                        </a:spcBef>
                      </a:pPr>
                      <a:r>
                        <a:rPr sz="1800" spc="-25" dirty="0">
                          <a:latin typeface="Arial MT"/>
                          <a:cs typeface="Arial MT"/>
                        </a:rPr>
                        <a:t>P</a:t>
                      </a:r>
                      <a:r>
                        <a:rPr sz="1800" spc="-37" baseline="-13888" dirty="0">
                          <a:latin typeface="Arial MT"/>
                          <a:cs typeface="Arial MT"/>
                        </a:rPr>
                        <a:t>2</a:t>
                      </a:r>
                      <a:endParaRPr sz="1800" baseline="-13888" dirty="0">
                        <a:latin typeface="Arial MT"/>
                        <a:cs typeface="Arial MT"/>
                      </a:endParaRPr>
                    </a:p>
                  </a:txBody>
                  <a:tcPr marL="0" marR="0" marT="9461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sp>
        <p:nvSpPr>
          <p:cNvPr id="6" name="object 6"/>
          <p:cNvSpPr txBox="1"/>
          <p:nvPr/>
        </p:nvSpPr>
        <p:spPr>
          <a:xfrm>
            <a:off x="4359684" y="4672071"/>
            <a:ext cx="249554"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Verdana"/>
                <a:cs typeface="Verdana"/>
              </a:rPr>
              <a:t>10</a:t>
            </a:r>
            <a:endParaRPr sz="1400">
              <a:latin typeface="Verdana"/>
              <a:cs typeface="Verdana"/>
            </a:endParaRPr>
          </a:p>
        </p:txBody>
      </p:sp>
      <p:sp>
        <p:nvSpPr>
          <p:cNvPr id="7" name="object 7"/>
          <p:cNvSpPr txBox="1"/>
          <p:nvPr/>
        </p:nvSpPr>
        <p:spPr>
          <a:xfrm>
            <a:off x="5150578" y="4658402"/>
            <a:ext cx="249554"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Verdana"/>
                <a:cs typeface="Verdana"/>
              </a:rPr>
              <a:t>13</a:t>
            </a:r>
            <a:endParaRPr sz="1400">
              <a:latin typeface="Verdana"/>
              <a:cs typeface="Verdana"/>
            </a:endParaRPr>
          </a:p>
        </p:txBody>
      </p:sp>
      <p:sp>
        <p:nvSpPr>
          <p:cNvPr id="8" name="object 8"/>
          <p:cNvSpPr txBox="1"/>
          <p:nvPr/>
        </p:nvSpPr>
        <p:spPr>
          <a:xfrm>
            <a:off x="5900455" y="4656835"/>
            <a:ext cx="249554"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Verdana"/>
                <a:cs typeface="Verdana"/>
              </a:rPr>
              <a:t>17</a:t>
            </a:r>
            <a:endParaRPr sz="1400">
              <a:latin typeface="Verdana"/>
              <a:cs typeface="Verdana"/>
            </a:endParaRPr>
          </a:p>
        </p:txBody>
      </p:sp>
      <p:sp>
        <p:nvSpPr>
          <p:cNvPr id="9" name="object 9"/>
          <p:cNvSpPr txBox="1"/>
          <p:nvPr/>
        </p:nvSpPr>
        <p:spPr>
          <a:xfrm>
            <a:off x="6599965" y="4678166"/>
            <a:ext cx="249554"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Verdana"/>
                <a:cs typeface="Verdana"/>
              </a:rPr>
              <a:t>22</a:t>
            </a:r>
            <a:endParaRPr sz="1400">
              <a:latin typeface="Verdana"/>
              <a:cs typeface="Verdana"/>
            </a:endParaRPr>
          </a:p>
        </p:txBody>
      </p:sp>
      <p:sp>
        <p:nvSpPr>
          <p:cNvPr id="10" name="object 10"/>
          <p:cNvSpPr txBox="1"/>
          <p:nvPr/>
        </p:nvSpPr>
        <p:spPr>
          <a:xfrm>
            <a:off x="7525384" y="4678166"/>
            <a:ext cx="249554"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Verdana"/>
                <a:cs typeface="Verdana"/>
              </a:rPr>
              <a:t>28</a:t>
            </a:r>
            <a:endParaRPr sz="1400">
              <a:latin typeface="Verdana"/>
              <a:cs typeface="Verdana"/>
            </a:endParaRPr>
          </a:p>
        </p:txBody>
      </p:sp>
      <p:sp>
        <p:nvSpPr>
          <p:cNvPr id="11" name="object 11"/>
          <p:cNvSpPr txBox="1"/>
          <p:nvPr/>
        </p:nvSpPr>
        <p:spPr>
          <a:xfrm>
            <a:off x="2450071" y="4640081"/>
            <a:ext cx="154305" cy="269240"/>
          </a:xfrm>
          <a:prstGeom prst="rect">
            <a:avLst/>
          </a:prstGeom>
        </p:spPr>
        <p:txBody>
          <a:bodyPr vert="horz" wrap="square" lIns="0" tIns="12065" rIns="0" bIns="0" rtlCol="0">
            <a:spAutoFit/>
          </a:bodyPr>
          <a:lstStyle/>
          <a:p>
            <a:pPr marL="12700">
              <a:lnSpc>
                <a:spcPct val="100000"/>
              </a:lnSpc>
              <a:spcBef>
                <a:spcPts val="95"/>
              </a:spcBef>
            </a:pPr>
            <a:r>
              <a:rPr sz="1600" spc="-50" dirty="0">
                <a:latin typeface="Verdana"/>
                <a:cs typeface="Verdana"/>
              </a:rPr>
              <a:t>0</a:t>
            </a:r>
            <a:endParaRPr sz="1600">
              <a:latin typeface="Verdana"/>
              <a:cs typeface="Verdana"/>
            </a:endParaRPr>
          </a:p>
        </p:txBody>
      </p:sp>
      <p:sp>
        <p:nvSpPr>
          <p:cNvPr id="13" name="object 13"/>
          <p:cNvSpPr txBox="1"/>
          <p:nvPr/>
        </p:nvSpPr>
        <p:spPr>
          <a:xfrm>
            <a:off x="1200394" y="3687529"/>
            <a:ext cx="13430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Gantt</a:t>
            </a:r>
            <a:r>
              <a:rPr sz="1800" b="1" spc="-110" dirty="0">
                <a:latin typeface="Arial"/>
                <a:cs typeface="Arial"/>
              </a:rPr>
              <a:t> </a:t>
            </a:r>
            <a:r>
              <a:rPr sz="1800" b="1" spc="-10" dirty="0">
                <a:latin typeface="Arial"/>
                <a:cs typeface="Arial"/>
              </a:rPr>
              <a:t>Chart:</a:t>
            </a:r>
            <a:endParaRPr sz="1800">
              <a:latin typeface="Arial"/>
              <a:cs typeface="Arial"/>
            </a:endParaRPr>
          </a:p>
        </p:txBody>
      </p:sp>
      <p:sp>
        <p:nvSpPr>
          <p:cNvPr id="19" name="TextBox 18">
            <a:extLst>
              <a:ext uri="{FF2B5EF4-FFF2-40B4-BE49-F238E27FC236}">
                <a16:creationId xmlns:a16="http://schemas.microsoft.com/office/drawing/2014/main" id="{E76F234D-0BCC-A1F4-2635-667CCCDE61EE}"/>
              </a:ext>
            </a:extLst>
          </p:cNvPr>
          <p:cNvSpPr txBox="1"/>
          <p:nvPr/>
        </p:nvSpPr>
        <p:spPr>
          <a:xfrm>
            <a:off x="2469444" y="5019458"/>
            <a:ext cx="5029200" cy="1477328"/>
          </a:xfrm>
          <a:prstGeom prst="rect">
            <a:avLst/>
          </a:prstGeom>
          <a:noFill/>
        </p:spPr>
        <p:txBody>
          <a:bodyPr wrap="square">
            <a:spAutoFit/>
          </a:bodyPr>
          <a:lstStyle/>
          <a:p>
            <a:r>
              <a:rPr lang="en-US" altLang="zh-CN" dirty="0"/>
              <a:t>P1: Starts at 0 and finishes at 10 (0 + 10)</a:t>
            </a:r>
          </a:p>
          <a:p>
            <a:r>
              <a:rPr lang="en-US" altLang="zh-CN" dirty="0"/>
              <a:t>P4: Starts at 10 and finishes at 13 (10 + 3)</a:t>
            </a:r>
          </a:p>
          <a:p>
            <a:r>
              <a:rPr lang="en-US" altLang="zh-CN" dirty="0"/>
              <a:t>P3: Starts at 13 and finishes at 17 (13 + 4)</a:t>
            </a:r>
          </a:p>
          <a:p>
            <a:r>
              <a:rPr lang="en-US" altLang="zh-CN" dirty="0"/>
              <a:t>P5: Starts at 17 and finishes at 22 (17 + 5)</a:t>
            </a:r>
          </a:p>
          <a:p>
            <a:r>
              <a:rPr lang="en-US" altLang="zh-CN" dirty="0"/>
              <a:t>P2: Starts at 22 and finishes at 28 (22 + 6).</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8282" rIns="0" bIns="0" rtlCol="0">
            <a:spAutoFit/>
          </a:bodyPr>
          <a:lstStyle/>
          <a:p>
            <a:pPr marL="1823085">
              <a:lnSpc>
                <a:spcPct val="100000"/>
              </a:lnSpc>
              <a:spcBef>
                <a:spcPts val="100"/>
              </a:spcBef>
            </a:pPr>
            <a:r>
              <a:rPr sz="2400" spc="-20" dirty="0"/>
              <a:t>Shortest-</a:t>
            </a:r>
            <a:r>
              <a:rPr sz="2400" spc="-10" dirty="0"/>
              <a:t>Job-</a:t>
            </a:r>
            <a:r>
              <a:rPr sz="2400" dirty="0"/>
              <a:t>First</a:t>
            </a:r>
            <a:r>
              <a:rPr sz="2400" spc="-75" dirty="0"/>
              <a:t> </a:t>
            </a:r>
            <a:r>
              <a:rPr sz="2400" dirty="0"/>
              <a:t>(SJF)</a:t>
            </a:r>
            <a:r>
              <a:rPr sz="2400" spc="-75" dirty="0"/>
              <a:t> </a:t>
            </a:r>
            <a:r>
              <a:rPr sz="2400" spc="-10" dirty="0"/>
              <a:t>Scheduling</a:t>
            </a:r>
            <a:endParaRPr sz="2400"/>
          </a:p>
        </p:txBody>
      </p:sp>
      <p:sp>
        <p:nvSpPr>
          <p:cNvPr id="14" name="object 14"/>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15" name="object 15"/>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5.39</a:t>
            </a:r>
          </a:p>
        </p:txBody>
      </p:sp>
      <p:sp>
        <p:nvSpPr>
          <p:cNvPr id="3" name="object 3"/>
          <p:cNvSpPr txBox="1"/>
          <p:nvPr/>
        </p:nvSpPr>
        <p:spPr>
          <a:xfrm>
            <a:off x="1294891" y="1447300"/>
            <a:ext cx="6393180" cy="299720"/>
          </a:xfrm>
          <a:prstGeom prst="rect">
            <a:avLst/>
          </a:prstGeom>
        </p:spPr>
        <p:txBody>
          <a:bodyPr vert="horz" wrap="square" lIns="0" tIns="12700" rIns="0" bIns="0" rtlCol="0">
            <a:spAutoFit/>
          </a:bodyPr>
          <a:lstStyle/>
          <a:p>
            <a:pPr marL="12700">
              <a:lnSpc>
                <a:spcPct val="100000"/>
              </a:lnSpc>
              <a:spcBef>
                <a:spcPts val="100"/>
              </a:spcBef>
              <a:tabLst>
                <a:tab pos="1280160" algn="l"/>
                <a:tab pos="2328545" algn="l"/>
                <a:tab pos="2673350" algn="l"/>
                <a:tab pos="4674235" algn="l"/>
              </a:tabLst>
            </a:pPr>
            <a:r>
              <a:rPr sz="2700" u="sng" baseline="3086" dirty="0">
                <a:uFill>
                  <a:solidFill>
                    <a:srgbClr val="000000"/>
                  </a:solidFill>
                </a:uFill>
                <a:latin typeface="Times New Roman"/>
                <a:cs typeface="Times New Roman"/>
              </a:rPr>
              <a:t>	</a:t>
            </a:r>
            <a:r>
              <a:rPr sz="2700" u="sng" spc="-15" baseline="3086" dirty="0">
                <a:uFill>
                  <a:solidFill>
                    <a:srgbClr val="000000"/>
                  </a:solidFill>
                </a:uFill>
                <a:latin typeface="Arial MT"/>
                <a:cs typeface="Arial MT"/>
              </a:rPr>
              <a:t>Process</a:t>
            </a:r>
            <a:r>
              <a:rPr sz="2700" u="sng" baseline="3086" dirty="0">
                <a:uFill>
                  <a:solidFill>
                    <a:srgbClr val="000000"/>
                  </a:solidFill>
                </a:uFill>
                <a:latin typeface="Arial MT"/>
                <a:cs typeface="Arial MT"/>
              </a:rPr>
              <a:t>	</a:t>
            </a:r>
            <a:r>
              <a:rPr sz="2700" baseline="3086" dirty="0">
                <a:latin typeface="Arial MT"/>
                <a:cs typeface="Arial MT"/>
              </a:rPr>
              <a:t>	</a:t>
            </a:r>
            <a:r>
              <a:rPr sz="1800" u="sng" spc="500" dirty="0">
                <a:uFill>
                  <a:solidFill>
                    <a:srgbClr val="000000"/>
                  </a:solidFill>
                </a:uFill>
                <a:latin typeface="Times New Roman"/>
                <a:cs typeface="Times New Roman"/>
              </a:rPr>
              <a:t> </a:t>
            </a:r>
            <a:r>
              <a:rPr sz="1800" u="sng" spc="-10" dirty="0">
                <a:uFill>
                  <a:solidFill>
                    <a:srgbClr val="000000"/>
                  </a:solidFill>
                </a:uFill>
                <a:latin typeface="Arial MT"/>
                <a:cs typeface="Arial MT"/>
              </a:rPr>
              <a:t>Arrival </a:t>
            </a:r>
            <a:r>
              <a:rPr sz="1800" u="sng" dirty="0">
                <a:uFill>
                  <a:solidFill>
                    <a:srgbClr val="000000"/>
                  </a:solidFill>
                </a:uFill>
                <a:latin typeface="Arial MT"/>
                <a:cs typeface="Arial MT"/>
              </a:rPr>
              <a:t>Time	</a:t>
            </a:r>
            <a:r>
              <a:rPr sz="2700" u="sng" baseline="3086" dirty="0">
                <a:uFill>
                  <a:solidFill>
                    <a:srgbClr val="000000"/>
                  </a:solidFill>
                </a:uFill>
                <a:latin typeface="Arial MT"/>
                <a:cs typeface="Arial MT"/>
              </a:rPr>
              <a:t>CPU</a:t>
            </a:r>
            <a:r>
              <a:rPr sz="2700" u="sng" spc="-44" baseline="3086" dirty="0">
                <a:uFill>
                  <a:solidFill>
                    <a:srgbClr val="000000"/>
                  </a:solidFill>
                </a:uFill>
                <a:latin typeface="Arial MT"/>
                <a:cs typeface="Arial MT"/>
              </a:rPr>
              <a:t> </a:t>
            </a:r>
            <a:r>
              <a:rPr sz="2700" u="sng" spc="-15" baseline="3086" dirty="0">
                <a:uFill>
                  <a:solidFill>
                    <a:srgbClr val="000000"/>
                  </a:solidFill>
                </a:uFill>
                <a:latin typeface="Arial MT"/>
                <a:cs typeface="Arial MT"/>
              </a:rPr>
              <a:t>Burst</a:t>
            </a:r>
            <a:r>
              <a:rPr sz="2700" u="sng" spc="-179" baseline="3086" dirty="0">
                <a:uFill>
                  <a:solidFill>
                    <a:srgbClr val="000000"/>
                  </a:solidFill>
                </a:uFill>
                <a:latin typeface="Arial MT"/>
                <a:cs typeface="Arial MT"/>
              </a:rPr>
              <a:t> </a:t>
            </a:r>
            <a:r>
              <a:rPr sz="2700" u="sng" spc="-30" baseline="3086" dirty="0">
                <a:uFill>
                  <a:solidFill>
                    <a:srgbClr val="000000"/>
                  </a:solidFill>
                </a:uFill>
                <a:latin typeface="Arial MT"/>
                <a:cs typeface="Arial MT"/>
              </a:rPr>
              <a:t>Time</a:t>
            </a:r>
            <a:r>
              <a:rPr sz="2700" u="sng" spc="750" baseline="3086" dirty="0">
                <a:uFill>
                  <a:solidFill>
                    <a:srgbClr val="000000"/>
                  </a:solidFill>
                </a:uFill>
                <a:latin typeface="Arial MT"/>
                <a:cs typeface="Arial MT"/>
              </a:rPr>
              <a:t> </a:t>
            </a:r>
            <a:endParaRPr sz="2700" baseline="3086">
              <a:latin typeface="Arial MT"/>
              <a:cs typeface="Arial MT"/>
            </a:endParaRPr>
          </a:p>
        </p:txBody>
      </p:sp>
      <p:graphicFrame>
        <p:nvGraphicFramePr>
          <p:cNvPr id="4" name="object 4"/>
          <p:cNvGraphicFramePr>
            <a:graphicFrameLocks noGrp="1"/>
          </p:cNvGraphicFramePr>
          <p:nvPr/>
        </p:nvGraphicFramePr>
        <p:xfrm>
          <a:off x="2731199" y="1748316"/>
          <a:ext cx="4185919" cy="1602740"/>
        </p:xfrm>
        <a:graphic>
          <a:graphicData uri="http://schemas.openxmlformats.org/drawingml/2006/table">
            <a:tbl>
              <a:tblPr firstRow="1" bandRow="1">
                <a:tableStyleId>{2D5ABB26-0587-4C30-8999-92F81FD0307C}</a:tableStyleId>
              </a:tblPr>
              <a:tblGrid>
                <a:gridCol w="1019810">
                  <a:extLst>
                    <a:ext uri="{9D8B030D-6E8A-4147-A177-3AD203B41FA5}">
                      <a16:colId xmlns:a16="http://schemas.microsoft.com/office/drawing/2014/main" val="20000"/>
                    </a:ext>
                  </a:extLst>
                </a:gridCol>
                <a:gridCol w="1942464">
                  <a:extLst>
                    <a:ext uri="{9D8B030D-6E8A-4147-A177-3AD203B41FA5}">
                      <a16:colId xmlns:a16="http://schemas.microsoft.com/office/drawing/2014/main" val="20001"/>
                    </a:ext>
                  </a:extLst>
                </a:gridCol>
                <a:gridCol w="1223645">
                  <a:extLst>
                    <a:ext uri="{9D8B030D-6E8A-4147-A177-3AD203B41FA5}">
                      <a16:colId xmlns:a16="http://schemas.microsoft.com/office/drawing/2014/main" val="20002"/>
                    </a:ext>
                  </a:extLst>
                </a:gridCol>
              </a:tblGrid>
              <a:tr h="306070">
                <a:tc>
                  <a:txBody>
                    <a:bodyPr/>
                    <a:lstStyle/>
                    <a:p>
                      <a:pPr marL="31750">
                        <a:lnSpc>
                          <a:spcPts val="1989"/>
                        </a:lnSpc>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0" marB="0"/>
                </a:tc>
                <a:tc>
                  <a:txBody>
                    <a:bodyPr/>
                    <a:lstStyle/>
                    <a:p>
                      <a:pPr marL="746125">
                        <a:lnSpc>
                          <a:spcPts val="1989"/>
                        </a:lnSpc>
                      </a:pPr>
                      <a:r>
                        <a:rPr sz="1800" spc="-50" dirty="0">
                          <a:latin typeface="Arial MT"/>
                          <a:cs typeface="Arial MT"/>
                        </a:rPr>
                        <a:t>0</a:t>
                      </a:r>
                      <a:endParaRPr sz="1800">
                        <a:latin typeface="Arial MT"/>
                        <a:cs typeface="Arial MT"/>
                      </a:endParaRPr>
                    </a:p>
                  </a:txBody>
                  <a:tcPr marL="0" marR="0" marT="0" marB="0"/>
                </a:tc>
                <a:tc>
                  <a:txBody>
                    <a:bodyPr/>
                    <a:lstStyle/>
                    <a:p>
                      <a:pPr marL="941069">
                        <a:lnSpc>
                          <a:spcPts val="1989"/>
                        </a:lnSpc>
                      </a:pPr>
                      <a:r>
                        <a:rPr sz="1800" spc="-25" dirty="0">
                          <a:latin typeface="Arial MT"/>
                          <a:cs typeface="Arial MT"/>
                        </a:rPr>
                        <a:t>10</a:t>
                      </a:r>
                      <a:endParaRPr sz="1800">
                        <a:latin typeface="Arial MT"/>
                        <a:cs typeface="Arial MT"/>
                      </a:endParaRPr>
                    </a:p>
                  </a:txBody>
                  <a:tcPr marL="0" marR="0" marT="0" marB="0"/>
                </a:tc>
                <a:extLst>
                  <a:ext uri="{0D108BD9-81ED-4DB2-BD59-A6C34878D82A}">
                    <a16:rowId xmlns:a16="http://schemas.microsoft.com/office/drawing/2014/main" val="10000"/>
                  </a:ext>
                </a:extLst>
              </a:tr>
              <a:tr h="334010">
                <a:tc>
                  <a:txBody>
                    <a:bodyPr/>
                    <a:lstStyle/>
                    <a:p>
                      <a:pPr marL="36195">
                        <a:lnSpc>
                          <a:spcPct val="100000"/>
                        </a:lnSpc>
                        <a:spcBef>
                          <a:spcPts val="80"/>
                        </a:spcBef>
                      </a:pPr>
                      <a:r>
                        <a:rPr sz="1800" spc="-25" dirty="0">
                          <a:latin typeface="Arial MT"/>
                          <a:cs typeface="Arial MT"/>
                        </a:rPr>
                        <a:t>P</a:t>
                      </a:r>
                      <a:r>
                        <a:rPr sz="1800" spc="-37" baseline="-13888" dirty="0">
                          <a:latin typeface="Arial MT"/>
                          <a:cs typeface="Arial MT"/>
                        </a:rPr>
                        <a:t>2</a:t>
                      </a:r>
                      <a:endParaRPr sz="1800" baseline="-13888">
                        <a:latin typeface="Arial MT"/>
                        <a:cs typeface="Arial MT"/>
                      </a:endParaRPr>
                    </a:p>
                  </a:txBody>
                  <a:tcPr marL="0" marR="0" marT="10160" marB="0"/>
                </a:tc>
                <a:tc>
                  <a:txBody>
                    <a:bodyPr/>
                    <a:lstStyle/>
                    <a:p>
                      <a:pPr marL="748665">
                        <a:lnSpc>
                          <a:spcPct val="100000"/>
                        </a:lnSpc>
                        <a:spcBef>
                          <a:spcPts val="165"/>
                        </a:spcBef>
                      </a:pPr>
                      <a:r>
                        <a:rPr sz="1800" spc="-50" dirty="0">
                          <a:latin typeface="Arial MT"/>
                          <a:cs typeface="Arial MT"/>
                        </a:rPr>
                        <a:t>3</a:t>
                      </a:r>
                      <a:endParaRPr sz="1800">
                        <a:latin typeface="Arial MT"/>
                        <a:cs typeface="Arial MT"/>
                      </a:endParaRPr>
                    </a:p>
                  </a:txBody>
                  <a:tcPr marL="0" marR="0" marT="20955" marB="0"/>
                </a:tc>
                <a:tc>
                  <a:txBody>
                    <a:bodyPr/>
                    <a:lstStyle/>
                    <a:p>
                      <a:pPr marL="939800">
                        <a:lnSpc>
                          <a:spcPct val="100000"/>
                        </a:lnSpc>
                        <a:spcBef>
                          <a:spcPts val="90"/>
                        </a:spcBef>
                      </a:pPr>
                      <a:r>
                        <a:rPr sz="1800" spc="-50" dirty="0">
                          <a:latin typeface="Arial MT"/>
                          <a:cs typeface="Arial MT"/>
                        </a:rPr>
                        <a:t>6</a:t>
                      </a:r>
                      <a:endParaRPr sz="1800">
                        <a:latin typeface="Arial MT"/>
                        <a:cs typeface="Arial MT"/>
                      </a:endParaRPr>
                    </a:p>
                  </a:txBody>
                  <a:tcPr marL="0" marR="0" marT="11430" marB="0"/>
                </a:tc>
                <a:extLst>
                  <a:ext uri="{0D108BD9-81ED-4DB2-BD59-A6C34878D82A}">
                    <a16:rowId xmlns:a16="http://schemas.microsoft.com/office/drawing/2014/main" val="10001"/>
                  </a:ext>
                </a:extLst>
              </a:tr>
              <a:tr h="330200">
                <a:tc>
                  <a:txBody>
                    <a:bodyPr/>
                    <a:lstStyle/>
                    <a:p>
                      <a:pPr marL="36195">
                        <a:lnSpc>
                          <a:spcPct val="100000"/>
                        </a:lnSpc>
                        <a:spcBef>
                          <a:spcPts val="50"/>
                        </a:spcBef>
                      </a:pPr>
                      <a:r>
                        <a:rPr sz="1800" spc="-25" dirty="0">
                          <a:latin typeface="Arial MT"/>
                          <a:cs typeface="Arial MT"/>
                        </a:rPr>
                        <a:t>P</a:t>
                      </a:r>
                      <a:r>
                        <a:rPr sz="1800" spc="-37" baseline="-13888" dirty="0">
                          <a:latin typeface="Arial MT"/>
                          <a:cs typeface="Arial MT"/>
                        </a:rPr>
                        <a:t>3</a:t>
                      </a:r>
                      <a:endParaRPr sz="1800" baseline="-13888">
                        <a:latin typeface="Arial MT"/>
                        <a:cs typeface="Arial MT"/>
                      </a:endParaRPr>
                    </a:p>
                  </a:txBody>
                  <a:tcPr marL="0" marR="0" marT="6350" marB="0"/>
                </a:tc>
                <a:tc>
                  <a:txBody>
                    <a:bodyPr/>
                    <a:lstStyle/>
                    <a:p>
                      <a:pPr marL="748665">
                        <a:lnSpc>
                          <a:spcPct val="100000"/>
                        </a:lnSpc>
                        <a:spcBef>
                          <a:spcPts val="135"/>
                        </a:spcBef>
                      </a:pPr>
                      <a:r>
                        <a:rPr sz="1800" spc="-50" dirty="0">
                          <a:latin typeface="Arial MT"/>
                          <a:cs typeface="Arial MT"/>
                        </a:rPr>
                        <a:t>3</a:t>
                      </a:r>
                      <a:endParaRPr sz="1800">
                        <a:latin typeface="Arial MT"/>
                        <a:cs typeface="Arial MT"/>
                      </a:endParaRPr>
                    </a:p>
                  </a:txBody>
                  <a:tcPr marL="0" marR="0" marT="17145" marB="0"/>
                </a:tc>
                <a:tc>
                  <a:txBody>
                    <a:bodyPr/>
                    <a:lstStyle/>
                    <a:p>
                      <a:pPr marL="939800">
                        <a:lnSpc>
                          <a:spcPct val="100000"/>
                        </a:lnSpc>
                        <a:spcBef>
                          <a:spcPts val="65"/>
                        </a:spcBef>
                      </a:pPr>
                      <a:r>
                        <a:rPr sz="1800" spc="-50" dirty="0">
                          <a:latin typeface="Arial MT"/>
                          <a:cs typeface="Arial MT"/>
                        </a:rPr>
                        <a:t>4</a:t>
                      </a:r>
                      <a:endParaRPr sz="1800">
                        <a:latin typeface="Arial MT"/>
                        <a:cs typeface="Arial MT"/>
                      </a:endParaRPr>
                    </a:p>
                  </a:txBody>
                  <a:tcPr marL="0" marR="0" marT="8255" marB="0"/>
                </a:tc>
                <a:extLst>
                  <a:ext uri="{0D108BD9-81ED-4DB2-BD59-A6C34878D82A}">
                    <a16:rowId xmlns:a16="http://schemas.microsoft.com/office/drawing/2014/main" val="10002"/>
                  </a:ext>
                </a:extLst>
              </a:tr>
              <a:tr h="330200">
                <a:tc>
                  <a:txBody>
                    <a:bodyPr/>
                    <a:lstStyle/>
                    <a:p>
                      <a:pPr marL="36195">
                        <a:lnSpc>
                          <a:spcPct val="100000"/>
                        </a:lnSpc>
                        <a:spcBef>
                          <a:spcPts val="50"/>
                        </a:spcBef>
                      </a:pPr>
                      <a:r>
                        <a:rPr sz="1800" spc="-25" dirty="0">
                          <a:latin typeface="Arial MT"/>
                          <a:cs typeface="Arial MT"/>
                        </a:rPr>
                        <a:t>P</a:t>
                      </a:r>
                      <a:r>
                        <a:rPr sz="1800" spc="-37" baseline="-13888" dirty="0">
                          <a:latin typeface="Arial MT"/>
                          <a:cs typeface="Arial MT"/>
                        </a:rPr>
                        <a:t>4</a:t>
                      </a:r>
                      <a:endParaRPr sz="1800" baseline="-13888">
                        <a:latin typeface="Arial MT"/>
                        <a:cs typeface="Arial MT"/>
                      </a:endParaRPr>
                    </a:p>
                  </a:txBody>
                  <a:tcPr marL="0" marR="0" marT="6350" marB="0"/>
                </a:tc>
                <a:tc>
                  <a:txBody>
                    <a:bodyPr/>
                    <a:lstStyle/>
                    <a:p>
                      <a:pPr marL="748665">
                        <a:lnSpc>
                          <a:spcPct val="100000"/>
                        </a:lnSpc>
                        <a:spcBef>
                          <a:spcPts val="135"/>
                        </a:spcBef>
                      </a:pPr>
                      <a:r>
                        <a:rPr sz="1800" spc="-50" dirty="0">
                          <a:latin typeface="Arial MT"/>
                          <a:cs typeface="Arial MT"/>
                        </a:rPr>
                        <a:t>8</a:t>
                      </a:r>
                      <a:endParaRPr sz="1800" dirty="0">
                        <a:latin typeface="Arial MT"/>
                        <a:cs typeface="Arial MT"/>
                      </a:endParaRPr>
                    </a:p>
                  </a:txBody>
                  <a:tcPr marL="0" marR="0" marT="17145" marB="0"/>
                </a:tc>
                <a:tc>
                  <a:txBody>
                    <a:bodyPr/>
                    <a:lstStyle/>
                    <a:p>
                      <a:pPr marL="939800">
                        <a:lnSpc>
                          <a:spcPct val="100000"/>
                        </a:lnSpc>
                        <a:spcBef>
                          <a:spcPts val="60"/>
                        </a:spcBef>
                      </a:pPr>
                      <a:r>
                        <a:rPr sz="1800" spc="-50" dirty="0">
                          <a:latin typeface="Arial MT"/>
                          <a:cs typeface="Arial MT"/>
                        </a:rPr>
                        <a:t>3</a:t>
                      </a:r>
                      <a:endParaRPr sz="1800">
                        <a:latin typeface="Arial MT"/>
                        <a:cs typeface="Arial MT"/>
                      </a:endParaRPr>
                    </a:p>
                  </a:txBody>
                  <a:tcPr marL="0" marR="0" marT="7620" marB="0"/>
                </a:tc>
                <a:extLst>
                  <a:ext uri="{0D108BD9-81ED-4DB2-BD59-A6C34878D82A}">
                    <a16:rowId xmlns:a16="http://schemas.microsoft.com/office/drawing/2014/main" val="10003"/>
                  </a:ext>
                </a:extLst>
              </a:tr>
              <a:tr h="302260">
                <a:tc>
                  <a:txBody>
                    <a:bodyPr/>
                    <a:lstStyle/>
                    <a:p>
                      <a:pPr marL="36195">
                        <a:lnSpc>
                          <a:spcPct val="100000"/>
                        </a:lnSpc>
                        <a:spcBef>
                          <a:spcPts val="50"/>
                        </a:spcBef>
                      </a:pPr>
                      <a:r>
                        <a:rPr sz="1800" spc="-25" dirty="0">
                          <a:latin typeface="Arial MT"/>
                          <a:cs typeface="Arial MT"/>
                        </a:rPr>
                        <a:t>P</a:t>
                      </a:r>
                      <a:r>
                        <a:rPr sz="1800" spc="-37" baseline="-13888" dirty="0">
                          <a:latin typeface="Arial MT"/>
                          <a:cs typeface="Arial MT"/>
                        </a:rPr>
                        <a:t>5</a:t>
                      </a:r>
                      <a:endParaRPr sz="1800" baseline="-13888">
                        <a:latin typeface="Arial MT"/>
                        <a:cs typeface="Arial MT"/>
                      </a:endParaRPr>
                    </a:p>
                  </a:txBody>
                  <a:tcPr marL="0" marR="0" marT="6350" marB="0"/>
                </a:tc>
                <a:tc>
                  <a:txBody>
                    <a:bodyPr/>
                    <a:lstStyle/>
                    <a:p>
                      <a:pPr marL="748665">
                        <a:lnSpc>
                          <a:spcPts val="2145"/>
                        </a:lnSpc>
                        <a:spcBef>
                          <a:spcPts val="135"/>
                        </a:spcBef>
                      </a:pPr>
                      <a:r>
                        <a:rPr sz="1800" spc="-25" dirty="0">
                          <a:latin typeface="Arial MT"/>
                          <a:cs typeface="Arial MT"/>
                        </a:rPr>
                        <a:t>13</a:t>
                      </a:r>
                      <a:endParaRPr sz="1800">
                        <a:latin typeface="Arial MT"/>
                        <a:cs typeface="Arial MT"/>
                      </a:endParaRPr>
                    </a:p>
                  </a:txBody>
                  <a:tcPr marL="0" marR="0" marT="17145" marB="0"/>
                </a:tc>
                <a:tc>
                  <a:txBody>
                    <a:bodyPr/>
                    <a:lstStyle/>
                    <a:p>
                      <a:pPr marL="939800">
                        <a:lnSpc>
                          <a:spcPct val="100000"/>
                        </a:lnSpc>
                        <a:spcBef>
                          <a:spcPts val="75"/>
                        </a:spcBef>
                      </a:pPr>
                      <a:r>
                        <a:rPr sz="1800" spc="-50" dirty="0">
                          <a:latin typeface="Arial MT"/>
                          <a:cs typeface="Arial MT"/>
                        </a:rPr>
                        <a:t>5</a:t>
                      </a:r>
                      <a:endParaRPr sz="1800" dirty="0">
                        <a:latin typeface="Arial MT"/>
                        <a:cs typeface="Arial MT"/>
                      </a:endParaRPr>
                    </a:p>
                  </a:txBody>
                  <a:tcPr marL="0" marR="0" marT="9525" marB="0"/>
                </a:tc>
                <a:extLst>
                  <a:ext uri="{0D108BD9-81ED-4DB2-BD59-A6C34878D82A}">
                    <a16:rowId xmlns:a16="http://schemas.microsoft.com/office/drawing/2014/main" val="10004"/>
                  </a:ext>
                </a:extLst>
              </a:tr>
            </a:tbl>
          </a:graphicData>
        </a:graphic>
      </p:graphicFrame>
      <p:sp>
        <p:nvSpPr>
          <p:cNvPr id="21" name="TextBox 20">
            <a:extLst>
              <a:ext uri="{FF2B5EF4-FFF2-40B4-BE49-F238E27FC236}">
                <a16:creationId xmlns:a16="http://schemas.microsoft.com/office/drawing/2014/main" id="{21BCB940-2D41-556B-7355-16573D516A46}"/>
              </a:ext>
            </a:extLst>
          </p:cNvPr>
          <p:cNvSpPr txBox="1"/>
          <p:nvPr/>
        </p:nvSpPr>
        <p:spPr>
          <a:xfrm>
            <a:off x="2286000" y="3865461"/>
            <a:ext cx="5791200" cy="369332"/>
          </a:xfrm>
          <a:prstGeom prst="rect">
            <a:avLst/>
          </a:prstGeom>
          <a:noFill/>
        </p:spPr>
        <p:txBody>
          <a:bodyPr wrap="square">
            <a:spAutoFit/>
          </a:bodyPr>
          <a:lstStyle/>
          <a:p>
            <a:r>
              <a:rPr lang="en-US" altLang="zh-CN" dirty="0"/>
              <a:t>Turnaround Time = Completion Time−Arrival Time</a:t>
            </a:r>
            <a:endParaRPr lang="zh-CN" altLang="en-US" dirty="0"/>
          </a:p>
        </p:txBody>
      </p:sp>
    </p:spTree>
    <p:extLst>
      <p:ext uri="{BB962C8B-B14F-4D97-AF65-F5344CB8AC3E}">
        <p14:creationId xmlns:p14="http://schemas.microsoft.com/office/powerpoint/2010/main" val="3560236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8282" rIns="0" bIns="0" rtlCol="0">
            <a:spAutoFit/>
          </a:bodyPr>
          <a:lstStyle/>
          <a:p>
            <a:pPr marL="1823085">
              <a:lnSpc>
                <a:spcPct val="100000"/>
              </a:lnSpc>
              <a:spcBef>
                <a:spcPts val="100"/>
              </a:spcBef>
            </a:pPr>
            <a:r>
              <a:rPr sz="2400" spc="-20" dirty="0"/>
              <a:t>Shortest-</a:t>
            </a:r>
            <a:r>
              <a:rPr sz="2400" spc="-10" dirty="0"/>
              <a:t>Job-</a:t>
            </a:r>
            <a:r>
              <a:rPr sz="2400" dirty="0"/>
              <a:t>First</a:t>
            </a:r>
            <a:r>
              <a:rPr sz="2400" spc="-75" dirty="0"/>
              <a:t> </a:t>
            </a:r>
            <a:r>
              <a:rPr sz="2400" dirty="0"/>
              <a:t>(SJF)</a:t>
            </a:r>
            <a:r>
              <a:rPr sz="2400" spc="-75" dirty="0"/>
              <a:t> </a:t>
            </a:r>
            <a:r>
              <a:rPr sz="2400" spc="-10" dirty="0"/>
              <a:t>Scheduling</a:t>
            </a:r>
            <a:endParaRPr sz="2400"/>
          </a:p>
        </p:txBody>
      </p:sp>
      <p:sp>
        <p:nvSpPr>
          <p:cNvPr id="14" name="object 14"/>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15" name="object 15"/>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5.39</a:t>
            </a:r>
          </a:p>
        </p:txBody>
      </p:sp>
      <p:sp>
        <p:nvSpPr>
          <p:cNvPr id="3" name="object 3"/>
          <p:cNvSpPr txBox="1"/>
          <p:nvPr/>
        </p:nvSpPr>
        <p:spPr>
          <a:xfrm>
            <a:off x="1294891" y="1447300"/>
            <a:ext cx="6393180" cy="299720"/>
          </a:xfrm>
          <a:prstGeom prst="rect">
            <a:avLst/>
          </a:prstGeom>
        </p:spPr>
        <p:txBody>
          <a:bodyPr vert="horz" wrap="square" lIns="0" tIns="12700" rIns="0" bIns="0" rtlCol="0">
            <a:spAutoFit/>
          </a:bodyPr>
          <a:lstStyle/>
          <a:p>
            <a:pPr marL="12700">
              <a:lnSpc>
                <a:spcPct val="100000"/>
              </a:lnSpc>
              <a:spcBef>
                <a:spcPts val="100"/>
              </a:spcBef>
              <a:tabLst>
                <a:tab pos="1280160" algn="l"/>
                <a:tab pos="2328545" algn="l"/>
                <a:tab pos="2673350" algn="l"/>
                <a:tab pos="4674235" algn="l"/>
              </a:tabLst>
            </a:pPr>
            <a:r>
              <a:rPr sz="2700" u="sng" baseline="3086" dirty="0">
                <a:uFill>
                  <a:solidFill>
                    <a:srgbClr val="000000"/>
                  </a:solidFill>
                </a:uFill>
                <a:latin typeface="Times New Roman"/>
                <a:cs typeface="Times New Roman"/>
              </a:rPr>
              <a:t>	</a:t>
            </a:r>
            <a:r>
              <a:rPr sz="2700" u="sng" spc="-15" baseline="3086" dirty="0">
                <a:uFill>
                  <a:solidFill>
                    <a:srgbClr val="000000"/>
                  </a:solidFill>
                </a:uFill>
                <a:latin typeface="Arial MT"/>
                <a:cs typeface="Arial MT"/>
              </a:rPr>
              <a:t>Process</a:t>
            </a:r>
            <a:r>
              <a:rPr sz="2700" u="sng" baseline="3086" dirty="0">
                <a:uFill>
                  <a:solidFill>
                    <a:srgbClr val="000000"/>
                  </a:solidFill>
                </a:uFill>
                <a:latin typeface="Arial MT"/>
                <a:cs typeface="Arial MT"/>
              </a:rPr>
              <a:t>	</a:t>
            </a:r>
            <a:r>
              <a:rPr sz="2700" baseline="3086" dirty="0">
                <a:latin typeface="Arial MT"/>
                <a:cs typeface="Arial MT"/>
              </a:rPr>
              <a:t>	</a:t>
            </a:r>
            <a:r>
              <a:rPr sz="1800" u="sng" spc="500" dirty="0">
                <a:uFill>
                  <a:solidFill>
                    <a:srgbClr val="000000"/>
                  </a:solidFill>
                </a:uFill>
                <a:latin typeface="Times New Roman"/>
                <a:cs typeface="Times New Roman"/>
              </a:rPr>
              <a:t> </a:t>
            </a:r>
            <a:r>
              <a:rPr sz="1800" u="sng" spc="-10" dirty="0">
                <a:uFill>
                  <a:solidFill>
                    <a:srgbClr val="000000"/>
                  </a:solidFill>
                </a:uFill>
                <a:latin typeface="Arial MT"/>
                <a:cs typeface="Arial MT"/>
              </a:rPr>
              <a:t>Arrival </a:t>
            </a:r>
            <a:r>
              <a:rPr sz="1800" u="sng" dirty="0">
                <a:uFill>
                  <a:solidFill>
                    <a:srgbClr val="000000"/>
                  </a:solidFill>
                </a:uFill>
                <a:latin typeface="Arial MT"/>
                <a:cs typeface="Arial MT"/>
              </a:rPr>
              <a:t>Time	</a:t>
            </a:r>
            <a:r>
              <a:rPr sz="2700" u="sng" baseline="3086" dirty="0">
                <a:uFill>
                  <a:solidFill>
                    <a:srgbClr val="000000"/>
                  </a:solidFill>
                </a:uFill>
                <a:latin typeface="Arial MT"/>
                <a:cs typeface="Arial MT"/>
              </a:rPr>
              <a:t>CPU</a:t>
            </a:r>
            <a:r>
              <a:rPr sz="2700" u="sng" spc="-44" baseline="3086" dirty="0">
                <a:uFill>
                  <a:solidFill>
                    <a:srgbClr val="000000"/>
                  </a:solidFill>
                </a:uFill>
                <a:latin typeface="Arial MT"/>
                <a:cs typeface="Arial MT"/>
              </a:rPr>
              <a:t> </a:t>
            </a:r>
            <a:r>
              <a:rPr sz="2700" u="sng" spc="-15" baseline="3086" dirty="0">
                <a:uFill>
                  <a:solidFill>
                    <a:srgbClr val="000000"/>
                  </a:solidFill>
                </a:uFill>
                <a:latin typeface="Arial MT"/>
                <a:cs typeface="Arial MT"/>
              </a:rPr>
              <a:t>Burst</a:t>
            </a:r>
            <a:r>
              <a:rPr sz="2700" u="sng" spc="-179" baseline="3086" dirty="0">
                <a:uFill>
                  <a:solidFill>
                    <a:srgbClr val="000000"/>
                  </a:solidFill>
                </a:uFill>
                <a:latin typeface="Arial MT"/>
                <a:cs typeface="Arial MT"/>
              </a:rPr>
              <a:t> </a:t>
            </a:r>
            <a:r>
              <a:rPr sz="2700" u="sng" spc="-30" baseline="3086" dirty="0">
                <a:uFill>
                  <a:solidFill>
                    <a:srgbClr val="000000"/>
                  </a:solidFill>
                </a:uFill>
                <a:latin typeface="Arial MT"/>
                <a:cs typeface="Arial MT"/>
              </a:rPr>
              <a:t>Time</a:t>
            </a:r>
            <a:r>
              <a:rPr sz="2700" u="sng" spc="750" baseline="3086" dirty="0">
                <a:uFill>
                  <a:solidFill>
                    <a:srgbClr val="000000"/>
                  </a:solidFill>
                </a:uFill>
                <a:latin typeface="Arial MT"/>
                <a:cs typeface="Arial MT"/>
              </a:rPr>
              <a:t> </a:t>
            </a:r>
            <a:endParaRPr sz="2700" baseline="3086">
              <a:latin typeface="Arial MT"/>
              <a:cs typeface="Arial MT"/>
            </a:endParaRPr>
          </a:p>
        </p:txBody>
      </p:sp>
      <p:graphicFrame>
        <p:nvGraphicFramePr>
          <p:cNvPr id="4" name="object 4"/>
          <p:cNvGraphicFramePr>
            <a:graphicFrameLocks noGrp="1"/>
          </p:cNvGraphicFramePr>
          <p:nvPr/>
        </p:nvGraphicFramePr>
        <p:xfrm>
          <a:off x="2731199" y="1748316"/>
          <a:ext cx="4185919" cy="1602740"/>
        </p:xfrm>
        <a:graphic>
          <a:graphicData uri="http://schemas.openxmlformats.org/drawingml/2006/table">
            <a:tbl>
              <a:tblPr firstRow="1" bandRow="1">
                <a:tableStyleId>{2D5ABB26-0587-4C30-8999-92F81FD0307C}</a:tableStyleId>
              </a:tblPr>
              <a:tblGrid>
                <a:gridCol w="1019810">
                  <a:extLst>
                    <a:ext uri="{9D8B030D-6E8A-4147-A177-3AD203B41FA5}">
                      <a16:colId xmlns:a16="http://schemas.microsoft.com/office/drawing/2014/main" val="20000"/>
                    </a:ext>
                  </a:extLst>
                </a:gridCol>
                <a:gridCol w="1942464">
                  <a:extLst>
                    <a:ext uri="{9D8B030D-6E8A-4147-A177-3AD203B41FA5}">
                      <a16:colId xmlns:a16="http://schemas.microsoft.com/office/drawing/2014/main" val="20001"/>
                    </a:ext>
                  </a:extLst>
                </a:gridCol>
                <a:gridCol w="1223645">
                  <a:extLst>
                    <a:ext uri="{9D8B030D-6E8A-4147-A177-3AD203B41FA5}">
                      <a16:colId xmlns:a16="http://schemas.microsoft.com/office/drawing/2014/main" val="20002"/>
                    </a:ext>
                  </a:extLst>
                </a:gridCol>
              </a:tblGrid>
              <a:tr h="306070">
                <a:tc>
                  <a:txBody>
                    <a:bodyPr/>
                    <a:lstStyle/>
                    <a:p>
                      <a:pPr marL="31750">
                        <a:lnSpc>
                          <a:spcPts val="1989"/>
                        </a:lnSpc>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0" marB="0"/>
                </a:tc>
                <a:tc>
                  <a:txBody>
                    <a:bodyPr/>
                    <a:lstStyle/>
                    <a:p>
                      <a:pPr marL="746125">
                        <a:lnSpc>
                          <a:spcPts val="1989"/>
                        </a:lnSpc>
                      </a:pPr>
                      <a:r>
                        <a:rPr sz="1800" spc="-50" dirty="0">
                          <a:latin typeface="Arial MT"/>
                          <a:cs typeface="Arial MT"/>
                        </a:rPr>
                        <a:t>0</a:t>
                      </a:r>
                      <a:endParaRPr sz="1800">
                        <a:latin typeface="Arial MT"/>
                        <a:cs typeface="Arial MT"/>
                      </a:endParaRPr>
                    </a:p>
                  </a:txBody>
                  <a:tcPr marL="0" marR="0" marT="0" marB="0"/>
                </a:tc>
                <a:tc>
                  <a:txBody>
                    <a:bodyPr/>
                    <a:lstStyle/>
                    <a:p>
                      <a:pPr marL="941069">
                        <a:lnSpc>
                          <a:spcPts val="1989"/>
                        </a:lnSpc>
                      </a:pPr>
                      <a:r>
                        <a:rPr sz="1800" spc="-25" dirty="0">
                          <a:latin typeface="Arial MT"/>
                          <a:cs typeface="Arial MT"/>
                        </a:rPr>
                        <a:t>10</a:t>
                      </a:r>
                      <a:endParaRPr sz="1800">
                        <a:latin typeface="Arial MT"/>
                        <a:cs typeface="Arial MT"/>
                      </a:endParaRPr>
                    </a:p>
                  </a:txBody>
                  <a:tcPr marL="0" marR="0" marT="0" marB="0"/>
                </a:tc>
                <a:extLst>
                  <a:ext uri="{0D108BD9-81ED-4DB2-BD59-A6C34878D82A}">
                    <a16:rowId xmlns:a16="http://schemas.microsoft.com/office/drawing/2014/main" val="10000"/>
                  </a:ext>
                </a:extLst>
              </a:tr>
              <a:tr h="334010">
                <a:tc>
                  <a:txBody>
                    <a:bodyPr/>
                    <a:lstStyle/>
                    <a:p>
                      <a:pPr marL="36195">
                        <a:lnSpc>
                          <a:spcPct val="100000"/>
                        </a:lnSpc>
                        <a:spcBef>
                          <a:spcPts val="80"/>
                        </a:spcBef>
                      </a:pPr>
                      <a:r>
                        <a:rPr sz="1800" spc="-25" dirty="0">
                          <a:latin typeface="Arial MT"/>
                          <a:cs typeface="Arial MT"/>
                        </a:rPr>
                        <a:t>P</a:t>
                      </a:r>
                      <a:r>
                        <a:rPr sz="1800" spc="-37" baseline="-13888" dirty="0">
                          <a:latin typeface="Arial MT"/>
                          <a:cs typeface="Arial MT"/>
                        </a:rPr>
                        <a:t>2</a:t>
                      </a:r>
                      <a:endParaRPr sz="1800" baseline="-13888">
                        <a:latin typeface="Arial MT"/>
                        <a:cs typeface="Arial MT"/>
                      </a:endParaRPr>
                    </a:p>
                  </a:txBody>
                  <a:tcPr marL="0" marR="0" marT="10160" marB="0"/>
                </a:tc>
                <a:tc>
                  <a:txBody>
                    <a:bodyPr/>
                    <a:lstStyle/>
                    <a:p>
                      <a:pPr marL="748665">
                        <a:lnSpc>
                          <a:spcPct val="100000"/>
                        </a:lnSpc>
                        <a:spcBef>
                          <a:spcPts val="165"/>
                        </a:spcBef>
                      </a:pPr>
                      <a:r>
                        <a:rPr sz="1800" spc="-50" dirty="0">
                          <a:latin typeface="Arial MT"/>
                          <a:cs typeface="Arial MT"/>
                        </a:rPr>
                        <a:t>3</a:t>
                      </a:r>
                      <a:endParaRPr sz="1800">
                        <a:latin typeface="Arial MT"/>
                        <a:cs typeface="Arial MT"/>
                      </a:endParaRPr>
                    </a:p>
                  </a:txBody>
                  <a:tcPr marL="0" marR="0" marT="20955" marB="0"/>
                </a:tc>
                <a:tc>
                  <a:txBody>
                    <a:bodyPr/>
                    <a:lstStyle/>
                    <a:p>
                      <a:pPr marL="939800">
                        <a:lnSpc>
                          <a:spcPct val="100000"/>
                        </a:lnSpc>
                        <a:spcBef>
                          <a:spcPts val="90"/>
                        </a:spcBef>
                      </a:pPr>
                      <a:r>
                        <a:rPr sz="1800" spc="-50" dirty="0">
                          <a:latin typeface="Arial MT"/>
                          <a:cs typeface="Arial MT"/>
                        </a:rPr>
                        <a:t>6</a:t>
                      </a:r>
                      <a:endParaRPr sz="1800">
                        <a:latin typeface="Arial MT"/>
                        <a:cs typeface="Arial MT"/>
                      </a:endParaRPr>
                    </a:p>
                  </a:txBody>
                  <a:tcPr marL="0" marR="0" marT="11430" marB="0"/>
                </a:tc>
                <a:extLst>
                  <a:ext uri="{0D108BD9-81ED-4DB2-BD59-A6C34878D82A}">
                    <a16:rowId xmlns:a16="http://schemas.microsoft.com/office/drawing/2014/main" val="10001"/>
                  </a:ext>
                </a:extLst>
              </a:tr>
              <a:tr h="330200">
                <a:tc>
                  <a:txBody>
                    <a:bodyPr/>
                    <a:lstStyle/>
                    <a:p>
                      <a:pPr marL="36195">
                        <a:lnSpc>
                          <a:spcPct val="100000"/>
                        </a:lnSpc>
                        <a:spcBef>
                          <a:spcPts val="50"/>
                        </a:spcBef>
                      </a:pPr>
                      <a:r>
                        <a:rPr sz="1800" spc="-25" dirty="0">
                          <a:latin typeface="Arial MT"/>
                          <a:cs typeface="Arial MT"/>
                        </a:rPr>
                        <a:t>P</a:t>
                      </a:r>
                      <a:r>
                        <a:rPr sz="1800" spc="-37" baseline="-13888" dirty="0">
                          <a:latin typeface="Arial MT"/>
                          <a:cs typeface="Arial MT"/>
                        </a:rPr>
                        <a:t>3</a:t>
                      </a:r>
                      <a:endParaRPr sz="1800" baseline="-13888">
                        <a:latin typeface="Arial MT"/>
                        <a:cs typeface="Arial MT"/>
                      </a:endParaRPr>
                    </a:p>
                  </a:txBody>
                  <a:tcPr marL="0" marR="0" marT="6350" marB="0"/>
                </a:tc>
                <a:tc>
                  <a:txBody>
                    <a:bodyPr/>
                    <a:lstStyle/>
                    <a:p>
                      <a:pPr marL="748665">
                        <a:lnSpc>
                          <a:spcPct val="100000"/>
                        </a:lnSpc>
                        <a:spcBef>
                          <a:spcPts val="135"/>
                        </a:spcBef>
                      </a:pPr>
                      <a:r>
                        <a:rPr sz="1800" spc="-50" dirty="0">
                          <a:latin typeface="Arial MT"/>
                          <a:cs typeface="Arial MT"/>
                        </a:rPr>
                        <a:t>3</a:t>
                      </a:r>
                      <a:endParaRPr sz="1800">
                        <a:latin typeface="Arial MT"/>
                        <a:cs typeface="Arial MT"/>
                      </a:endParaRPr>
                    </a:p>
                  </a:txBody>
                  <a:tcPr marL="0" marR="0" marT="17145" marB="0"/>
                </a:tc>
                <a:tc>
                  <a:txBody>
                    <a:bodyPr/>
                    <a:lstStyle/>
                    <a:p>
                      <a:pPr marL="939800">
                        <a:lnSpc>
                          <a:spcPct val="100000"/>
                        </a:lnSpc>
                        <a:spcBef>
                          <a:spcPts val="65"/>
                        </a:spcBef>
                      </a:pPr>
                      <a:r>
                        <a:rPr sz="1800" spc="-50" dirty="0">
                          <a:latin typeface="Arial MT"/>
                          <a:cs typeface="Arial MT"/>
                        </a:rPr>
                        <a:t>4</a:t>
                      </a:r>
                      <a:endParaRPr sz="1800">
                        <a:latin typeface="Arial MT"/>
                        <a:cs typeface="Arial MT"/>
                      </a:endParaRPr>
                    </a:p>
                  </a:txBody>
                  <a:tcPr marL="0" marR="0" marT="8255" marB="0"/>
                </a:tc>
                <a:extLst>
                  <a:ext uri="{0D108BD9-81ED-4DB2-BD59-A6C34878D82A}">
                    <a16:rowId xmlns:a16="http://schemas.microsoft.com/office/drawing/2014/main" val="10002"/>
                  </a:ext>
                </a:extLst>
              </a:tr>
              <a:tr h="330200">
                <a:tc>
                  <a:txBody>
                    <a:bodyPr/>
                    <a:lstStyle/>
                    <a:p>
                      <a:pPr marL="36195">
                        <a:lnSpc>
                          <a:spcPct val="100000"/>
                        </a:lnSpc>
                        <a:spcBef>
                          <a:spcPts val="50"/>
                        </a:spcBef>
                      </a:pPr>
                      <a:r>
                        <a:rPr sz="1800" spc="-25" dirty="0">
                          <a:latin typeface="Arial MT"/>
                          <a:cs typeface="Arial MT"/>
                        </a:rPr>
                        <a:t>P</a:t>
                      </a:r>
                      <a:r>
                        <a:rPr sz="1800" spc="-37" baseline="-13888" dirty="0">
                          <a:latin typeface="Arial MT"/>
                          <a:cs typeface="Arial MT"/>
                        </a:rPr>
                        <a:t>4</a:t>
                      </a:r>
                      <a:endParaRPr sz="1800" baseline="-13888">
                        <a:latin typeface="Arial MT"/>
                        <a:cs typeface="Arial MT"/>
                      </a:endParaRPr>
                    </a:p>
                  </a:txBody>
                  <a:tcPr marL="0" marR="0" marT="6350" marB="0"/>
                </a:tc>
                <a:tc>
                  <a:txBody>
                    <a:bodyPr/>
                    <a:lstStyle/>
                    <a:p>
                      <a:pPr marL="748665">
                        <a:lnSpc>
                          <a:spcPct val="100000"/>
                        </a:lnSpc>
                        <a:spcBef>
                          <a:spcPts val="135"/>
                        </a:spcBef>
                      </a:pPr>
                      <a:r>
                        <a:rPr sz="1800" spc="-50" dirty="0">
                          <a:latin typeface="Arial MT"/>
                          <a:cs typeface="Arial MT"/>
                        </a:rPr>
                        <a:t>8</a:t>
                      </a:r>
                      <a:endParaRPr sz="1800" dirty="0">
                        <a:latin typeface="Arial MT"/>
                        <a:cs typeface="Arial MT"/>
                      </a:endParaRPr>
                    </a:p>
                  </a:txBody>
                  <a:tcPr marL="0" marR="0" marT="17145" marB="0"/>
                </a:tc>
                <a:tc>
                  <a:txBody>
                    <a:bodyPr/>
                    <a:lstStyle/>
                    <a:p>
                      <a:pPr marL="939800">
                        <a:lnSpc>
                          <a:spcPct val="100000"/>
                        </a:lnSpc>
                        <a:spcBef>
                          <a:spcPts val="60"/>
                        </a:spcBef>
                      </a:pPr>
                      <a:r>
                        <a:rPr sz="1800" spc="-50" dirty="0">
                          <a:latin typeface="Arial MT"/>
                          <a:cs typeface="Arial MT"/>
                        </a:rPr>
                        <a:t>3</a:t>
                      </a:r>
                      <a:endParaRPr sz="1800">
                        <a:latin typeface="Arial MT"/>
                        <a:cs typeface="Arial MT"/>
                      </a:endParaRPr>
                    </a:p>
                  </a:txBody>
                  <a:tcPr marL="0" marR="0" marT="7620" marB="0"/>
                </a:tc>
                <a:extLst>
                  <a:ext uri="{0D108BD9-81ED-4DB2-BD59-A6C34878D82A}">
                    <a16:rowId xmlns:a16="http://schemas.microsoft.com/office/drawing/2014/main" val="10003"/>
                  </a:ext>
                </a:extLst>
              </a:tr>
              <a:tr h="302260">
                <a:tc>
                  <a:txBody>
                    <a:bodyPr/>
                    <a:lstStyle/>
                    <a:p>
                      <a:pPr marL="36195">
                        <a:lnSpc>
                          <a:spcPct val="100000"/>
                        </a:lnSpc>
                        <a:spcBef>
                          <a:spcPts val="50"/>
                        </a:spcBef>
                      </a:pPr>
                      <a:r>
                        <a:rPr sz="1800" spc="-25" dirty="0">
                          <a:latin typeface="Arial MT"/>
                          <a:cs typeface="Arial MT"/>
                        </a:rPr>
                        <a:t>P</a:t>
                      </a:r>
                      <a:r>
                        <a:rPr sz="1800" spc="-37" baseline="-13888" dirty="0">
                          <a:latin typeface="Arial MT"/>
                          <a:cs typeface="Arial MT"/>
                        </a:rPr>
                        <a:t>5</a:t>
                      </a:r>
                      <a:endParaRPr sz="1800" baseline="-13888">
                        <a:latin typeface="Arial MT"/>
                        <a:cs typeface="Arial MT"/>
                      </a:endParaRPr>
                    </a:p>
                  </a:txBody>
                  <a:tcPr marL="0" marR="0" marT="6350" marB="0"/>
                </a:tc>
                <a:tc>
                  <a:txBody>
                    <a:bodyPr/>
                    <a:lstStyle/>
                    <a:p>
                      <a:pPr marL="748665">
                        <a:lnSpc>
                          <a:spcPts val="2145"/>
                        </a:lnSpc>
                        <a:spcBef>
                          <a:spcPts val="135"/>
                        </a:spcBef>
                      </a:pPr>
                      <a:r>
                        <a:rPr sz="1800" spc="-25" dirty="0">
                          <a:latin typeface="Arial MT"/>
                          <a:cs typeface="Arial MT"/>
                        </a:rPr>
                        <a:t>13</a:t>
                      </a:r>
                      <a:endParaRPr sz="1800">
                        <a:latin typeface="Arial MT"/>
                        <a:cs typeface="Arial MT"/>
                      </a:endParaRPr>
                    </a:p>
                  </a:txBody>
                  <a:tcPr marL="0" marR="0" marT="17145" marB="0"/>
                </a:tc>
                <a:tc>
                  <a:txBody>
                    <a:bodyPr/>
                    <a:lstStyle/>
                    <a:p>
                      <a:pPr marL="939800">
                        <a:lnSpc>
                          <a:spcPct val="100000"/>
                        </a:lnSpc>
                        <a:spcBef>
                          <a:spcPts val="75"/>
                        </a:spcBef>
                      </a:pPr>
                      <a:r>
                        <a:rPr sz="1800" spc="-50" dirty="0">
                          <a:latin typeface="Arial MT"/>
                          <a:cs typeface="Arial MT"/>
                        </a:rPr>
                        <a:t>5</a:t>
                      </a:r>
                      <a:endParaRPr sz="1800" dirty="0">
                        <a:latin typeface="Arial MT"/>
                        <a:cs typeface="Arial MT"/>
                      </a:endParaRPr>
                    </a:p>
                  </a:txBody>
                  <a:tcPr marL="0" marR="0" marT="9525" marB="0"/>
                </a:tc>
                <a:extLst>
                  <a:ext uri="{0D108BD9-81ED-4DB2-BD59-A6C34878D82A}">
                    <a16:rowId xmlns:a16="http://schemas.microsoft.com/office/drawing/2014/main" val="10004"/>
                  </a:ext>
                </a:extLst>
              </a:tr>
            </a:tbl>
          </a:graphicData>
        </a:graphic>
      </p:graphicFrame>
      <p:sp>
        <p:nvSpPr>
          <p:cNvPr id="21" name="TextBox 20">
            <a:extLst>
              <a:ext uri="{FF2B5EF4-FFF2-40B4-BE49-F238E27FC236}">
                <a16:creationId xmlns:a16="http://schemas.microsoft.com/office/drawing/2014/main" id="{21BCB940-2D41-556B-7355-16573D516A46}"/>
              </a:ext>
            </a:extLst>
          </p:cNvPr>
          <p:cNvSpPr txBox="1"/>
          <p:nvPr/>
        </p:nvSpPr>
        <p:spPr>
          <a:xfrm>
            <a:off x="2286000" y="3865461"/>
            <a:ext cx="5791200" cy="369332"/>
          </a:xfrm>
          <a:prstGeom prst="rect">
            <a:avLst/>
          </a:prstGeom>
          <a:noFill/>
        </p:spPr>
        <p:txBody>
          <a:bodyPr wrap="square">
            <a:spAutoFit/>
          </a:bodyPr>
          <a:lstStyle/>
          <a:p>
            <a:r>
              <a:rPr lang="en-US" altLang="zh-CN" dirty="0"/>
              <a:t>Turnaround Time = Completion Time−Arrival Time</a:t>
            </a:r>
            <a:endParaRPr lang="zh-CN" altLang="en-US" dirty="0"/>
          </a:p>
        </p:txBody>
      </p:sp>
      <p:pic>
        <p:nvPicPr>
          <p:cNvPr id="9" name="Picture 8">
            <a:extLst>
              <a:ext uri="{FF2B5EF4-FFF2-40B4-BE49-F238E27FC236}">
                <a16:creationId xmlns:a16="http://schemas.microsoft.com/office/drawing/2014/main" id="{7481D141-FBEC-4FD4-D628-0EDEF9C09EF8}"/>
              </a:ext>
            </a:extLst>
          </p:cNvPr>
          <p:cNvPicPr>
            <a:picLocks noChangeAspect="1"/>
          </p:cNvPicPr>
          <p:nvPr/>
        </p:nvPicPr>
        <p:blipFill>
          <a:blip r:embed="rId2"/>
          <a:stretch>
            <a:fillRect/>
          </a:stretch>
        </p:blipFill>
        <p:spPr>
          <a:xfrm>
            <a:off x="3809829" y="4383495"/>
            <a:ext cx="2438740" cy="2172003"/>
          </a:xfrm>
          <a:prstGeom prst="rect">
            <a:avLst/>
          </a:prstGeom>
        </p:spPr>
      </p:pic>
    </p:spTree>
    <p:extLst>
      <p:ext uri="{BB962C8B-B14F-4D97-AF65-F5344CB8AC3E}">
        <p14:creationId xmlns:p14="http://schemas.microsoft.com/office/powerpoint/2010/main" val="2115394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8282" rIns="0" bIns="0" rtlCol="0">
            <a:spAutoFit/>
          </a:bodyPr>
          <a:lstStyle/>
          <a:p>
            <a:pPr marL="1823085">
              <a:lnSpc>
                <a:spcPct val="100000"/>
              </a:lnSpc>
              <a:spcBef>
                <a:spcPts val="100"/>
              </a:spcBef>
            </a:pPr>
            <a:r>
              <a:rPr sz="2400" spc="-20" dirty="0"/>
              <a:t>Shortest-</a:t>
            </a:r>
            <a:r>
              <a:rPr sz="2400" spc="-10" dirty="0"/>
              <a:t>Job-</a:t>
            </a:r>
            <a:r>
              <a:rPr sz="2400" dirty="0"/>
              <a:t>First</a:t>
            </a:r>
            <a:r>
              <a:rPr sz="2400" spc="-75" dirty="0"/>
              <a:t> </a:t>
            </a:r>
            <a:r>
              <a:rPr sz="2400" dirty="0"/>
              <a:t>(SJF)</a:t>
            </a:r>
            <a:r>
              <a:rPr sz="2400" spc="-75" dirty="0"/>
              <a:t> </a:t>
            </a:r>
            <a:r>
              <a:rPr sz="2400" spc="-10" dirty="0"/>
              <a:t>Scheduling</a:t>
            </a:r>
            <a:endParaRPr sz="2400"/>
          </a:p>
        </p:txBody>
      </p:sp>
      <p:sp>
        <p:nvSpPr>
          <p:cNvPr id="14" name="object 14"/>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15" name="object 15"/>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5.39</a:t>
            </a:r>
          </a:p>
        </p:txBody>
      </p:sp>
      <p:sp>
        <p:nvSpPr>
          <p:cNvPr id="3" name="object 3"/>
          <p:cNvSpPr txBox="1"/>
          <p:nvPr/>
        </p:nvSpPr>
        <p:spPr>
          <a:xfrm>
            <a:off x="1294891" y="1447300"/>
            <a:ext cx="6393180" cy="299720"/>
          </a:xfrm>
          <a:prstGeom prst="rect">
            <a:avLst/>
          </a:prstGeom>
        </p:spPr>
        <p:txBody>
          <a:bodyPr vert="horz" wrap="square" lIns="0" tIns="12700" rIns="0" bIns="0" rtlCol="0">
            <a:spAutoFit/>
          </a:bodyPr>
          <a:lstStyle/>
          <a:p>
            <a:pPr marL="12700">
              <a:lnSpc>
                <a:spcPct val="100000"/>
              </a:lnSpc>
              <a:spcBef>
                <a:spcPts val="100"/>
              </a:spcBef>
              <a:tabLst>
                <a:tab pos="1280160" algn="l"/>
                <a:tab pos="2328545" algn="l"/>
                <a:tab pos="2673350" algn="l"/>
                <a:tab pos="4674235" algn="l"/>
              </a:tabLst>
            </a:pPr>
            <a:r>
              <a:rPr sz="2700" u="sng" baseline="3086" dirty="0">
                <a:uFill>
                  <a:solidFill>
                    <a:srgbClr val="000000"/>
                  </a:solidFill>
                </a:uFill>
                <a:latin typeface="Times New Roman"/>
                <a:cs typeface="Times New Roman"/>
              </a:rPr>
              <a:t>	</a:t>
            </a:r>
            <a:r>
              <a:rPr sz="2700" u="sng" spc="-15" baseline="3086" dirty="0">
                <a:uFill>
                  <a:solidFill>
                    <a:srgbClr val="000000"/>
                  </a:solidFill>
                </a:uFill>
                <a:latin typeface="Arial MT"/>
                <a:cs typeface="Arial MT"/>
              </a:rPr>
              <a:t>Process</a:t>
            </a:r>
            <a:r>
              <a:rPr sz="2700" u="sng" baseline="3086" dirty="0">
                <a:uFill>
                  <a:solidFill>
                    <a:srgbClr val="000000"/>
                  </a:solidFill>
                </a:uFill>
                <a:latin typeface="Arial MT"/>
                <a:cs typeface="Arial MT"/>
              </a:rPr>
              <a:t>	</a:t>
            </a:r>
            <a:r>
              <a:rPr sz="2700" baseline="3086" dirty="0">
                <a:latin typeface="Arial MT"/>
                <a:cs typeface="Arial MT"/>
              </a:rPr>
              <a:t>	</a:t>
            </a:r>
            <a:r>
              <a:rPr sz="1800" u="sng" spc="500" dirty="0">
                <a:uFill>
                  <a:solidFill>
                    <a:srgbClr val="000000"/>
                  </a:solidFill>
                </a:uFill>
                <a:latin typeface="Times New Roman"/>
                <a:cs typeface="Times New Roman"/>
              </a:rPr>
              <a:t> </a:t>
            </a:r>
            <a:r>
              <a:rPr sz="1800" u="sng" spc="-10" dirty="0">
                <a:uFill>
                  <a:solidFill>
                    <a:srgbClr val="000000"/>
                  </a:solidFill>
                </a:uFill>
                <a:latin typeface="Arial MT"/>
                <a:cs typeface="Arial MT"/>
              </a:rPr>
              <a:t>Arrival </a:t>
            </a:r>
            <a:r>
              <a:rPr sz="1800" u="sng" dirty="0">
                <a:uFill>
                  <a:solidFill>
                    <a:srgbClr val="000000"/>
                  </a:solidFill>
                </a:uFill>
                <a:latin typeface="Arial MT"/>
                <a:cs typeface="Arial MT"/>
              </a:rPr>
              <a:t>Time	</a:t>
            </a:r>
            <a:r>
              <a:rPr sz="2700" u="sng" baseline="3086" dirty="0">
                <a:uFill>
                  <a:solidFill>
                    <a:srgbClr val="000000"/>
                  </a:solidFill>
                </a:uFill>
                <a:latin typeface="Arial MT"/>
                <a:cs typeface="Arial MT"/>
              </a:rPr>
              <a:t>CPU</a:t>
            </a:r>
            <a:r>
              <a:rPr sz="2700" u="sng" spc="-44" baseline="3086" dirty="0">
                <a:uFill>
                  <a:solidFill>
                    <a:srgbClr val="000000"/>
                  </a:solidFill>
                </a:uFill>
                <a:latin typeface="Arial MT"/>
                <a:cs typeface="Arial MT"/>
              </a:rPr>
              <a:t> </a:t>
            </a:r>
            <a:r>
              <a:rPr sz="2700" u="sng" spc="-15" baseline="3086" dirty="0">
                <a:uFill>
                  <a:solidFill>
                    <a:srgbClr val="000000"/>
                  </a:solidFill>
                </a:uFill>
                <a:latin typeface="Arial MT"/>
                <a:cs typeface="Arial MT"/>
              </a:rPr>
              <a:t>Burst</a:t>
            </a:r>
            <a:r>
              <a:rPr sz="2700" u="sng" spc="-179" baseline="3086" dirty="0">
                <a:uFill>
                  <a:solidFill>
                    <a:srgbClr val="000000"/>
                  </a:solidFill>
                </a:uFill>
                <a:latin typeface="Arial MT"/>
                <a:cs typeface="Arial MT"/>
              </a:rPr>
              <a:t> </a:t>
            </a:r>
            <a:r>
              <a:rPr sz="2700" u="sng" spc="-30" baseline="3086" dirty="0">
                <a:uFill>
                  <a:solidFill>
                    <a:srgbClr val="000000"/>
                  </a:solidFill>
                </a:uFill>
                <a:latin typeface="Arial MT"/>
                <a:cs typeface="Arial MT"/>
              </a:rPr>
              <a:t>Time</a:t>
            </a:r>
            <a:r>
              <a:rPr sz="2700" u="sng" spc="750" baseline="3086" dirty="0">
                <a:uFill>
                  <a:solidFill>
                    <a:srgbClr val="000000"/>
                  </a:solidFill>
                </a:uFill>
                <a:latin typeface="Arial MT"/>
                <a:cs typeface="Arial MT"/>
              </a:rPr>
              <a:t> </a:t>
            </a:r>
            <a:endParaRPr sz="2700" baseline="3086">
              <a:latin typeface="Arial MT"/>
              <a:cs typeface="Arial MT"/>
            </a:endParaRPr>
          </a:p>
        </p:txBody>
      </p:sp>
      <p:graphicFrame>
        <p:nvGraphicFramePr>
          <p:cNvPr id="4" name="object 4"/>
          <p:cNvGraphicFramePr>
            <a:graphicFrameLocks noGrp="1"/>
          </p:cNvGraphicFramePr>
          <p:nvPr/>
        </p:nvGraphicFramePr>
        <p:xfrm>
          <a:off x="2731199" y="1748316"/>
          <a:ext cx="4185919" cy="1602740"/>
        </p:xfrm>
        <a:graphic>
          <a:graphicData uri="http://schemas.openxmlformats.org/drawingml/2006/table">
            <a:tbl>
              <a:tblPr firstRow="1" bandRow="1">
                <a:tableStyleId>{2D5ABB26-0587-4C30-8999-92F81FD0307C}</a:tableStyleId>
              </a:tblPr>
              <a:tblGrid>
                <a:gridCol w="1019810">
                  <a:extLst>
                    <a:ext uri="{9D8B030D-6E8A-4147-A177-3AD203B41FA5}">
                      <a16:colId xmlns:a16="http://schemas.microsoft.com/office/drawing/2014/main" val="20000"/>
                    </a:ext>
                  </a:extLst>
                </a:gridCol>
                <a:gridCol w="1942464">
                  <a:extLst>
                    <a:ext uri="{9D8B030D-6E8A-4147-A177-3AD203B41FA5}">
                      <a16:colId xmlns:a16="http://schemas.microsoft.com/office/drawing/2014/main" val="20001"/>
                    </a:ext>
                  </a:extLst>
                </a:gridCol>
                <a:gridCol w="1223645">
                  <a:extLst>
                    <a:ext uri="{9D8B030D-6E8A-4147-A177-3AD203B41FA5}">
                      <a16:colId xmlns:a16="http://schemas.microsoft.com/office/drawing/2014/main" val="20002"/>
                    </a:ext>
                  </a:extLst>
                </a:gridCol>
              </a:tblGrid>
              <a:tr h="306070">
                <a:tc>
                  <a:txBody>
                    <a:bodyPr/>
                    <a:lstStyle/>
                    <a:p>
                      <a:pPr marL="31750">
                        <a:lnSpc>
                          <a:spcPts val="1989"/>
                        </a:lnSpc>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0" marB="0"/>
                </a:tc>
                <a:tc>
                  <a:txBody>
                    <a:bodyPr/>
                    <a:lstStyle/>
                    <a:p>
                      <a:pPr marL="746125">
                        <a:lnSpc>
                          <a:spcPts val="1989"/>
                        </a:lnSpc>
                      </a:pPr>
                      <a:r>
                        <a:rPr sz="1800" spc="-50" dirty="0">
                          <a:latin typeface="Arial MT"/>
                          <a:cs typeface="Arial MT"/>
                        </a:rPr>
                        <a:t>0</a:t>
                      </a:r>
                      <a:endParaRPr sz="1800">
                        <a:latin typeface="Arial MT"/>
                        <a:cs typeface="Arial MT"/>
                      </a:endParaRPr>
                    </a:p>
                  </a:txBody>
                  <a:tcPr marL="0" marR="0" marT="0" marB="0"/>
                </a:tc>
                <a:tc>
                  <a:txBody>
                    <a:bodyPr/>
                    <a:lstStyle/>
                    <a:p>
                      <a:pPr marL="941069">
                        <a:lnSpc>
                          <a:spcPts val="1989"/>
                        </a:lnSpc>
                      </a:pPr>
                      <a:r>
                        <a:rPr sz="1800" spc="-25" dirty="0">
                          <a:latin typeface="Arial MT"/>
                          <a:cs typeface="Arial MT"/>
                        </a:rPr>
                        <a:t>10</a:t>
                      </a:r>
                      <a:endParaRPr sz="1800">
                        <a:latin typeface="Arial MT"/>
                        <a:cs typeface="Arial MT"/>
                      </a:endParaRPr>
                    </a:p>
                  </a:txBody>
                  <a:tcPr marL="0" marR="0" marT="0" marB="0"/>
                </a:tc>
                <a:extLst>
                  <a:ext uri="{0D108BD9-81ED-4DB2-BD59-A6C34878D82A}">
                    <a16:rowId xmlns:a16="http://schemas.microsoft.com/office/drawing/2014/main" val="10000"/>
                  </a:ext>
                </a:extLst>
              </a:tr>
              <a:tr h="334010">
                <a:tc>
                  <a:txBody>
                    <a:bodyPr/>
                    <a:lstStyle/>
                    <a:p>
                      <a:pPr marL="36195">
                        <a:lnSpc>
                          <a:spcPct val="100000"/>
                        </a:lnSpc>
                        <a:spcBef>
                          <a:spcPts val="80"/>
                        </a:spcBef>
                      </a:pPr>
                      <a:r>
                        <a:rPr sz="1800" spc="-25" dirty="0">
                          <a:latin typeface="Arial MT"/>
                          <a:cs typeface="Arial MT"/>
                        </a:rPr>
                        <a:t>P</a:t>
                      </a:r>
                      <a:r>
                        <a:rPr sz="1800" spc="-37" baseline="-13888" dirty="0">
                          <a:latin typeface="Arial MT"/>
                          <a:cs typeface="Arial MT"/>
                        </a:rPr>
                        <a:t>2</a:t>
                      </a:r>
                      <a:endParaRPr sz="1800" baseline="-13888">
                        <a:latin typeface="Arial MT"/>
                        <a:cs typeface="Arial MT"/>
                      </a:endParaRPr>
                    </a:p>
                  </a:txBody>
                  <a:tcPr marL="0" marR="0" marT="10160" marB="0"/>
                </a:tc>
                <a:tc>
                  <a:txBody>
                    <a:bodyPr/>
                    <a:lstStyle/>
                    <a:p>
                      <a:pPr marL="748665">
                        <a:lnSpc>
                          <a:spcPct val="100000"/>
                        </a:lnSpc>
                        <a:spcBef>
                          <a:spcPts val="165"/>
                        </a:spcBef>
                      </a:pPr>
                      <a:r>
                        <a:rPr sz="1800" spc="-50" dirty="0">
                          <a:latin typeface="Arial MT"/>
                          <a:cs typeface="Arial MT"/>
                        </a:rPr>
                        <a:t>3</a:t>
                      </a:r>
                      <a:endParaRPr sz="1800">
                        <a:latin typeface="Arial MT"/>
                        <a:cs typeface="Arial MT"/>
                      </a:endParaRPr>
                    </a:p>
                  </a:txBody>
                  <a:tcPr marL="0" marR="0" marT="20955" marB="0"/>
                </a:tc>
                <a:tc>
                  <a:txBody>
                    <a:bodyPr/>
                    <a:lstStyle/>
                    <a:p>
                      <a:pPr marL="939800">
                        <a:lnSpc>
                          <a:spcPct val="100000"/>
                        </a:lnSpc>
                        <a:spcBef>
                          <a:spcPts val="90"/>
                        </a:spcBef>
                      </a:pPr>
                      <a:r>
                        <a:rPr sz="1800" spc="-50" dirty="0">
                          <a:latin typeface="Arial MT"/>
                          <a:cs typeface="Arial MT"/>
                        </a:rPr>
                        <a:t>6</a:t>
                      </a:r>
                      <a:endParaRPr sz="1800">
                        <a:latin typeface="Arial MT"/>
                        <a:cs typeface="Arial MT"/>
                      </a:endParaRPr>
                    </a:p>
                  </a:txBody>
                  <a:tcPr marL="0" marR="0" marT="11430" marB="0"/>
                </a:tc>
                <a:extLst>
                  <a:ext uri="{0D108BD9-81ED-4DB2-BD59-A6C34878D82A}">
                    <a16:rowId xmlns:a16="http://schemas.microsoft.com/office/drawing/2014/main" val="10001"/>
                  </a:ext>
                </a:extLst>
              </a:tr>
              <a:tr h="330200">
                <a:tc>
                  <a:txBody>
                    <a:bodyPr/>
                    <a:lstStyle/>
                    <a:p>
                      <a:pPr marL="36195">
                        <a:lnSpc>
                          <a:spcPct val="100000"/>
                        </a:lnSpc>
                        <a:spcBef>
                          <a:spcPts val="50"/>
                        </a:spcBef>
                      </a:pPr>
                      <a:r>
                        <a:rPr sz="1800" spc="-25" dirty="0">
                          <a:latin typeface="Arial MT"/>
                          <a:cs typeface="Arial MT"/>
                        </a:rPr>
                        <a:t>P</a:t>
                      </a:r>
                      <a:r>
                        <a:rPr sz="1800" spc="-37" baseline="-13888" dirty="0">
                          <a:latin typeface="Arial MT"/>
                          <a:cs typeface="Arial MT"/>
                        </a:rPr>
                        <a:t>3</a:t>
                      </a:r>
                      <a:endParaRPr sz="1800" baseline="-13888">
                        <a:latin typeface="Arial MT"/>
                        <a:cs typeface="Arial MT"/>
                      </a:endParaRPr>
                    </a:p>
                  </a:txBody>
                  <a:tcPr marL="0" marR="0" marT="6350" marB="0"/>
                </a:tc>
                <a:tc>
                  <a:txBody>
                    <a:bodyPr/>
                    <a:lstStyle/>
                    <a:p>
                      <a:pPr marL="748665">
                        <a:lnSpc>
                          <a:spcPct val="100000"/>
                        </a:lnSpc>
                        <a:spcBef>
                          <a:spcPts val="135"/>
                        </a:spcBef>
                      </a:pPr>
                      <a:r>
                        <a:rPr sz="1800" spc="-50" dirty="0">
                          <a:latin typeface="Arial MT"/>
                          <a:cs typeface="Arial MT"/>
                        </a:rPr>
                        <a:t>3</a:t>
                      </a:r>
                      <a:endParaRPr sz="1800">
                        <a:latin typeface="Arial MT"/>
                        <a:cs typeface="Arial MT"/>
                      </a:endParaRPr>
                    </a:p>
                  </a:txBody>
                  <a:tcPr marL="0" marR="0" marT="17145" marB="0"/>
                </a:tc>
                <a:tc>
                  <a:txBody>
                    <a:bodyPr/>
                    <a:lstStyle/>
                    <a:p>
                      <a:pPr marL="939800">
                        <a:lnSpc>
                          <a:spcPct val="100000"/>
                        </a:lnSpc>
                        <a:spcBef>
                          <a:spcPts val="65"/>
                        </a:spcBef>
                      </a:pPr>
                      <a:r>
                        <a:rPr sz="1800" spc="-50" dirty="0">
                          <a:latin typeface="Arial MT"/>
                          <a:cs typeface="Arial MT"/>
                        </a:rPr>
                        <a:t>4</a:t>
                      </a:r>
                      <a:endParaRPr sz="1800">
                        <a:latin typeface="Arial MT"/>
                        <a:cs typeface="Arial MT"/>
                      </a:endParaRPr>
                    </a:p>
                  </a:txBody>
                  <a:tcPr marL="0" marR="0" marT="8255" marB="0"/>
                </a:tc>
                <a:extLst>
                  <a:ext uri="{0D108BD9-81ED-4DB2-BD59-A6C34878D82A}">
                    <a16:rowId xmlns:a16="http://schemas.microsoft.com/office/drawing/2014/main" val="10002"/>
                  </a:ext>
                </a:extLst>
              </a:tr>
              <a:tr h="330200">
                <a:tc>
                  <a:txBody>
                    <a:bodyPr/>
                    <a:lstStyle/>
                    <a:p>
                      <a:pPr marL="36195">
                        <a:lnSpc>
                          <a:spcPct val="100000"/>
                        </a:lnSpc>
                        <a:spcBef>
                          <a:spcPts val="50"/>
                        </a:spcBef>
                      </a:pPr>
                      <a:r>
                        <a:rPr sz="1800" spc="-25" dirty="0">
                          <a:latin typeface="Arial MT"/>
                          <a:cs typeface="Arial MT"/>
                        </a:rPr>
                        <a:t>P</a:t>
                      </a:r>
                      <a:r>
                        <a:rPr sz="1800" spc="-37" baseline="-13888" dirty="0">
                          <a:latin typeface="Arial MT"/>
                          <a:cs typeface="Arial MT"/>
                        </a:rPr>
                        <a:t>4</a:t>
                      </a:r>
                      <a:endParaRPr sz="1800" baseline="-13888">
                        <a:latin typeface="Arial MT"/>
                        <a:cs typeface="Arial MT"/>
                      </a:endParaRPr>
                    </a:p>
                  </a:txBody>
                  <a:tcPr marL="0" marR="0" marT="6350" marB="0"/>
                </a:tc>
                <a:tc>
                  <a:txBody>
                    <a:bodyPr/>
                    <a:lstStyle/>
                    <a:p>
                      <a:pPr marL="748665">
                        <a:lnSpc>
                          <a:spcPct val="100000"/>
                        </a:lnSpc>
                        <a:spcBef>
                          <a:spcPts val="135"/>
                        </a:spcBef>
                      </a:pPr>
                      <a:r>
                        <a:rPr sz="1800" spc="-50" dirty="0">
                          <a:latin typeface="Arial MT"/>
                          <a:cs typeface="Arial MT"/>
                        </a:rPr>
                        <a:t>8</a:t>
                      </a:r>
                      <a:endParaRPr sz="1800" dirty="0">
                        <a:latin typeface="Arial MT"/>
                        <a:cs typeface="Arial MT"/>
                      </a:endParaRPr>
                    </a:p>
                  </a:txBody>
                  <a:tcPr marL="0" marR="0" marT="17145" marB="0"/>
                </a:tc>
                <a:tc>
                  <a:txBody>
                    <a:bodyPr/>
                    <a:lstStyle/>
                    <a:p>
                      <a:pPr marL="939800">
                        <a:lnSpc>
                          <a:spcPct val="100000"/>
                        </a:lnSpc>
                        <a:spcBef>
                          <a:spcPts val="60"/>
                        </a:spcBef>
                      </a:pPr>
                      <a:r>
                        <a:rPr sz="1800" spc="-50" dirty="0">
                          <a:latin typeface="Arial MT"/>
                          <a:cs typeface="Arial MT"/>
                        </a:rPr>
                        <a:t>3</a:t>
                      </a:r>
                      <a:endParaRPr sz="1800">
                        <a:latin typeface="Arial MT"/>
                        <a:cs typeface="Arial MT"/>
                      </a:endParaRPr>
                    </a:p>
                  </a:txBody>
                  <a:tcPr marL="0" marR="0" marT="7620" marB="0"/>
                </a:tc>
                <a:extLst>
                  <a:ext uri="{0D108BD9-81ED-4DB2-BD59-A6C34878D82A}">
                    <a16:rowId xmlns:a16="http://schemas.microsoft.com/office/drawing/2014/main" val="10003"/>
                  </a:ext>
                </a:extLst>
              </a:tr>
              <a:tr h="302260">
                <a:tc>
                  <a:txBody>
                    <a:bodyPr/>
                    <a:lstStyle/>
                    <a:p>
                      <a:pPr marL="36195">
                        <a:lnSpc>
                          <a:spcPct val="100000"/>
                        </a:lnSpc>
                        <a:spcBef>
                          <a:spcPts val="50"/>
                        </a:spcBef>
                      </a:pPr>
                      <a:r>
                        <a:rPr sz="1800" spc="-25" dirty="0">
                          <a:latin typeface="Arial MT"/>
                          <a:cs typeface="Arial MT"/>
                        </a:rPr>
                        <a:t>P</a:t>
                      </a:r>
                      <a:r>
                        <a:rPr sz="1800" spc="-37" baseline="-13888" dirty="0">
                          <a:latin typeface="Arial MT"/>
                          <a:cs typeface="Arial MT"/>
                        </a:rPr>
                        <a:t>5</a:t>
                      </a:r>
                      <a:endParaRPr sz="1800" baseline="-13888">
                        <a:latin typeface="Arial MT"/>
                        <a:cs typeface="Arial MT"/>
                      </a:endParaRPr>
                    </a:p>
                  </a:txBody>
                  <a:tcPr marL="0" marR="0" marT="6350" marB="0"/>
                </a:tc>
                <a:tc>
                  <a:txBody>
                    <a:bodyPr/>
                    <a:lstStyle/>
                    <a:p>
                      <a:pPr marL="748665">
                        <a:lnSpc>
                          <a:spcPts val="2145"/>
                        </a:lnSpc>
                        <a:spcBef>
                          <a:spcPts val="135"/>
                        </a:spcBef>
                      </a:pPr>
                      <a:r>
                        <a:rPr sz="1800" spc="-25" dirty="0">
                          <a:latin typeface="Arial MT"/>
                          <a:cs typeface="Arial MT"/>
                        </a:rPr>
                        <a:t>13</a:t>
                      </a:r>
                      <a:endParaRPr sz="1800">
                        <a:latin typeface="Arial MT"/>
                        <a:cs typeface="Arial MT"/>
                      </a:endParaRPr>
                    </a:p>
                  </a:txBody>
                  <a:tcPr marL="0" marR="0" marT="17145" marB="0"/>
                </a:tc>
                <a:tc>
                  <a:txBody>
                    <a:bodyPr/>
                    <a:lstStyle/>
                    <a:p>
                      <a:pPr marL="939800">
                        <a:lnSpc>
                          <a:spcPct val="100000"/>
                        </a:lnSpc>
                        <a:spcBef>
                          <a:spcPts val="75"/>
                        </a:spcBef>
                      </a:pPr>
                      <a:r>
                        <a:rPr sz="1800" spc="-50" dirty="0">
                          <a:latin typeface="Arial MT"/>
                          <a:cs typeface="Arial MT"/>
                        </a:rPr>
                        <a:t>5</a:t>
                      </a:r>
                      <a:endParaRPr sz="1800" dirty="0">
                        <a:latin typeface="Arial MT"/>
                        <a:cs typeface="Arial MT"/>
                      </a:endParaRPr>
                    </a:p>
                  </a:txBody>
                  <a:tcPr marL="0" marR="0" marT="9525" marB="0"/>
                </a:tc>
                <a:extLst>
                  <a:ext uri="{0D108BD9-81ED-4DB2-BD59-A6C34878D82A}">
                    <a16:rowId xmlns:a16="http://schemas.microsoft.com/office/drawing/2014/main" val="10004"/>
                  </a:ext>
                </a:extLst>
              </a:tr>
            </a:tbl>
          </a:graphicData>
        </a:graphic>
      </p:graphicFrame>
      <p:sp>
        <p:nvSpPr>
          <p:cNvPr id="21" name="TextBox 20">
            <a:extLst>
              <a:ext uri="{FF2B5EF4-FFF2-40B4-BE49-F238E27FC236}">
                <a16:creationId xmlns:a16="http://schemas.microsoft.com/office/drawing/2014/main" id="{21BCB940-2D41-556B-7355-16573D516A46}"/>
              </a:ext>
            </a:extLst>
          </p:cNvPr>
          <p:cNvSpPr txBox="1"/>
          <p:nvPr/>
        </p:nvSpPr>
        <p:spPr>
          <a:xfrm>
            <a:off x="2286000" y="3865461"/>
            <a:ext cx="5791200" cy="369332"/>
          </a:xfrm>
          <a:prstGeom prst="rect">
            <a:avLst/>
          </a:prstGeom>
          <a:noFill/>
        </p:spPr>
        <p:txBody>
          <a:bodyPr wrap="square">
            <a:spAutoFit/>
          </a:bodyPr>
          <a:lstStyle/>
          <a:p>
            <a:r>
              <a:rPr lang="en-US" altLang="zh-CN" dirty="0"/>
              <a:t>Waiting Time=Turnaround Time−CPU Burst Time</a:t>
            </a:r>
            <a:endParaRPr lang="zh-CN" altLang="en-US" dirty="0"/>
          </a:p>
        </p:txBody>
      </p:sp>
      <p:pic>
        <p:nvPicPr>
          <p:cNvPr id="7" name="Picture 6">
            <a:extLst>
              <a:ext uri="{FF2B5EF4-FFF2-40B4-BE49-F238E27FC236}">
                <a16:creationId xmlns:a16="http://schemas.microsoft.com/office/drawing/2014/main" id="{CCEF070A-3604-4D70-2A34-58E7D2107A8A}"/>
              </a:ext>
            </a:extLst>
          </p:cNvPr>
          <p:cNvPicPr>
            <a:picLocks noChangeAspect="1"/>
          </p:cNvPicPr>
          <p:nvPr/>
        </p:nvPicPr>
        <p:blipFill>
          <a:blip r:embed="rId2"/>
          <a:stretch>
            <a:fillRect/>
          </a:stretch>
        </p:blipFill>
        <p:spPr>
          <a:xfrm>
            <a:off x="3786013" y="4362218"/>
            <a:ext cx="2486372" cy="2095792"/>
          </a:xfrm>
          <a:prstGeom prst="rect">
            <a:avLst/>
          </a:prstGeom>
        </p:spPr>
      </p:pic>
      <p:sp>
        <p:nvSpPr>
          <p:cNvPr id="12" name="object 12"/>
          <p:cNvSpPr txBox="1"/>
          <p:nvPr/>
        </p:nvSpPr>
        <p:spPr>
          <a:xfrm>
            <a:off x="2396687" y="6725069"/>
            <a:ext cx="4686300" cy="468630"/>
          </a:xfrm>
          <a:prstGeom prst="rect">
            <a:avLst/>
          </a:prstGeom>
        </p:spPr>
        <p:txBody>
          <a:bodyPr vert="horz" wrap="square" lIns="0" tIns="12700" rIns="0" bIns="0" rtlCol="0">
            <a:spAutoFit/>
          </a:bodyPr>
          <a:lstStyle/>
          <a:p>
            <a:pPr marL="38100">
              <a:lnSpc>
                <a:spcPts val="1864"/>
              </a:lnSpc>
              <a:spcBef>
                <a:spcPts val="100"/>
              </a:spcBef>
              <a:tabLst>
                <a:tab pos="2188210" algn="l"/>
                <a:tab pos="4350385" algn="l"/>
              </a:tabLst>
            </a:pPr>
            <a:r>
              <a:rPr sz="2700" baseline="1543" dirty="0">
                <a:latin typeface="Arial MT"/>
                <a:cs typeface="Arial MT"/>
              </a:rPr>
              <a:t>Avg </a:t>
            </a:r>
            <a:r>
              <a:rPr sz="2700" spc="-52" baseline="1543" dirty="0">
                <a:latin typeface="Arial MT"/>
                <a:cs typeface="Arial MT"/>
              </a:rPr>
              <a:t>Waiting</a:t>
            </a:r>
            <a:r>
              <a:rPr sz="2700" spc="-97" baseline="1543" dirty="0">
                <a:latin typeface="Arial MT"/>
                <a:cs typeface="Arial MT"/>
              </a:rPr>
              <a:t> </a:t>
            </a:r>
            <a:r>
              <a:rPr sz="2700" spc="-75" baseline="1543" dirty="0">
                <a:latin typeface="Arial MT"/>
                <a:cs typeface="Arial MT"/>
              </a:rPr>
              <a:t>Time </a:t>
            </a:r>
            <a:r>
              <a:rPr sz="2700" baseline="1543" dirty="0">
                <a:latin typeface="Arial MT"/>
                <a:cs typeface="Arial MT"/>
              </a:rPr>
              <a:t>= </a:t>
            </a:r>
            <a:r>
              <a:rPr sz="2400" u="sng" baseline="26041" dirty="0">
                <a:uFill>
                  <a:solidFill>
                    <a:srgbClr val="000000"/>
                  </a:solidFill>
                </a:uFill>
                <a:latin typeface="Times New Roman"/>
                <a:cs typeface="Times New Roman"/>
              </a:rPr>
              <a:t>	</a:t>
            </a:r>
            <a:r>
              <a:rPr sz="2400" u="sng" spc="-15" baseline="26041" dirty="0">
                <a:uFill>
                  <a:solidFill>
                    <a:srgbClr val="000000"/>
                  </a:solidFill>
                </a:uFill>
                <a:latin typeface="Verdana"/>
                <a:cs typeface="Verdana"/>
              </a:rPr>
              <a:t>0+</a:t>
            </a:r>
            <a:r>
              <a:rPr sz="2400" u="sng" spc="-247" baseline="26041" dirty="0">
                <a:uFill>
                  <a:solidFill>
                    <a:srgbClr val="000000"/>
                  </a:solidFill>
                </a:uFill>
                <a:latin typeface="Verdana"/>
                <a:cs typeface="Verdana"/>
              </a:rPr>
              <a:t> </a:t>
            </a:r>
            <a:r>
              <a:rPr sz="2400" u="sng" spc="-104" baseline="26041" dirty="0">
                <a:uFill>
                  <a:solidFill>
                    <a:srgbClr val="000000"/>
                  </a:solidFill>
                </a:uFill>
                <a:latin typeface="Verdana"/>
                <a:cs typeface="Verdana"/>
              </a:rPr>
              <a:t>19</a:t>
            </a:r>
            <a:r>
              <a:rPr sz="2400" spc="-480" baseline="26041" dirty="0">
                <a:latin typeface="Verdana"/>
                <a:cs typeface="Verdana"/>
              </a:rPr>
              <a:t> </a:t>
            </a:r>
            <a:r>
              <a:rPr sz="2400" u="sng" spc="-30" baseline="26041" dirty="0">
                <a:uFill>
                  <a:solidFill>
                    <a:srgbClr val="000000"/>
                  </a:solidFill>
                </a:uFill>
                <a:latin typeface="Verdana"/>
                <a:cs typeface="Verdana"/>
              </a:rPr>
              <a:t>+</a:t>
            </a:r>
            <a:r>
              <a:rPr sz="2400" u="sng" spc="-434" baseline="26041" dirty="0">
                <a:uFill>
                  <a:solidFill>
                    <a:srgbClr val="000000"/>
                  </a:solidFill>
                </a:uFill>
                <a:latin typeface="Verdana"/>
                <a:cs typeface="Verdana"/>
              </a:rPr>
              <a:t> </a:t>
            </a:r>
            <a:r>
              <a:rPr sz="2400" u="sng" spc="-104" baseline="26041" dirty="0">
                <a:uFill>
                  <a:solidFill>
                    <a:srgbClr val="000000"/>
                  </a:solidFill>
                </a:uFill>
                <a:latin typeface="Verdana"/>
                <a:cs typeface="Verdana"/>
              </a:rPr>
              <a:t>10</a:t>
            </a:r>
            <a:r>
              <a:rPr sz="2400" spc="-472" baseline="26041" dirty="0">
                <a:latin typeface="Verdana"/>
                <a:cs typeface="Verdana"/>
              </a:rPr>
              <a:t> </a:t>
            </a:r>
            <a:r>
              <a:rPr sz="2400" u="sng" spc="-30" baseline="26041" dirty="0">
                <a:uFill>
                  <a:solidFill>
                    <a:srgbClr val="000000"/>
                  </a:solidFill>
                </a:uFill>
                <a:latin typeface="Verdana"/>
                <a:cs typeface="Verdana"/>
              </a:rPr>
              <a:t>+</a:t>
            </a:r>
            <a:r>
              <a:rPr sz="2400" spc="-457" baseline="26041" dirty="0">
                <a:latin typeface="Verdana"/>
                <a:cs typeface="Verdana"/>
              </a:rPr>
              <a:t> </a:t>
            </a:r>
            <a:r>
              <a:rPr sz="2400" u="sng" baseline="26041" dirty="0">
                <a:uFill>
                  <a:solidFill>
                    <a:srgbClr val="000000"/>
                  </a:solidFill>
                </a:uFill>
                <a:latin typeface="Verdana"/>
                <a:cs typeface="Verdana"/>
              </a:rPr>
              <a:t>2 +</a:t>
            </a:r>
            <a:r>
              <a:rPr sz="2400" u="sng" spc="-22" baseline="26041" dirty="0">
                <a:uFill>
                  <a:solidFill>
                    <a:srgbClr val="000000"/>
                  </a:solidFill>
                </a:uFill>
                <a:latin typeface="Verdana"/>
                <a:cs typeface="Verdana"/>
              </a:rPr>
              <a:t> </a:t>
            </a:r>
            <a:r>
              <a:rPr sz="2400" u="sng" spc="-75" baseline="24305" dirty="0">
                <a:uFill>
                  <a:solidFill>
                    <a:srgbClr val="000000"/>
                  </a:solidFill>
                </a:uFill>
                <a:latin typeface="Verdana"/>
                <a:cs typeface="Verdana"/>
              </a:rPr>
              <a:t>4</a:t>
            </a:r>
            <a:r>
              <a:rPr sz="2400" u="sng" baseline="24305" dirty="0">
                <a:uFill>
                  <a:solidFill>
                    <a:srgbClr val="000000"/>
                  </a:solidFill>
                </a:uFill>
                <a:latin typeface="Verdana"/>
                <a:cs typeface="Verdana"/>
              </a:rPr>
              <a:t>	</a:t>
            </a:r>
            <a:r>
              <a:rPr sz="1600" spc="-25" dirty="0">
                <a:latin typeface="Verdana"/>
                <a:cs typeface="Verdana"/>
              </a:rPr>
              <a:t>=7</a:t>
            </a:r>
            <a:endParaRPr sz="1600" dirty="0">
              <a:latin typeface="Verdana"/>
              <a:cs typeface="Verdana"/>
            </a:endParaRPr>
          </a:p>
          <a:p>
            <a:pPr marL="1362075" algn="ctr">
              <a:lnSpc>
                <a:spcPts val="1625"/>
              </a:lnSpc>
            </a:pPr>
            <a:r>
              <a:rPr sz="1600" spc="-50" dirty="0">
                <a:latin typeface="Verdana"/>
                <a:cs typeface="Verdana"/>
              </a:rPr>
              <a:t>5</a:t>
            </a:r>
            <a:endParaRPr sz="1600" dirty="0">
              <a:latin typeface="Verdana"/>
              <a:cs typeface="Verdana"/>
            </a:endParaRPr>
          </a:p>
        </p:txBody>
      </p:sp>
    </p:spTree>
    <p:extLst>
      <p:ext uri="{BB962C8B-B14F-4D97-AF65-F5344CB8AC3E}">
        <p14:creationId xmlns:p14="http://schemas.microsoft.com/office/powerpoint/2010/main" val="4122235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423160" y="3491484"/>
            <a:ext cx="5387340" cy="2735580"/>
            <a:chOff x="2423160" y="3491484"/>
            <a:chExt cx="5387340" cy="2735580"/>
          </a:xfrm>
        </p:grpSpPr>
        <p:sp>
          <p:nvSpPr>
            <p:cNvPr id="3" name="object 3"/>
            <p:cNvSpPr/>
            <p:nvPr/>
          </p:nvSpPr>
          <p:spPr>
            <a:xfrm>
              <a:off x="5958839" y="3496056"/>
              <a:ext cx="1844039" cy="2726690"/>
            </a:xfrm>
            <a:custGeom>
              <a:avLst/>
              <a:gdLst/>
              <a:ahLst/>
              <a:cxnLst/>
              <a:rect l="l" t="t" r="r" b="b"/>
              <a:pathLst>
                <a:path w="1844040" h="2726690">
                  <a:moveTo>
                    <a:pt x="1844040" y="2726436"/>
                  </a:moveTo>
                  <a:lnTo>
                    <a:pt x="0" y="2726436"/>
                  </a:lnTo>
                  <a:lnTo>
                    <a:pt x="0" y="0"/>
                  </a:lnTo>
                  <a:lnTo>
                    <a:pt x="1844040" y="0"/>
                  </a:lnTo>
                  <a:lnTo>
                    <a:pt x="1844040" y="2726436"/>
                  </a:lnTo>
                  <a:close/>
                </a:path>
              </a:pathLst>
            </a:custGeom>
            <a:solidFill>
              <a:srgbClr val="99CC00"/>
            </a:solidFill>
          </p:spPr>
          <p:txBody>
            <a:bodyPr wrap="square" lIns="0" tIns="0" rIns="0" bIns="0" rtlCol="0"/>
            <a:lstStyle/>
            <a:p>
              <a:endParaRPr/>
            </a:p>
          </p:txBody>
        </p:sp>
        <p:sp>
          <p:nvSpPr>
            <p:cNvPr id="4" name="object 4"/>
            <p:cNvSpPr/>
            <p:nvPr/>
          </p:nvSpPr>
          <p:spPr>
            <a:xfrm>
              <a:off x="5954268" y="3491483"/>
              <a:ext cx="1853564" cy="2736215"/>
            </a:xfrm>
            <a:custGeom>
              <a:avLst/>
              <a:gdLst/>
              <a:ahLst/>
              <a:cxnLst/>
              <a:rect l="l" t="t" r="r" b="b"/>
              <a:pathLst>
                <a:path w="1853565" h="2736215">
                  <a:moveTo>
                    <a:pt x="1853184" y="1536"/>
                  </a:moveTo>
                  <a:lnTo>
                    <a:pt x="1851660" y="0"/>
                  </a:lnTo>
                  <a:lnTo>
                    <a:pt x="1844027" y="0"/>
                  </a:lnTo>
                  <a:lnTo>
                    <a:pt x="1844027" y="9144"/>
                  </a:lnTo>
                  <a:lnTo>
                    <a:pt x="1844027" y="2726436"/>
                  </a:lnTo>
                  <a:lnTo>
                    <a:pt x="9144" y="2726436"/>
                  </a:lnTo>
                  <a:lnTo>
                    <a:pt x="9144" y="9156"/>
                  </a:lnTo>
                  <a:lnTo>
                    <a:pt x="4572" y="9156"/>
                  </a:lnTo>
                  <a:lnTo>
                    <a:pt x="9144" y="9144"/>
                  </a:lnTo>
                  <a:lnTo>
                    <a:pt x="1844027" y="9144"/>
                  </a:lnTo>
                  <a:lnTo>
                    <a:pt x="1844027" y="0"/>
                  </a:lnTo>
                  <a:lnTo>
                    <a:pt x="1524" y="0"/>
                  </a:lnTo>
                  <a:lnTo>
                    <a:pt x="0" y="1536"/>
                  </a:lnTo>
                  <a:lnTo>
                    <a:pt x="0" y="2732544"/>
                  </a:lnTo>
                  <a:lnTo>
                    <a:pt x="1524" y="2735592"/>
                  </a:lnTo>
                  <a:lnTo>
                    <a:pt x="1851660" y="2735592"/>
                  </a:lnTo>
                  <a:lnTo>
                    <a:pt x="1853184" y="2732544"/>
                  </a:lnTo>
                  <a:lnTo>
                    <a:pt x="1853184" y="2731020"/>
                  </a:lnTo>
                  <a:lnTo>
                    <a:pt x="1853171" y="2726436"/>
                  </a:lnTo>
                  <a:lnTo>
                    <a:pt x="1853171" y="9144"/>
                  </a:lnTo>
                  <a:lnTo>
                    <a:pt x="1853171" y="4584"/>
                  </a:lnTo>
                  <a:lnTo>
                    <a:pt x="1853184" y="1536"/>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2423160" y="3710940"/>
              <a:ext cx="5387339" cy="2345436"/>
            </a:xfrm>
            <a:prstGeom prst="rect">
              <a:avLst/>
            </a:prstGeom>
          </p:spPr>
        </p:pic>
      </p:grpSp>
      <p:sp>
        <p:nvSpPr>
          <p:cNvPr id="6" name="object 6"/>
          <p:cNvSpPr txBox="1">
            <a:spLocks noGrp="1"/>
          </p:cNvSpPr>
          <p:nvPr>
            <p:ph type="title"/>
          </p:nvPr>
        </p:nvSpPr>
        <p:spPr>
          <a:prstGeom prst="rect">
            <a:avLst/>
          </a:prstGeom>
        </p:spPr>
        <p:txBody>
          <a:bodyPr vert="horz" wrap="square" lIns="0" tIns="12065" rIns="0" bIns="0" rtlCol="0">
            <a:spAutoFit/>
          </a:bodyPr>
          <a:lstStyle/>
          <a:p>
            <a:pPr marL="1585595">
              <a:lnSpc>
                <a:spcPct val="100000"/>
              </a:lnSpc>
              <a:spcBef>
                <a:spcPts val="95"/>
              </a:spcBef>
            </a:pPr>
            <a:r>
              <a:rPr spc="-20" dirty="0"/>
              <a:t>Shortest-Job-</a:t>
            </a:r>
            <a:r>
              <a:rPr dirty="0"/>
              <a:t>First</a:t>
            </a:r>
            <a:r>
              <a:rPr spc="-15" dirty="0"/>
              <a:t> </a:t>
            </a:r>
            <a:r>
              <a:rPr dirty="0"/>
              <a:t>(SJF)</a:t>
            </a:r>
            <a:r>
              <a:rPr spc="-10" dirty="0"/>
              <a:t> Scheduling</a:t>
            </a:r>
          </a:p>
        </p:txBody>
      </p:sp>
      <p:sp>
        <p:nvSpPr>
          <p:cNvPr id="8" name="object 8"/>
          <p:cNvSpPr txBox="1"/>
          <p:nvPr/>
        </p:nvSpPr>
        <p:spPr>
          <a:xfrm>
            <a:off x="724937" y="7090355"/>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9" name="object 9"/>
          <p:cNvSpPr txBox="1"/>
          <p:nvPr/>
        </p:nvSpPr>
        <p:spPr>
          <a:xfrm>
            <a:off x="7143912"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45" dirty="0">
                <a:solidFill>
                  <a:srgbClr val="006699"/>
                </a:solidFill>
                <a:latin typeface="Arial"/>
                <a:cs typeface="Arial"/>
              </a:rPr>
              <a:t> </a:t>
            </a:r>
            <a:r>
              <a:rPr sz="1000" b="1" dirty="0">
                <a:solidFill>
                  <a:srgbClr val="006699"/>
                </a:solidFill>
                <a:latin typeface="Arial"/>
                <a:cs typeface="Arial"/>
              </a:rPr>
              <a:t>and</a:t>
            </a:r>
            <a:r>
              <a:rPr sz="1000" b="1" spc="5" dirty="0">
                <a:solidFill>
                  <a:srgbClr val="006699"/>
                </a:solidFill>
                <a:latin typeface="Arial"/>
                <a:cs typeface="Arial"/>
              </a:rPr>
              <a:t> </a:t>
            </a:r>
            <a:r>
              <a:rPr sz="1000" b="1" spc="-10" dirty="0">
                <a:solidFill>
                  <a:srgbClr val="006699"/>
                </a:solidFill>
                <a:latin typeface="Arial"/>
                <a:cs typeface="Arial"/>
              </a:rPr>
              <a:t>Gagne</a:t>
            </a:r>
            <a:r>
              <a:rPr sz="1000" b="1" spc="-4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10" name="object 10"/>
          <p:cNvSpPr txBox="1"/>
          <p:nvPr/>
        </p:nvSpPr>
        <p:spPr>
          <a:xfrm>
            <a:off x="4804632" y="7110197"/>
            <a:ext cx="269240" cy="167005"/>
          </a:xfrm>
          <a:prstGeom prst="rect">
            <a:avLst/>
          </a:prstGeom>
        </p:spPr>
        <p:txBody>
          <a:bodyPr vert="horz" wrap="square" lIns="0" tIns="0" rIns="0" bIns="0" rtlCol="0">
            <a:spAutoFit/>
          </a:bodyPr>
          <a:lstStyle/>
          <a:p>
            <a:pPr marL="12700">
              <a:lnSpc>
                <a:spcPct val="100000"/>
              </a:lnSpc>
            </a:pPr>
            <a:r>
              <a:rPr sz="1000" b="1" spc="-20" dirty="0">
                <a:solidFill>
                  <a:srgbClr val="006699"/>
                </a:solidFill>
                <a:latin typeface="Arial"/>
                <a:cs typeface="Arial"/>
              </a:rPr>
              <a:t>5.40</a:t>
            </a:r>
            <a:endParaRPr sz="1000">
              <a:latin typeface="Arial"/>
              <a:cs typeface="Arial"/>
            </a:endParaRPr>
          </a:p>
        </p:txBody>
      </p:sp>
      <p:sp>
        <p:nvSpPr>
          <p:cNvPr id="7" name="object 7"/>
          <p:cNvSpPr txBox="1"/>
          <p:nvPr/>
        </p:nvSpPr>
        <p:spPr>
          <a:xfrm>
            <a:off x="1067802" y="1634818"/>
            <a:ext cx="7459345" cy="1783714"/>
          </a:xfrm>
          <a:prstGeom prst="rect">
            <a:avLst/>
          </a:prstGeom>
        </p:spPr>
        <p:txBody>
          <a:bodyPr vert="horz" wrap="square" lIns="0" tIns="90170" rIns="0" bIns="0" rtlCol="0">
            <a:spAutoFit/>
          </a:bodyPr>
          <a:lstStyle/>
          <a:p>
            <a:pPr marL="354965" indent="-342265">
              <a:lnSpc>
                <a:spcPct val="100000"/>
              </a:lnSpc>
              <a:spcBef>
                <a:spcPts val="710"/>
              </a:spcBef>
              <a:buClr>
                <a:srgbClr val="993300"/>
              </a:buClr>
              <a:buSzPct val="108333"/>
              <a:buFont typeface="Times New Roman"/>
              <a:buChar char="▪"/>
              <a:tabLst>
                <a:tab pos="354965" algn="l"/>
              </a:tabLst>
            </a:pPr>
            <a:r>
              <a:rPr sz="1800" dirty="0">
                <a:latin typeface="Arial MT"/>
                <a:cs typeface="Arial MT"/>
              </a:rPr>
              <a:t>Associate</a:t>
            </a:r>
            <a:r>
              <a:rPr sz="1800" spc="-65" dirty="0">
                <a:latin typeface="Arial MT"/>
                <a:cs typeface="Arial MT"/>
              </a:rPr>
              <a:t> </a:t>
            </a:r>
            <a:r>
              <a:rPr sz="1800" dirty="0">
                <a:latin typeface="Arial MT"/>
                <a:cs typeface="Arial MT"/>
              </a:rPr>
              <a:t>with</a:t>
            </a:r>
            <a:r>
              <a:rPr sz="1800" spc="25" dirty="0">
                <a:latin typeface="Arial MT"/>
                <a:cs typeface="Arial MT"/>
              </a:rPr>
              <a:t> </a:t>
            </a:r>
            <a:r>
              <a:rPr sz="1800" dirty="0">
                <a:latin typeface="Arial MT"/>
                <a:cs typeface="Arial MT"/>
              </a:rPr>
              <a:t>each</a:t>
            </a:r>
            <a:r>
              <a:rPr sz="1800" spc="-25" dirty="0">
                <a:latin typeface="Arial MT"/>
                <a:cs typeface="Arial MT"/>
              </a:rPr>
              <a:t> </a:t>
            </a:r>
            <a:r>
              <a:rPr sz="1800" dirty="0">
                <a:latin typeface="Arial MT"/>
                <a:cs typeface="Arial MT"/>
              </a:rPr>
              <a:t>process</a:t>
            </a:r>
            <a:r>
              <a:rPr sz="1800" spc="-45" dirty="0">
                <a:latin typeface="Arial MT"/>
                <a:cs typeface="Arial MT"/>
              </a:rPr>
              <a:t> </a:t>
            </a:r>
            <a:r>
              <a:rPr sz="1800" dirty="0">
                <a:latin typeface="Arial MT"/>
                <a:cs typeface="Arial MT"/>
              </a:rPr>
              <a:t>the</a:t>
            </a:r>
            <a:r>
              <a:rPr sz="1800" spc="-60" dirty="0">
                <a:latin typeface="Arial MT"/>
                <a:cs typeface="Arial MT"/>
              </a:rPr>
              <a:t> </a:t>
            </a:r>
            <a:r>
              <a:rPr sz="1800" dirty="0">
                <a:latin typeface="Arial MT"/>
                <a:cs typeface="Arial MT"/>
              </a:rPr>
              <a:t>length</a:t>
            </a:r>
            <a:r>
              <a:rPr sz="1800" spc="-40" dirty="0">
                <a:latin typeface="Arial MT"/>
                <a:cs typeface="Arial MT"/>
              </a:rPr>
              <a:t> </a:t>
            </a:r>
            <a:r>
              <a:rPr sz="1800" dirty="0">
                <a:latin typeface="Arial MT"/>
                <a:cs typeface="Arial MT"/>
              </a:rPr>
              <a:t>of</a:t>
            </a:r>
            <a:r>
              <a:rPr sz="1800" spc="-30" dirty="0">
                <a:latin typeface="Arial MT"/>
                <a:cs typeface="Arial MT"/>
              </a:rPr>
              <a:t> </a:t>
            </a:r>
            <a:r>
              <a:rPr sz="1800" dirty="0">
                <a:latin typeface="Arial MT"/>
                <a:cs typeface="Arial MT"/>
              </a:rPr>
              <a:t>its</a:t>
            </a:r>
            <a:r>
              <a:rPr sz="1800" spc="-55" dirty="0">
                <a:latin typeface="Arial MT"/>
                <a:cs typeface="Arial MT"/>
              </a:rPr>
              <a:t> </a:t>
            </a:r>
            <a:r>
              <a:rPr sz="1800" b="1" dirty="0">
                <a:latin typeface="Arial"/>
                <a:cs typeface="Arial"/>
              </a:rPr>
              <a:t>next</a:t>
            </a:r>
            <a:r>
              <a:rPr sz="1800" b="1" spc="-50" dirty="0">
                <a:latin typeface="Arial"/>
                <a:cs typeface="Arial"/>
              </a:rPr>
              <a:t> </a:t>
            </a:r>
            <a:r>
              <a:rPr sz="1800" b="1" dirty="0">
                <a:latin typeface="Arial"/>
                <a:cs typeface="Arial"/>
              </a:rPr>
              <a:t>CPU</a:t>
            </a:r>
            <a:r>
              <a:rPr sz="1800" b="1" spc="-40" dirty="0">
                <a:latin typeface="Arial"/>
                <a:cs typeface="Arial"/>
              </a:rPr>
              <a:t> </a:t>
            </a:r>
            <a:r>
              <a:rPr sz="1800" b="1" spc="-10" dirty="0">
                <a:latin typeface="Arial"/>
                <a:cs typeface="Arial"/>
              </a:rPr>
              <a:t>burst</a:t>
            </a:r>
            <a:endParaRPr sz="1800">
              <a:latin typeface="Arial"/>
              <a:cs typeface="Arial"/>
            </a:endParaRPr>
          </a:p>
          <a:p>
            <a:pPr marL="819785" lvl="1" indent="-349885">
              <a:lnSpc>
                <a:spcPct val="100000"/>
              </a:lnSpc>
              <a:spcBef>
                <a:spcPts val="805"/>
              </a:spcBef>
              <a:buClr>
                <a:srgbClr val="CC6600"/>
              </a:buClr>
              <a:buSzPct val="108333"/>
              <a:buChar char="•"/>
              <a:tabLst>
                <a:tab pos="819785" algn="l"/>
              </a:tabLst>
            </a:pPr>
            <a:r>
              <a:rPr sz="1800" dirty="0">
                <a:latin typeface="Arial MT"/>
                <a:cs typeface="Arial MT"/>
              </a:rPr>
              <a:t>Use</a:t>
            </a:r>
            <a:r>
              <a:rPr sz="1800" spc="-70" dirty="0">
                <a:latin typeface="Arial MT"/>
                <a:cs typeface="Arial MT"/>
              </a:rPr>
              <a:t> </a:t>
            </a:r>
            <a:r>
              <a:rPr sz="1800" dirty="0">
                <a:latin typeface="Arial MT"/>
                <a:cs typeface="Arial MT"/>
              </a:rPr>
              <a:t>these</a:t>
            </a:r>
            <a:r>
              <a:rPr sz="1800" spc="-65" dirty="0">
                <a:latin typeface="Arial MT"/>
                <a:cs typeface="Arial MT"/>
              </a:rPr>
              <a:t> </a:t>
            </a:r>
            <a:r>
              <a:rPr sz="1800" dirty="0">
                <a:latin typeface="Arial MT"/>
                <a:cs typeface="Arial MT"/>
              </a:rPr>
              <a:t>lengths</a:t>
            </a:r>
            <a:r>
              <a:rPr sz="1800" spc="-55" dirty="0">
                <a:latin typeface="Arial MT"/>
                <a:cs typeface="Arial MT"/>
              </a:rPr>
              <a:t> </a:t>
            </a:r>
            <a:r>
              <a:rPr sz="1800" dirty="0">
                <a:latin typeface="Arial MT"/>
                <a:cs typeface="Arial MT"/>
              </a:rPr>
              <a:t>to</a:t>
            </a:r>
            <a:r>
              <a:rPr sz="1800" spc="-30" dirty="0">
                <a:latin typeface="Arial MT"/>
                <a:cs typeface="Arial MT"/>
              </a:rPr>
              <a:t> </a:t>
            </a:r>
            <a:r>
              <a:rPr sz="1800" dirty="0">
                <a:latin typeface="Arial MT"/>
                <a:cs typeface="Arial MT"/>
              </a:rPr>
              <a:t>schedule</a:t>
            </a:r>
            <a:r>
              <a:rPr sz="1800" spc="20" dirty="0">
                <a:latin typeface="Arial MT"/>
                <a:cs typeface="Arial MT"/>
              </a:rPr>
              <a:t> </a:t>
            </a:r>
            <a:r>
              <a:rPr sz="1800" dirty="0">
                <a:latin typeface="Arial MT"/>
                <a:cs typeface="Arial MT"/>
              </a:rPr>
              <a:t>the</a:t>
            </a:r>
            <a:r>
              <a:rPr sz="1800" spc="-65" dirty="0">
                <a:latin typeface="Arial MT"/>
                <a:cs typeface="Arial MT"/>
              </a:rPr>
              <a:t> </a:t>
            </a:r>
            <a:r>
              <a:rPr sz="1800" dirty="0">
                <a:latin typeface="Arial MT"/>
                <a:cs typeface="Arial MT"/>
              </a:rPr>
              <a:t>process</a:t>
            </a:r>
            <a:r>
              <a:rPr sz="1800" spc="-75" dirty="0">
                <a:latin typeface="Arial MT"/>
                <a:cs typeface="Arial MT"/>
              </a:rPr>
              <a:t> </a:t>
            </a:r>
            <a:r>
              <a:rPr sz="1800" dirty="0">
                <a:latin typeface="Arial MT"/>
                <a:cs typeface="Arial MT"/>
              </a:rPr>
              <a:t>with</a:t>
            </a:r>
            <a:r>
              <a:rPr sz="1800" spc="20" dirty="0">
                <a:latin typeface="Arial MT"/>
                <a:cs typeface="Arial MT"/>
              </a:rPr>
              <a:t> </a:t>
            </a:r>
            <a:r>
              <a:rPr sz="1800" dirty="0">
                <a:latin typeface="Arial MT"/>
                <a:cs typeface="Arial MT"/>
              </a:rPr>
              <a:t>the</a:t>
            </a:r>
            <a:r>
              <a:rPr sz="1800" spc="-50" dirty="0">
                <a:latin typeface="Arial MT"/>
                <a:cs typeface="Arial MT"/>
              </a:rPr>
              <a:t> </a:t>
            </a:r>
            <a:r>
              <a:rPr sz="1800" dirty="0">
                <a:latin typeface="Arial MT"/>
                <a:cs typeface="Arial MT"/>
              </a:rPr>
              <a:t>shortest</a:t>
            </a:r>
            <a:r>
              <a:rPr sz="1800" spc="-65" dirty="0">
                <a:latin typeface="Arial MT"/>
                <a:cs typeface="Arial MT"/>
              </a:rPr>
              <a:t> </a:t>
            </a:r>
            <a:r>
              <a:rPr sz="1800" spc="-20" dirty="0">
                <a:latin typeface="Arial MT"/>
                <a:cs typeface="Arial MT"/>
              </a:rPr>
              <a:t>time</a:t>
            </a:r>
            <a:endParaRPr sz="1800">
              <a:latin typeface="Arial MT"/>
              <a:cs typeface="Arial MT"/>
            </a:endParaRPr>
          </a:p>
          <a:p>
            <a:pPr marL="354965" marR="5080" indent="-342900">
              <a:lnSpc>
                <a:spcPct val="100000"/>
              </a:lnSpc>
              <a:spcBef>
                <a:spcPts val="790"/>
              </a:spcBef>
              <a:buClr>
                <a:srgbClr val="993300"/>
              </a:buClr>
              <a:buSzPct val="108333"/>
              <a:buFont typeface="Times New Roman"/>
              <a:buChar char="▪"/>
              <a:tabLst>
                <a:tab pos="354965" algn="l"/>
              </a:tabLst>
            </a:pPr>
            <a:r>
              <a:rPr sz="1800" dirty="0">
                <a:latin typeface="Arial MT"/>
                <a:cs typeface="Arial MT"/>
              </a:rPr>
              <a:t>SJF</a:t>
            </a:r>
            <a:r>
              <a:rPr sz="1800" spc="-60" dirty="0">
                <a:latin typeface="Arial MT"/>
                <a:cs typeface="Arial MT"/>
              </a:rPr>
              <a:t> </a:t>
            </a:r>
            <a:r>
              <a:rPr sz="1800" dirty="0">
                <a:latin typeface="Arial MT"/>
                <a:cs typeface="Arial MT"/>
              </a:rPr>
              <a:t>is</a:t>
            </a:r>
            <a:r>
              <a:rPr sz="1800" spc="-55" dirty="0">
                <a:latin typeface="Arial MT"/>
                <a:cs typeface="Arial MT"/>
              </a:rPr>
              <a:t> </a:t>
            </a:r>
            <a:r>
              <a:rPr sz="1800" dirty="0">
                <a:latin typeface="Arial MT"/>
                <a:cs typeface="Arial MT"/>
              </a:rPr>
              <a:t>optimal</a:t>
            </a:r>
            <a:r>
              <a:rPr sz="1800" spc="-60" dirty="0">
                <a:latin typeface="Arial MT"/>
                <a:cs typeface="Arial MT"/>
              </a:rPr>
              <a:t> </a:t>
            </a:r>
            <a:r>
              <a:rPr sz="1800" dirty="0">
                <a:latin typeface="Arial MT"/>
                <a:cs typeface="Arial MT"/>
              </a:rPr>
              <a:t>–</a:t>
            </a:r>
            <a:r>
              <a:rPr sz="1800" spc="-30" dirty="0">
                <a:latin typeface="Arial MT"/>
                <a:cs typeface="Arial MT"/>
              </a:rPr>
              <a:t> </a:t>
            </a:r>
            <a:r>
              <a:rPr sz="1800" dirty="0">
                <a:latin typeface="Arial MT"/>
                <a:cs typeface="Arial MT"/>
              </a:rPr>
              <a:t>gives</a:t>
            </a:r>
            <a:r>
              <a:rPr sz="1800" spc="-20" dirty="0">
                <a:latin typeface="Arial MT"/>
                <a:cs typeface="Arial MT"/>
              </a:rPr>
              <a:t> </a:t>
            </a:r>
            <a:r>
              <a:rPr sz="1800" spc="-10" dirty="0">
                <a:latin typeface="Arial MT"/>
                <a:cs typeface="Arial MT"/>
              </a:rPr>
              <a:t>minimum</a:t>
            </a:r>
            <a:r>
              <a:rPr sz="1800" spc="-25" dirty="0">
                <a:latin typeface="Arial MT"/>
                <a:cs typeface="Arial MT"/>
              </a:rPr>
              <a:t> </a:t>
            </a:r>
            <a:r>
              <a:rPr sz="1800" dirty="0">
                <a:latin typeface="Arial MT"/>
                <a:cs typeface="Arial MT"/>
              </a:rPr>
              <a:t>average</a:t>
            </a:r>
            <a:r>
              <a:rPr sz="1800" spc="-50" dirty="0">
                <a:latin typeface="Arial MT"/>
                <a:cs typeface="Arial MT"/>
              </a:rPr>
              <a:t> </a:t>
            </a:r>
            <a:r>
              <a:rPr sz="1800" dirty="0">
                <a:latin typeface="Arial MT"/>
                <a:cs typeface="Arial MT"/>
              </a:rPr>
              <a:t>waiting</a:t>
            </a:r>
            <a:r>
              <a:rPr sz="1800" spc="50" dirty="0">
                <a:latin typeface="Arial MT"/>
                <a:cs typeface="Arial MT"/>
              </a:rPr>
              <a:t> </a:t>
            </a:r>
            <a:r>
              <a:rPr sz="1800" dirty="0">
                <a:latin typeface="Arial MT"/>
                <a:cs typeface="Arial MT"/>
              </a:rPr>
              <a:t>time</a:t>
            </a:r>
            <a:r>
              <a:rPr sz="1800" spc="-50" dirty="0">
                <a:latin typeface="Arial MT"/>
                <a:cs typeface="Arial MT"/>
              </a:rPr>
              <a:t> </a:t>
            </a:r>
            <a:r>
              <a:rPr sz="1800" dirty="0">
                <a:latin typeface="Arial MT"/>
                <a:cs typeface="Arial MT"/>
              </a:rPr>
              <a:t>for</a:t>
            </a:r>
            <a:r>
              <a:rPr sz="1800" spc="-55" dirty="0">
                <a:latin typeface="Arial MT"/>
                <a:cs typeface="Arial MT"/>
              </a:rPr>
              <a:t> </a:t>
            </a:r>
            <a:r>
              <a:rPr sz="1800" dirty="0">
                <a:latin typeface="Arial MT"/>
                <a:cs typeface="Arial MT"/>
              </a:rPr>
              <a:t>a</a:t>
            </a:r>
            <a:r>
              <a:rPr sz="1800" spc="-50" dirty="0">
                <a:latin typeface="Arial MT"/>
                <a:cs typeface="Arial MT"/>
              </a:rPr>
              <a:t> </a:t>
            </a:r>
            <a:r>
              <a:rPr sz="1800" dirty="0">
                <a:latin typeface="Arial MT"/>
                <a:cs typeface="Arial MT"/>
              </a:rPr>
              <a:t>given</a:t>
            </a:r>
            <a:r>
              <a:rPr sz="1800" spc="-30" dirty="0">
                <a:latin typeface="Arial MT"/>
                <a:cs typeface="Arial MT"/>
              </a:rPr>
              <a:t> </a:t>
            </a:r>
            <a:r>
              <a:rPr sz="1800" dirty="0">
                <a:latin typeface="Arial MT"/>
                <a:cs typeface="Arial MT"/>
              </a:rPr>
              <a:t>set</a:t>
            </a:r>
            <a:r>
              <a:rPr sz="1800" spc="-55" dirty="0">
                <a:latin typeface="Arial MT"/>
                <a:cs typeface="Arial MT"/>
              </a:rPr>
              <a:t> </a:t>
            </a:r>
            <a:r>
              <a:rPr sz="1800" spc="-25" dirty="0">
                <a:latin typeface="Arial MT"/>
                <a:cs typeface="Arial MT"/>
              </a:rPr>
              <a:t>of </a:t>
            </a:r>
            <a:r>
              <a:rPr sz="1800" spc="-10" dirty="0">
                <a:latin typeface="Arial MT"/>
                <a:cs typeface="Arial MT"/>
              </a:rPr>
              <a:t>processes</a:t>
            </a:r>
            <a:endParaRPr sz="1800">
              <a:latin typeface="Arial MT"/>
              <a:cs typeface="Arial MT"/>
            </a:endParaRPr>
          </a:p>
          <a:p>
            <a:pPr marL="756285" lvl="1" indent="-286385">
              <a:lnSpc>
                <a:spcPct val="100000"/>
              </a:lnSpc>
              <a:spcBef>
                <a:spcPts val="805"/>
              </a:spcBef>
              <a:buClr>
                <a:srgbClr val="CC6600"/>
              </a:buClr>
              <a:buSzPct val="108333"/>
              <a:buChar char="•"/>
              <a:tabLst>
                <a:tab pos="756285" algn="l"/>
              </a:tabLst>
            </a:pPr>
            <a:r>
              <a:rPr sz="1800" dirty="0">
                <a:latin typeface="Arial MT"/>
                <a:cs typeface="Arial MT"/>
              </a:rPr>
              <a:t>The</a:t>
            </a:r>
            <a:r>
              <a:rPr sz="1800" spc="-65" dirty="0">
                <a:latin typeface="Arial MT"/>
                <a:cs typeface="Arial MT"/>
              </a:rPr>
              <a:t> </a:t>
            </a:r>
            <a:r>
              <a:rPr sz="1800" spc="-10" dirty="0">
                <a:latin typeface="Arial MT"/>
                <a:cs typeface="Arial MT"/>
              </a:rPr>
              <a:t>difficulty</a:t>
            </a:r>
            <a:r>
              <a:rPr sz="1800" spc="-85" dirty="0">
                <a:latin typeface="Arial MT"/>
                <a:cs typeface="Arial MT"/>
              </a:rPr>
              <a:t> </a:t>
            </a:r>
            <a:r>
              <a:rPr sz="1800" dirty="0">
                <a:latin typeface="Arial MT"/>
                <a:cs typeface="Arial MT"/>
              </a:rPr>
              <a:t>is</a:t>
            </a:r>
            <a:r>
              <a:rPr sz="1800" spc="-30" dirty="0">
                <a:latin typeface="Arial MT"/>
                <a:cs typeface="Arial MT"/>
              </a:rPr>
              <a:t> </a:t>
            </a:r>
            <a:r>
              <a:rPr sz="1800" dirty="0">
                <a:latin typeface="Arial MT"/>
                <a:cs typeface="Arial MT"/>
              </a:rPr>
              <a:t>knowing</a:t>
            </a:r>
            <a:r>
              <a:rPr sz="1800" spc="40" dirty="0">
                <a:latin typeface="Arial MT"/>
                <a:cs typeface="Arial MT"/>
              </a:rPr>
              <a:t> </a:t>
            </a:r>
            <a:r>
              <a:rPr sz="1800" dirty="0">
                <a:latin typeface="Arial MT"/>
                <a:cs typeface="Arial MT"/>
              </a:rPr>
              <a:t>the</a:t>
            </a:r>
            <a:r>
              <a:rPr sz="1800" spc="-60" dirty="0">
                <a:latin typeface="Arial MT"/>
                <a:cs typeface="Arial MT"/>
              </a:rPr>
              <a:t> </a:t>
            </a:r>
            <a:r>
              <a:rPr sz="1800" dirty="0">
                <a:latin typeface="Arial MT"/>
                <a:cs typeface="Arial MT"/>
              </a:rPr>
              <a:t>length</a:t>
            </a:r>
            <a:r>
              <a:rPr sz="1800" spc="-40" dirty="0">
                <a:latin typeface="Arial MT"/>
                <a:cs typeface="Arial MT"/>
              </a:rPr>
              <a:t> </a:t>
            </a:r>
            <a:r>
              <a:rPr sz="1800" dirty="0">
                <a:latin typeface="Arial MT"/>
                <a:cs typeface="Arial MT"/>
              </a:rPr>
              <a:t>of</a:t>
            </a:r>
            <a:r>
              <a:rPr sz="1800" spc="-30" dirty="0">
                <a:latin typeface="Arial MT"/>
                <a:cs typeface="Arial MT"/>
              </a:rPr>
              <a:t> </a:t>
            </a:r>
            <a:r>
              <a:rPr sz="1800" dirty="0">
                <a:latin typeface="Arial MT"/>
                <a:cs typeface="Arial MT"/>
              </a:rPr>
              <a:t>the</a:t>
            </a:r>
            <a:r>
              <a:rPr sz="1800" spc="-60" dirty="0">
                <a:latin typeface="Arial MT"/>
                <a:cs typeface="Arial MT"/>
              </a:rPr>
              <a:t> </a:t>
            </a:r>
            <a:r>
              <a:rPr sz="1800" dirty="0">
                <a:latin typeface="Arial MT"/>
                <a:cs typeface="Arial MT"/>
              </a:rPr>
              <a:t>next</a:t>
            </a:r>
            <a:r>
              <a:rPr sz="1800" spc="5" dirty="0">
                <a:latin typeface="Arial MT"/>
                <a:cs typeface="Arial MT"/>
              </a:rPr>
              <a:t> </a:t>
            </a:r>
            <a:r>
              <a:rPr sz="1800" dirty="0">
                <a:latin typeface="Arial MT"/>
                <a:cs typeface="Arial MT"/>
              </a:rPr>
              <a:t>CPU</a:t>
            </a:r>
            <a:r>
              <a:rPr sz="1800" spc="-40" dirty="0">
                <a:latin typeface="Arial MT"/>
                <a:cs typeface="Arial MT"/>
              </a:rPr>
              <a:t> </a:t>
            </a:r>
            <a:r>
              <a:rPr sz="1800" spc="-10" dirty="0">
                <a:latin typeface="Arial MT"/>
                <a:cs typeface="Arial MT"/>
              </a:rPr>
              <a:t>request</a:t>
            </a:r>
            <a:endParaRPr sz="1800">
              <a:latin typeface="Arial MT"/>
              <a:cs typeface="Arial M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610995">
              <a:lnSpc>
                <a:spcPct val="100000"/>
              </a:lnSpc>
              <a:spcBef>
                <a:spcPts val="95"/>
              </a:spcBef>
            </a:pPr>
            <a:r>
              <a:rPr spc="-10" dirty="0"/>
              <a:t>Shortest-</a:t>
            </a:r>
            <a:r>
              <a:rPr spc="-25" dirty="0"/>
              <a:t>Job-</a:t>
            </a:r>
            <a:r>
              <a:rPr dirty="0"/>
              <a:t>First</a:t>
            </a:r>
            <a:r>
              <a:rPr spc="-135" dirty="0"/>
              <a:t> </a:t>
            </a:r>
            <a:r>
              <a:rPr dirty="0"/>
              <a:t>(SJF)</a:t>
            </a:r>
            <a:r>
              <a:rPr spc="-50" dirty="0"/>
              <a:t> </a:t>
            </a:r>
            <a:r>
              <a:rPr spc="-10" dirty="0"/>
              <a:t>Scheduling</a:t>
            </a:r>
          </a:p>
        </p:txBody>
      </p:sp>
      <p:sp>
        <p:nvSpPr>
          <p:cNvPr id="4" name="object 4"/>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5" name="object 5"/>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5.41</a:t>
            </a:r>
          </a:p>
        </p:txBody>
      </p:sp>
      <p:sp>
        <p:nvSpPr>
          <p:cNvPr id="3" name="object 3"/>
          <p:cNvSpPr txBox="1"/>
          <p:nvPr/>
        </p:nvSpPr>
        <p:spPr>
          <a:xfrm>
            <a:off x="1046465" y="1634818"/>
            <a:ext cx="7461250" cy="2911475"/>
          </a:xfrm>
          <a:prstGeom prst="rect">
            <a:avLst/>
          </a:prstGeom>
        </p:spPr>
        <p:txBody>
          <a:bodyPr vert="horz" wrap="square" lIns="0" tIns="90170" rIns="0" bIns="0" rtlCol="0">
            <a:spAutoFit/>
          </a:bodyPr>
          <a:lstStyle/>
          <a:p>
            <a:pPr marL="354965" indent="-342265">
              <a:lnSpc>
                <a:spcPct val="100000"/>
              </a:lnSpc>
              <a:spcBef>
                <a:spcPts val="710"/>
              </a:spcBef>
              <a:buClr>
                <a:srgbClr val="993300"/>
              </a:buClr>
              <a:buSzPct val="108333"/>
              <a:buFont typeface="Times New Roman"/>
              <a:buChar char="▪"/>
              <a:tabLst>
                <a:tab pos="354965" algn="l"/>
              </a:tabLst>
            </a:pPr>
            <a:r>
              <a:rPr sz="1800" dirty="0">
                <a:latin typeface="Arial MT"/>
                <a:cs typeface="Arial MT"/>
              </a:rPr>
              <a:t>Associate</a:t>
            </a:r>
            <a:r>
              <a:rPr sz="1800" spc="-65" dirty="0">
                <a:latin typeface="Arial MT"/>
                <a:cs typeface="Arial MT"/>
              </a:rPr>
              <a:t> </a:t>
            </a:r>
            <a:r>
              <a:rPr sz="1800" dirty="0">
                <a:latin typeface="Arial MT"/>
                <a:cs typeface="Arial MT"/>
              </a:rPr>
              <a:t>with</a:t>
            </a:r>
            <a:r>
              <a:rPr sz="1800" spc="5" dirty="0">
                <a:latin typeface="Arial MT"/>
                <a:cs typeface="Arial MT"/>
              </a:rPr>
              <a:t> </a:t>
            </a:r>
            <a:r>
              <a:rPr sz="1800" dirty="0">
                <a:latin typeface="Arial MT"/>
                <a:cs typeface="Arial MT"/>
              </a:rPr>
              <a:t>each</a:t>
            </a:r>
            <a:r>
              <a:rPr sz="1800" spc="-15" dirty="0">
                <a:latin typeface="Arial MT"/>
                <a:cs typeface="Arial MT"/>
              </a:rPr>
              <a:t> </a:t>
            </a:r>
            <a:r>
              <a:rPr sz="1800" dirty="0">
                <a:latin typeface="Arial MT"/>
                <a:cs typeface="Arial MT"/>
              </a:rPr>
              <a:t>process</a:t>
            </a:r>
            <a:r>
              <a:rPr sz="1800" spc="-70" dirty="0">
                <a:latin typeface="Arial MT"/>
                <a:cs typeface="Arial MT"/>
              </a:rPr>
              <a:t> </a:t>
            </a:r>
            <a:r>
              <a:rPr sz="1800" dirty="0">
                <a:latin typeface="Arial MT"/>
                <a:cs typeface="Arial MT"/>
              </a:rPr>
              <a:t>the</a:t>
            </a:r>
            <a:r>
              <a:rPr sz="1800" spc="-65" dirty="0">
                <a:latin typeface="Arial MT"/>
                <a:cs typeface="Arial MT"/>
              </a:rPr>
              <a:t> </a:t>
            </a:r>
            <a:r>
              <a:rPr sz="1800" dirty="0">
                <a:latin typeface="Arial MT"/>
                <a:cs typeface="Arial MT"/>
              </a:rPr>
              <a:t>length</a:t>
            </a:r>
            <a:r>
              <a:rPr sz="1800" spc="-45" dirty="0">
                <a:latin typeface="Arial MT"/>
                <a:cs typeface="Arial MT"/>
              </a:rPr>
              <a:t> </a:t>
            </a:r>
            <a:r>
              <a:rPr sz="1800" dirty="0">
                <a:latin typeface="Arial MT"/>
                <a:cs typeface="Arial MT"/>
              </a:rPr>
              <a:t>of</a:t>
            </a:r>
            <a:r>
              <a:rPr sz="1800" spc="-30" dirty="0">
                <a:latin typeface="Arial MT"/>
                <a:cs typeface="Arial MT"/>
              </a:rPr>
              <a:t> </a:t>
            </a:r>
            <a:r>
              <a:rPr sz="1800" dirty="0">
                <a:latin typeface="Arial MT"/>
                <a:cs typeface="Arial MT"/>
              </a:rPr>
              <a:t>its</a:t>
            </a:r>
            <a:r>
              <a:rPr sz="1800" spc="-40" dirty="0">
                <a:latin typeface="Arial MT"/>
                <a:cs typeface="Arial MT"/>
              </a:rPr>
              <a:t> </a:t>
            </a:r>
            <a:r>
              <a:rPr sz="1800" dirty="0">
                <a:latin typeface="Arial MT"/>
                <a:cs typeface="Arial MT"/>
              </a:rPr>
              <a:t>next</a:t>
            </a:r>
            <a:r>
              <a:rPr sz="1800" spc="-30" dirty="0">
                <a:latin typeface="Arial MT"/>
                <a:cs typeface="Arial MT"/>
              </a:rPr>
              <a:t> </a:t>
            </a:r>
            <a:r>
              <a:rPr sz="1800" dirty="0">
                <a:latin typeface="Arial MT"/>
                <a:cs typeface="Arial MT"/>
              </a:rPr>
              <a:t>CPU</a:t>
            </a:r>
            <a:r>
              <a:rPr sz="1800" spc="-40" dirty="0">
                <a:latin typeface="Arial MT"/>
                <a:cs typeface="Arial MT"/>
              </a:rPr>
              <a:t> </a:t>
            </a:r>
            <a:r>
              <a:rPr sz="1800" spc="-10" dirty="0">
                <a:latin typeface="Arial MT"/>
                <a:cs typeface="Arial MT"/>
              </a:rPr>
              <a:t>burst</a:t>
            </a:r>
            <a:endParaRPr sz="1800">
              <a:latin typeface="Arial MT"/>
              <a:cs typeface="Arial MT"/>
            </a:endParaRPr>
          </a:p>
          <a:p>
            <a:pPr marL="756285" lvl="1" indent="-286385">
              <a:lnSpc>
                <a:spcPct val="100000"/>
              </a:lnSpc>
              <a:spcBef>
                <a:spcPts val="805"/>
              </a:spcBef>
              <a:buClr>
                <a:srgbClr val="CC6600"/>
              </a:buClr>
              <a:buSzPct val="108333"/>
              <a:buChar char="•"/>
              <a:tabLst>
                <a:tab pos="756285" algn="l"/>
              </a:tabLst>
            </a:pPr>
            <a:r>
              <a:rPr sz="1800" dirty="0">
                <a:latin typeface="Arial MT"/>
                <a:cs typeface="Arial MT"/>
              </a:rPr>
              <a:t>Use</a:t>
            </a:r>
            <a:r>
              <a:rPr sz="1800" spc="-70" dirty="0">
                <a:latin typeface="Arial MT"/>
                <a:cs typeface="Arial MT"/>
              </a:rPr>
              <a:t> </a:t>
            </a:r>
            <a:r>
              <a:rPr sz="1800" dirty="0">
                <a:latin typeface="Arial MT"/>
                <a:cs typeface="Arial MT"/>
              </a:rPr>
              <a:t>these</a:t>
            </a:r>
            <a:r>
              <a:rPr sz="1800" spc="-50" dirty="0">
                <a:latin typeface="Arial MT"/>
                <a:cs typeface="Arial MT"/>
              </a:rPr>
              <a:t> </a:t>
            </a:r>
            <a:r>
              <a:rPr sz="1800" dirty="0">
                <a:latin typeface="Arial MT"/>
                <a:cs typeface="Arial MT"/>
              </a:rPr>
              <a:t>lengths</a:t>
            </a:r>
            <a:r>
              <a:rPr sz="1800" spc="-10" dirty="0">
                <a:latin typeface="Arial MT"/>
                <a:cs typeface="Arial MT"/>
              </a:rPr>
              <a:t> </a:t>
            </a:r>
            <a:r>
              <a:rPr sz="1800" dirty="0">
                <a:latin typeface="Arial MT"/>
                <a:cs typeface="Arial MT"/>
              </a:rPr>
              <a:t>to</a:t>
            </a:r>
            <a:r>
              <a:rPr sz="1800" spc="-50" dirty="0">
                <a:latin typeface="Arial MT"/>
                <a:cs typeface="Arial MT"/>
              </a:rPr>
              <a:t> </a:t>
            </a:r>
            <a:r>
              <a:rPr sz="1800" dirty="0">
                <a:latin typeface="Arial MT"/>
                <a:cs typeface="Arial MT"/>
              </a:rPr>
              <a:t>schedule</a:t>
            </a:r>
            <a:r>
              <a:rPr sz="1800" spc="-5" dirty="0">
                <a:latin typeface="Arial MT"/>
                <a:cs typeface="Arial MT"/>
              </a:rPr>
              <a:t> </a:t>
            </a:r>
            <a:r>
              <a:rPr sz="1800" dirty="0">
                <a:latin typeface="Arial MT"/>
                <a:cs typeface="Arial MT"/>
              </a:rPr>
              <a:t>the</a:t>
            </a:r>
            <a:r>
              <a:rPr sz="1800" spc="-65" dirty="0">
                <a:latin typeface="Arial MT"/>
                <a:cs typeface="Arial MT"/>
              </a:rPr>
              <a:t> </a:t>
            </a:r>
            <a:r>
              <a:rPr sz="1800" dirty="0">
                <a:latin typeface="Arial MT"/>
                <a:cs typeface="Arial MT"/>
              </a:rPr>
              <a:t>process</a:t>
            </a:r>
            <a:r>
              <a:rPr sz="1800" spc="-55" dirty="0">
                <a:latin typeface="Arial MT"/>
                <a:cs typeface="Arial MT"/>
              </a:rPr>
              <a:t> </a:t>
            </a:r>
            <a:r>
              <a:rPr sz="1800" dirty="0">
                <a:latin typeface="Arial MT"/>
                <a:cs typeface="Arial MT"/>
              </a:rPr>
              <a:t>with</a:t>
            </a:r>
            <a:r>
              <a:rPr sz="1800" spc="10" dirty="0">
                <a:latin typeface="Arial MT"/>
                <a:cs typeface="Arial MT"/>
              </a:rPr>
              <a:t> </a:t>
            </a:r>
            <a:r>
              <a:rPr sz="1800" dirty="0">
                <a:latin typeface="Arial MT"/>
                <a:cs typeface="Arial MT"/>
              </a:rPr>
              <a:t>the</a:t>
            </a:r>
            <a:r>
              <a:rPr sz="1800" spc="-65" dirty="0">
                <a:latin typeface="Arial MT"/>
                <a:cs typeface="Arial MT"/>
              </a:rPr>
              <a:t> </a:t>
            </a:r>
            <a:r>
              <a:rPr sz="1800" dirty="0">
                <a:latin typeface="Arial MT"/>
                <a:cs typeface="Arial MT"/>
              </a:rPr>
              <a:t>shortest</a:t>
            </a:r>
            <a:r>
              <a:rPr sz="1800" spc="-70" dirty="0">
                <a:latin typeface="Arial MT"/>
                <a:cs typeface="Arial MT"/>
              </a:rPr>
              <a:t> </a:t>
            </a:r>
            <a:r>
              <a:rPr sz="1800" spc="-20" dirty="0">
                <a:latin typeface="Arial MT"/>
                <a:cs typeface="Arial MT"/>
              </a:rPr>
              <a:t>time</a:t>
            </a:r>
            <a:endParaRPr sz="1800">
              <a:latin typeface="Arial MT"/>
              <a:cs typeface="Arial MT"/>
            </a:endParaRPr>
          </a:p>
          <a:p>
            <a:pPr marL="355600" marR="5080" indent="-342900">
              <a:lnSpc>
                <a:spcPct val="100000"/>
              </a:lnSpc>
              <a:spcBef>
                <a:spcPts val="790"/>
              </a:spcBef>
              <a:buClr>
                <a:srgbClr val="993300"/>
              </a:buClr>
              <a:buSzPct val="108333"/>
              <a:buFont typeface="Times New Roman"/>
              <a:buChar char="▪"/>
              <a:tabLst>
                <a:tab pos="355600" algn="l"/>
              </a:tabLst>
            </a:pPr>
            <a:r>
              <a:rPr sz="1800" dirty="0">
                <a:latin typeface="Arial MT"/>
                <a:cs typeface="Arial MT"/>
              </a:rPr>
              <a:t>SJF</a:t>
            </a:r>
            <a:r>
              <a:rPr sz="1800" spc="-60" dirty="0">
                <a:latin typeface="Arial MT"/>
                <a:cs typeface="Arial MT"/>
              </a:rPr>
              <a:t> </a:t>
            </a:r>
            <a:r>
              <a:rPr sz="1800" dirty="0">
                <a:latin typeface="Arial MT"/>
                <a:cs typeface="Arial MT"/>
              </a:rPr>
              <a:t>is</a:t>
            </a:r>
            <a:r>
              <a:rPr sz="1800" spc="-55" dirty="0">
                <a:latin typeface="Arial MT"/>
                <a:cs typeface="Arial MT"/>
              </a:rPr>
              <a:t> </a:t>
            </a:r>
            <a:r>
              <a:rPr sz="1800" dirty="0">
                <a:latin typeface="Arial MT"/>
                <a:cs typeface="Arial MT"/>
              </a:rPr>
              <a:t>optimal</a:t>
            </a:r>
            <a:r>
              <a:rPr sz="1800" spc="-60" dirty="0">
                <a:latin typeface="Arial MT"/>
                <a:cs typeface="Arial MT"/>
              </a:rPr>
              <a:t> </a:t>
            </a:r>
            <a:r>
              <a:rPr sz="1800" dirty="0">
                <a:latin typeface="Arial MT"/>
                <a:cs typeface="Arial MT"/>
              </a:rPr>
              <a:t>–</a:t>
            </a:r>
            <a:r>
              <a:rPr sz="1800" spc="-30" dirty="0">
                <a:latin typeface="Arial MT"/>
                <a:cs typeface="Arial MT"/>
              </a:rPr>
              <a:t> </a:t>
            </a:r>
            <a:r>
              <a:rPr sz="1800" dirty="0">
                <a:latin typeface="Arial MT"/>
                <a:cs typeface="Arial MT"/>
              </a:rPr>
              <a:t>gives</a:t>
            </a:r>
            <a:r>
              <a:rPr sz="1800" spc="-20" dirty="0">
                <a:latin typeface="Arial MT"/>
                <a:cs typeface="Arial MT"/>
              </a:rPr>
              <a:t> </a:t>
            </a:r>
            <a:r>
              <a:rPr sz="1800" spc="-10" dirty="0">
                <a:latin typeface="Arial MT"/>
                <a:cs typeface="Arial MT"/>
              </a:rPr>
              <a:t>minimum</a:t>
            </a:r>
            <a:r>
              <a:rPr sz="1800" spc="-25" dirty="0">
                <a:latin typeface="Arial MT"/>
                <a:cs typeface="Arial MT"/>
              </a:rPr>
              <a:t> </a:t>
            </a:r>
            <a:r>
              <a:rPr sz="1800" dirty="0">
                <a:latin typeface="Arial MT"/>
                <a:cs typeface="Arial MT"/>
              </a:rPr>
              <a:t>average</a:t>
            </a:r>
            <a:r>
              <a:rPr sz="1800" spc="-50" dirty="0">
                <a:latin typeface="Arial MT"/>
                <a:cs typeface="Arial MT"/>
              </a:rPr>
              <a:t> </a:t>
            </a:r>
            <a:r>
              <a:rPr sz="1800" dirty="0">
                <a:latin typeface="Arial MT"/>
                <a:cs typeface="Arial MT"/>
              </a:rPr>
              <a:t>waiting</a:t>
            </a:r>
            <a:r>
              <a:rPr sz="1800" spc="50" dirty="0">
                <a:latin typeface="Arial MT"/>
                <a:cs typeface="Arial MT"/>
              </a:rPr>
              <a:t> </a:t>
            </a:r>
            <a:r>
              <a:rPr sz="1800" dirty="0">
                <a:latin typeface="Arial MT"/>
                <a:cs typeface="Arial MT"/>
              </a:rPr>
              <a:t>time</a:t>
            </a:r>
            <a:r>
              <a:rPr sz="1800" spc="-50" dirty="0">
                <a:latin typeface="Arial MT"/>
                <a:cs typeface="Arial MT"/>
              </a:rPr>
              <a:t> </a:t>
            </a:r>
            <a:r>
              <a:rPr sz="1800" dirty="0">
                <a:latin typeface="Arial MT"/>
                <a:cs typeface="Arial MT"/>
              </a:rPr>
              <a:t>for</a:t>
            </a:r>
            <a:r>
              <a:rPr sz="1800" spc="-55" dirty="0">
                <a:latin typeface="Arial MT"/>
                <a:cs typeface="Arial MT"/>
              </a:rPr>
              <a:t> </a:t>
            </a:r>
            <a:r>
              <a:rPr sz="1800" dirty="0">
                <a:latin typeface="Arial MT"/>
                <a:cs typeface="Arial MT"/>
              </a:rPr>
              <a:t>a</a:t>
            </a:r>
            <a:r>
              <a:rPr sz="1800" spc="-50" dirty="0">
                <a:latin typeface="Arial MT"/>
                <a:cs typeface="Arial MT"/>
              </a:rPr>
              <a:t> </a:t>
            </a:r>
            <a:r>
              <a:rPr sz="1800" dirty="0">
                <a:latin typeface="Arial MT"/>
                <a:cs typeface="Arial MT"/>
              </a:rPr>
              <a:t>given</a:t>
            </a:r>
            <a:r>
              <a:rPr sz="1800" spc="-30" dirty="0">
                <a:latin typeface="Arial MT"/>
                <a:cs typeface="Arial MT"/>
              </a:rPr>
              <a:t> </a:t>
            </a:r>
            <a:r>
              <a:rPr sz="1800" dirty="0">
                <a:latin typeface="Arial MT"/>
                <a:cs typeface="Arial MT"/>
              </a:rPr>
              <a:t>set</a:t>
            </a:r>
            <a:r>
              <a:rPr sz="1800" spc="-55" dirty="0">
                <a:latin typeface="Arial MT"/>
                <a:cs typeface="Arial MT"/>
              </a:rPr>
              <a:t> </a:t>
            </a:r>
            <a:r>
              <a:rPr sz="1800" spc="-25" dirty="0">
                <a:latin typeface="Arial MT"/>
                <a:cs typeface="Arial MT"/>
              </a:rPr>
              <a:t>of </a:t>
            </a:r>
            <a:r>
              <a:rPr sz="1800" spc="-10" dirty="0">
                <a:latin typeface="Arial MT"/>
                <a:cs typeface="Arial MT"/>
              </a:rPr>
              <a:t>processes</a:t>
            </a:r>
            <a:endParaRPr sz="1800">
              <a:latin typeface="Arial MT"/>
              <a:cs typeface="Arial MT"/>
            </a:endParaRPr>
          </a:p>
          <a:p>
            <a:pPr marL="354965" indent="-342265">
              <a:lnSpc>
                <a:spcPct val="100000"/>
              </a:lnSpc>
              <a:spcBef>
                <a:spcPts val="805"/>
              </a:spcBef>
              <a:buClr>
                <a:srgbClr val="993300"/>
              </a:buClr>
              <a:buSzPct val="108333"/>
              <a:buFont typeface="Times New Roman"/>
              <a:buChar char="▪"/>
              <a:tabLst>
                <a:tab pos="354965" algn="l"/>
              </a:tabLst>
            </a:pPr>
            <a:r>
              <a:rPr sz="1800" dirty="0">
                <a:latin typeface="Arial MT"/>
                <a:cs typeface="Arial MT"/>
              </a:rPr>
              <a:t>Preemptive</a:t>
            </a:r>
            <a:r>
              <a:rPr sz="1800" spc="-40" dirty="0">
                <a:latin typeface="Arial MT"/>
                <a:cs typeface="Arial MT"/>
              </a:rPr>
              <a:t> </a:t>
            </a:r>
            <a:r>
              <a:rPr sz="1800" dirty="0">
                <a:latin typeface="Arial MT"/>
                <a:cs typeface="Arial MT"/>
              </a:rPr>
              <a:t>version</a:t>
            </a:r>
            <a:r>
              <a:rPr sz="1800" spc="-35" dirty="0">
                <a:latin typeface="Arial MT"/>
                <a:cs typeface="Arial MT"/>
              </a:rPr>
              <a:t> </a:t>
            </a:r>
            <a:r>
              <a:rPr sz="1800" dirty="0">
                <a:latin typeface="Arial MT"/>
                <a:cs typeface="Arial MT"/>
              </a:rPr>
              <a:t>called</a:t>
            </a:r>
            <a:r>
              <a:rPr sz="1800" spc="-15" dirty="0">
                <a:latin typeface="Arial MT"/>
                <a:cs typeface="Arial MT"/>
              </a:rPr>
              <a:t> </a:t>
            </a:r>
            <a:r>
              <a:rPr sz="1800" b="1" spc="-10" dirty="0">
                <a:solidFill>
                  <a:srgbClr val="006699"/>
                </a:solidFill>
                <a:latin typeface="Arial"/>
                <a:cs typeface="Arial"/>
              </a:rPr>
              <a:t>shortest-</a:t>
            </a:r>
            <a:r>
              <a:rPr sz="1800" b="1" spc="-20" dirty="0">
                <a:solidFill>
                  <a:srgbClr val="006699"/>
                </a:solidFill>
                <a:latin typeface="Arial"/>
                <a:cs typeface="Arial"/>
              </a:rPr>
              <a:t>remaining-time-</a:t>
            </a:r>
            <a:r>
              <a:rPr sz="1800" b="1" spc="-10" dirty="0">
                <a:solidFill>
                  <a:srgbClr val="006699"/>
                </a:solidFill>
                <a:latin typeface="Arial"/>
                <a:cs typeface="Arial"/>
              </a:rPr>
              <a:t>first</a:t>
            </a:r>
            <a:endParaRPr sz="1800">
              <a:latin typeface="Arial"/>
              <a:cs typeface="Arial"/>
            </a:endParaRPr>
          </a:p>
          <a:p>
            <a:pPr marL="354965" indent="-342265">
              <a:lnSpc>
                <a:spcPct val="100000"/>
              </a:lnSpc>
              <a:spcBef>
                <a:spcPts val="805"/>
              </a:spcBef>
              <a:buClr>
                <a:srgbClr val="993300"/>
              </a:buClr>
              <a:buSzPct val="108333"/>
              <a:buFont typeface="Times New Roman"/>
              <a:buChar char="▪"/>
              <a:tabLst>
                <a:tab pos="354965" algn="l"/>
              </a:tabLst>
            </a:pPr>
            <a:r>
              <a:rPr sz="1800" dirty="0">
                <a:latin typeface="Arial MT"/>
                <a:cs typeface="Arial MT"/>
              </a:rPr>
              <a:t>How</a:t>
            </a:r>
            <a:r>
              <a:rPr sz="1800" spc="-40" dirty="0">
                <a:latin typeface="Arial MT"/>
                <a:cs typeface="Arial MT"/>
              </a:rPr>
              <a:t> </a:t>
            </a:r>
            <a:r>
              <a:rPr sz="1800" dirty="0">
                <a:latin typeface="Arial MT"/>
                <a:cs typeface="Arial MT"/>
              </a:rPr>
              <a:t>do</a:t>
            </a:r>
            <a:r>
              <a:rPr sz="1800" spc="-25" dirty="0">
                <a:latin typeface="Arial MT"/>
                <a:cs typeface="Arial MT"/>
              </a:rPr>
              <a:t> </a:t>
            </a:r>
            <a:r>
              <a:rPr sz="1800" dirty="0">
                <a:latin typeface="Arial MT"/>
                <a:cs typeface="Arial MT"/>
              </a:rPr>
              <a:t>we</a:t>
            </a:r>
            <a:r>
              <a:rPr sz="1800" spc="5" dirty="0">
                <a:latin typeface="Arial MT"/>
                <a:cs typeface="Arial MT"/>
              </a:rPr>
              <a:t> </a:t>
            </a:r>
            <a:r>
              <a:rPr sz="1800" dirty="0">
                <a:latin typeface="Arial MT"/>
                <a:cs typeface="Arial MT"/>
              </a:rPr>
              <a:t>determine</a:t>
            </a:r>
            <a:r>
              <a:rPr sz="1800" spc="-45" dirty="0">
                <a:latin typeface="Arial MT"/>
                <a:cs typeface="Arial MT"/>
              </a:rPr>
              <a:t> </a:t>
            </a:r>
            <a:r>
              <a:rPr sz="1800" dirty="0">
                <a:latin typeface="Arial MT"/>
                <a:cs typeface="Arial MT"/>
              </a:rPr>
              <a:t>the</a:t>
            </a:r>
            <a:r>
              <a:rPr sz="1800" spc="-65" dirty="0">
                <a:latin typeface="Arial MT"/>
                <a:cs typeface="Arial MT"/>
              </a:rPr>
              <a:t> </a:t>
            </a:r>
            <a:r>
              <a:rPr sz="1800" dirty="0">
                <a:latin typeface="Arial MT"/>
                <a:cs typeface="Arial MT"/>
              </a:rPr>
              <a:t>length</a:t>
            </a:r>
            <a:r>
              <a:rPr sz="1800" spc="-60" dirty="0">
                <a:latin typeface="Arial MT"/>
                <a:cs typeface="Arial MT"/>
              </a:rPr>
              <a:t> </a:t>
            </a:r>
            <a:r>
              <a:rPr sz="1800" dirty="0">
                <a:latin typeface="Arial MT"/>
                <a:cs typeface="Arial MT"/>
              </a:rPr>
              <a:t>of</a:t>
            </a:r>
            <a:r>
              <a:rPr sz="1800" spc="-65" dirty="0">
                <a:latin typeface="Arial MT"/>
                <a:cs typeface="Arial MT"/>
              </a:rPr>
              <a:t> </a:t>
            </a:r>
            <a:r>
              <a:rPr sz="1800" dirty="0">
                <a:latin typeface="Arial MT"/>
                <a:cs typeface="Arial MT"/>
              </a:rPr>
              <a:t>the</a:t>
            </a:r>
            <a:r>
              <a:rPr sz="1800" spc="-65" dirty="0">
                <a:latin typeface="Arial MT"/>
                <a:cs typeface="Arial MT"/>
              </a:rPr>
              <a:t> </a:t>
            </a:r>
            <a:r>
              <a:rPr sz="1800" dirty="0">
                <a:latin typeface="Arial MT"/>
                <a:cs typeface="Arial MT"/>
              </a:rPr>
              <a:t>next</a:t>
            </a:r>
            <a:r>
              <a:rPr sz="1800" spc="-10" dirty="0">
                <a:latin typeface="Arial MT"/>
                <a:cs typeface="Arial MT"/>
              </a:rPr>
              <a:t> </a:t>
            </a:r>
            <a:r>
              <a:rPr sz="1800" dirty="0">
                <a:latin typeface="Arial MT"/>
                <a:cs typeface="Arial MT"/>
              </a:rPr>
              <a:t>CPU</a:t>
            </a:r>
            <a:r>
              <a:rPr sz="1800" spc="-40" dirty="0">
                <a:latin typeface="Arial MT"/>
                <a:cs typeface="Arial MT"/>
              </a:rPr>
              <a:t> </a:t>
            </a:r>
            <a:r>
              <a:rPr sz="1800" spc="-10" dirty="0">
                <a:latin typeface="Arial MT"/>
                <a:cs typeface="Arial MT"/>
              </a:rPr>
              <a:t>burst?</a:t>
            </a:r>
            <a:endParaRPr sz="1800">
              <a:latin typeface="Arial MT"/>
              <a:cs typeface="Arial MT"/>
            </a:endParaRPr>
          </a:p>
          <a:p>
            <a:pPr marL="756285" lvl="1" indent="-286385">
              <a:lnSpc>
                <a:spcPct val="100000"/>
              </a:lnSpc>
              <a:spcBef>
                <a:spcPts val="790"/>
              </a:spcBef>
              <a:buClr>
                <a:srgbClr val="CC6600"/>
              </a:buClr>
              <a:buSzPct val="108333"/>
              <a:buFont typeface="Arial MT"/>
              <a:buChar char="•"/>
              <a:tabLst>
                <a:tab pos="756285" algn="l"/>
              </a:tabLst>
            </a:pPr>
            <a:r>
              <a:rPr sz="1800" b="1" dirty="0">
                <a:latin typeface="Arial"/>
                <a:cs typeface="Arial"/>
              </a:rPr>
              <a:t>Could</a:t>
            </a:r>
            <a:r>
              <a:rPr sz="1800" b="1" spc="-85" dirty="0">
                <a:latin typeface="Arial"/>
                <a:cs typeface="Arial"/>
              </a:rPr>
              <a:t> </a:t>
            </a:r>
            <a:r>
              <a:rPr sz="1800" b="1" dirty="0">
                <a:latin typeface="Arial"/>
                <a:cs typeface="Arial"/>
              </a:rPr>
              <a:t>ask</a:t>
            </a:r>
            <a:r>
              <a:rPr sz="1800" b="1" spc="-60" dirty="0">
                <a:latin typeface="Arial"/>
                <a:cs typeface="Arial"/>
              </a:rPr>
              <a:t> </a:t>
            </a:r>
            <a:r>
              <a:rPr sz="1800" b="1" dirty="0">
                <a:latin typeface="Arial"/>
                <a:cs typeface="Arial"/>
              </a:rPr>
              <a:t>the</a:t>
            </a:r>
            <a:r>
              <a:rPr sz="1800" b="1" spc="-60" dirty="0">
                <a:latin typeface="Arial"/>
                <a:cs typeface="Arial"/>
              </a:rPr>
              <a:t> </a:t>
            </a:r>
            <a:r>
              <a:rPr sz="1800" b="1" spc="-20" dirty="0">
                <a:latin typeface="Arial"/>
                <a:cs typeface="Arial"/>
              </a:rPr>
              <a:t>user</a:t>
            </a:r>
            <a:endParaRPr sz="1800">
              <a:latin typeface="Arial"/>
              <a:cs typeface="Arial"/>
            </a:endParaRPr>
          </a:p>
          <a:p>
            <a:pPr marL="756285" lvl="1" indent="-286385">
              <a:lnSpc>
                <a:spcPct val="100000"/>
              </a:lnSpc>
              <a:spcBef>
                <a:spcPts val="805"/>
              </a:spcBef>
              <a:buClr>
                <a:srgbClr val="CC6600"/>
              </a:buClr>
              <a:buSzPct val="108333"/>
              <a:buFont typeface="Arial MT"/>
              <a:buChar char="•"/>
              <a:tabLst>
                <a:tab pos="756285" algn="l"/>
              </a:tabLst>
            </a:pPr>
            <a:r>
              <a:rPr sz="1800" b="1" spc="-10" dirty="0">
                <a:latin typeface="Arial"/>
                <a:cs typeface="Arial"/>
              </a:rPr>
              <a:t>Estimate</a:t>
            </a:r>
            <a:endParaRPr sz="180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74875">
              <a:lnSpc>
                <a:spcPct val="100000"/>
              </a:lnSpc>
              <a:spcBef>
                <a:spcPts val="100"/>
              </a:spcBef>
            </a:pPr>
            <a:r>
              <a:rPr sz="3200" spc="-10" dirty="0"/>
              <a:t>Scheduling</a:t>
            </a:r>
            <a:r>
              <a:rPr sz="3200" spc="-130" dirty="0"/>
              <a:t> </a:t>
            </a:r>
            <a:r>
              <a:rPr sz="3200" spc="-10" dirty="0"/>
              <a:t>Objectives</a:t>
            </a:r>
            <a:endParaRPr sz="3200"/>
          </a:p>
        </p:txBody>
      </p:sp>
      <p:sp>
        <p:nvSpPr>
          <p:cNvPr id="4" name="object 4"/>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5" name="object 5"/>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47625">
              <a:lnSpc>
                <a:spcPct val="100000"/>
              </a:lnSpc>
            </a:pPr>
            <a:r>
              <a:rPr spc="-25" dirty="0"/>
              <a:t>5.</a:t>
            </a:r>
            <a:fld id="{81D60167-4931-47E6-BA6A-407CBD079E47}" type="slidenum">
              <a:rPr spc="-25" dirty="0"/>
              <a:t>5</a:t>
            </a:fld>
            <a:endParaRPr spc="-25" dirty="0"/>
          </a:p>
        </p:txBody>
      </p:sp>
      <p:sp>
        <p:nvSpPr>
          <p:cNvPr id="3" name="object 3"/>
          <p:cNvSpPr txBox="1"/>
          <p:nvPr/>
        </p:nvSpPr>
        <p:spPr>
          <a:xfrm>
            <a:off x="994677" y="1634882"/>
            <a:ext cx="7015480" cy="2260600"/>
          </a:xfrm>
          <a:prstGeom prst="rect">
            <a:avLst/>
          </a:prstGeom>
        </p:spPr>
        <p:txBody>
          <a:bodyPr vert="horz" wrap="square" lIns="0" tIns="90170" rIns="0" bIns="0" rtlCol="0">
            <a:spAutoFit/>
          </a:bodyPr>
          <a:lstStyle/>
          <a:p>
            <a:pPr marL="12700">
              <a:lnSpc>
                <a:spcPct val="100000"/>
              </a:lnSpc>
              <a:spcBef>
                <a:spcPts val="710"/>
              </a:spcBef>
            </a:pPr>
            <a:r>
              <a:rPr sz="1800" dirty="0">
                <a:latin typeface="Arial MT"/>
                <a:cs typeface="Arial MT"/>
              </a:rPr>
              <a:t>The</a:t>
            </a:r>
            <a:r>
              <a:rPr sz="1800" spc="-80" dirty="0">
                <a:latin typeface="Arial MT"/>
                <a:cs typeface="Arial MT"/>
              </a:rPr>
              <a:t> </a:t>
            </a:r>
            <a:r>
              <a:rPr sz="1800" dirty="0">
                <a:latin typeface="Arial MT"/>
                <a:cs typeface="Arial MT"/>
              </a:rPr>
              <a:t>scheduling</a:t>
            </a:r>
            <a:r>
              <a:rPr sz="1800" spc="-80" dirty="0">
                <a:latin typeface="Arial MT"/>
                <a:cs typeface="Arial MT"/>
              </a:rPr>
              <a:t> </a:t>
            </a:r>
            <a:r>
              <a:rPr sz="1800" dirty="0">
                <a:latin typeface="Arial MT"/>
                <a:cs typeface="Arial MT"/>
              </a:rPr>
              <a:t>function</a:t>
            </a:r>
            <a:r>
              <a:rPr sz="1800" spc="-75" dirty="0">
                <a:latin typeface="Arial MT"/>
                <a:cs typeface="Arial MT"/>
              </a:rPr>
              <a:t> </a:t>
            </a:r>
            <a:r>
              <a:rPr sz="1800" spc="-10" dirty="0">
                <a:latin typeface="Arial MT"/>
                <a:cs typeface="Arial MT"/>
              </a:rPr>
              <a:t>should</a:t>
            </a:r>
            <a:endParaRPr sz="1800">
              <a:latin typeface="Arial MT"/>
              <a:cs typeface="Arial MT"/>
            </a:endParaRPr>
          </a:p>
          <a:p>
            <a:pPr marL="756285" indent="-286385">
              <a:lnSpc>
                <a:spcPct val="100000"/>
              </a:lnSpc>
              <a:spcBef>
                <a:spcPts val="805"/>
              </a:spcBef>
              <a:buClr>
                <a:srgbClr val="CC6600"/>
              </a:buClr>
              <a:buSzPct val="108333"/>
              <a:buChar char="•"/>
              <a:tabLst>
                <a:tab pos="756285" algn="l"/>
              </a:tabLst>
            </a:pPr>
            <a:r>
              <a:rPr sz="1800" dirty="0">
                <a:latin typeface="Arial MT"/>
                <a:cs typeface="Arial MT"/>
              </a:rPr>
              <a:t>Share</a:t>
            </a:r>
            <a:r>
              <a:rPr sz="1800" spc="-70" dirty="0">
                <a:latin typeface="Arial MT"/>
                <a:cs typeface="Arial MT"/>
              </a:rPr>
              <a:t> </a:t>
            </a:r>
            <a:r>
              <a:rPr sz="1800" dirty="0">
                <a:latin typeface="Arial MT"/>
                <a:cs typeface="Arial MT"/>
              </a:rPr>
              <a:t>time</a:t>
            </a:r>
            <a:r>
              <a:rPr sz="1800" spc="-80" dirty="0">
                <a:latin typeface="Arial MT"/>
                <a:cs typeface="Arial MT"/>
              </a:rPr>
              <a:t> </a:t>
            </a:r>
            <a:r>
              <a:rPr sz="1800" b="1" dirty="0">
                <a:latin typeface="Arial"/>
                <a:cs typeface="Arial"/>
              </a:rPr>
              <a:t>fairly</a:t>
            </a:r>
            <a:r>
              <a:rPr sz="1800" b="1" spc="-85" dirty="0">
                <a:latin typeface="Arial"/>
                <a:cs typeface="Arial"/>
              </a:rPr>
              <a:t> </a:t>
            </a:r>
            <a:r>
              <a:rPr sz="1800" dirty="0">
                <a:latin typeface="Arial MT"/>
                <a:cs typeface="Arial MT"/>
              </a:rPr>
              <a:t>among</a:t>
            </a:r>
            <a:r>
              <a:rPr sz="1800" spc="-30" dirty="0">
                <a:latin typeface="Arial MT"/>
                <a:cs typeface="Arial MT"/>
              </a:rPr>
              <a:t> </a:t>
            </a:r>
            <a:r>
              <a:rPr sz="1800" spc="-10" dirty="0">
                <a:latin typeface="Arial MT"/>
                <a:cs typeface="Arial MT"/>
              </a:rPr>
              <a:t>processes</a:t>
            </a:r>
            <a:endParaRPr sz="1800">
              <a:latin typeface="Arial MT"/>
              <a:cs typeface="Arial MT"/>
            </a:endParaRPr>
          </a:p>
          <a:p>
            <a:pPr marL="756285" indent="-286385">
              <a:lnSpc>
                <a:spcPct val="100000"/>
              </a:lnSpc>
              <a:spcBef>
                <a:spcPts val="790"/>
              </a:spcBef>
              <a:buClr>
                <a:srgbClr val="CC6600"/>
              </a:buClr>
              <a:buSzPct val="108333"/>
              <a:buChar char="•"/>
              <a:tabLst>
                <a:tab pos="756285" algn="l"/>
              </a:tabLst>
            </a:pPr>
            <a:r>
              <a:rPr sz="1800" dirty="0">
                <a:latin typeface="Arial MT"/>
                <a:cs typeface="Arial MT"/>
              </a:rPr>
              <a:t>Prevent</a:t>
            </a:r>
            <a:r>
              <a:rPr sz="1800" spc="-65" dirty="0">
                <a:latin typeface="Arial MT"/>
                <a:cs typeface="Arial MT"/>
              </a:rPr>
              <a:t> </a:t>
            </a:r>
            <a:r>
              <a:rPr sz="1800" dirty="0">
                <a:latin typeface="Arial MT"/>
                <a:cs typeface="Arial MT"/>
              </a:rPr>
              <a:t>starvation</a:t>
            </a:r>
            <a:r>
              <a:rPr sz="1800" spc="-80" dirty="0">
                <a:latin typeface="Arial MT"/>
                <a:cs typeface="Arial MT"/>
              </a:rPr>
              <a:t> </a:t>
            </a:r>
            <a:r>
              <a:rPr sz="1800" dirty="0">
                <a:latin typeface="Arial MT"/>
                <a:cs typeface="Arial MT"/>
              </a:rPr>
              <a:t>of</a:t>
            </a:r>
            <a:r>
              <a:rPr sz="1800" spc="-35" dirty="0">
                <a:latin typeface="Arial MT"/>
                <a:cs typeface="Arial MT"/>
              </a:rPr>
              <a:t> </a:t>
            </a:r>
            <a:r>
              <a:rPr sz="1800" dirty="0">
                <a:latin typeface="Arial MT"/>
                <a:cs typeface="Arial MT"/>
              </a:rPr>
              <a:t>a</a:t>
            </a:r>
            <a:r>
              <a:rPr sz="1800" spc="-45" dirty="0">
                <a:latin typeface="Arial MT"/>
                <a:cs typeface="Arial MT"/>
              </a:rPr>
              <a:t> </a:t>
            </a:r>
            <a:r>
              <a:rPr sz="1800" spc="-10" dirty="0">
                <a:latin typeface="Arial MT"/>
                <a:cs typeface="Arial MT"/>
              </a:rPr>
              <a:t>process</a:t>
            </a:r>
            <a:endParaRPr sz="1800">
              <a:latin typeface="Arial MT"/>
              <a:cs typeface="Arial MT"/>
            </a:endParaRPr>
          </a:p>
          <a:p>
            <a:pPr marL="756285" indent="-286385">
              <a:lnSpc>
                <a:spcPct val="100000"/>
              </a:lnSpc>
              <a:spcBef>
                <a:spcPts val="805"/>
              </a:spcBef>
              <a:buClr>
                <a:srgbClr val="CC6600"/>
              </a:buClr>
              <a:buSzPct val="108333"/>
              <a:buChar char="•"/>
              <a:tabLst>
                <a:tab pos="756285" algn="l"/>
              </a:tabLst>
            </a:pPr>
            <a:r>
              <a:rPr sz="1800" dirty="0">
                <a:latin typeface="Arial MT"/>
                <a:cs typeface="Arial MT"/>
              </a:rPr>
              <a:t>Use</a:t>
            </a:r>
            <a:r>
              <a:rPr sz="1800" spc="-70" dirty="0">
                <a:latin typeface="Arial MT"/>
                <a:cs typeface="Arial MT"/>
              </a:rPr>
              <a:t> </a:t>
            </a:r>
            <a:r>
              <a:rPr sz="1800" dirty="0">
                <a:latin typeface="Arial MT"/>
                <a:cs typeface="Arial MT"/>
              </a:rPr>
              <a:t>the</a:t>
            </a:r>
            <a:r>
              <a:rPr sz="1800" spc="-50" dirty="0">
                <a:latin typeface="Arial MT"/>
                <a:cs typeface="Arial MT"/>
              </a:rPr>
              <a:t> </a:t>
            </a:r>
            <a:r>
              <a:rPr sz="1800" dirty="0">
                <a:latin typeface="Arial MT"/>
                <a:cs typeface="Arial MT"/>
              </a:rPr>
              <a:t>processor</a:t>
            </a:r>
            <a:r>
              <a:rPr sz="1800" spc="-40" dirty="0">
                <a:latin typeface="Arial MT"/>
                <a:cs typeface="Arial MT"/>
              </a:rPr>
              <a:t> </a:t>
            </a:r>
            <a:r>
              <a:rPr sz="1800" spc="-10" dirty="0">
                <a:latin typeface="Arial MT"/>
                <a:cs typeface="Arial MT"/>
              </a:rPr>
              <a:t>efficiently</a:t>
            </a:r>
            <a:endParaRPr sz="1800">
              <a:latin typeface="Arial MT"/>
              <a:cs typeface="Arial MT"/>
            </a:endParaRPr>
          </a:p>
          <a:p>
            <a:pPr marL="756285" indent="-286385">
              <a:lnSpc>
                <a:spcPct val="100000"/>
              </a:lnSpc>
              <a:spcBef>
                <a:spcPts val="805"/>
              </a:spcBef>
              <a:buClr>
                <a:srgbClr val="CC6600"/>
              </a:buClr>
              <a:buSzPct val="108333"/>
              <a:buChar char="•"/>
              <a:tabLst>
                <a:tab pos="756285" algn="l"/>
              </a:tabLst>
            </a:pPr>
            <a:r>
              <a:rPr sz="1800" dirty="0">
                <a:latin typeface="Arial MT"/>
                <a:cs typeface="Arial MT"/>
              </a:rPr>
              <a:t>Have</a:t>
            </a:r>
            <a:r>
              <a:rPr sz="1800" spc="-50" dirty="0">
                <a:latin typeface="Arial MT"/>
                <a:cs typeface="Arial MT"/>
              </a:rPr>
              <a:t> </a:t>
            </a:r>
            <a:r>
              <a:rPr sz="1800" dirty="0">
                <a:latin typeface="Arial MT"/>
                <a:cs typeface="Arial MT"/>
              </a:rPr>
              <a:t>low</a:t>
            </a:r>
            <a:r>
              <a:rPr sz="1800" spc="-45" dirty="0">
                <a:latin typeface="Arial MT"/>
                <a:cs typeface="Arial MT"/>
              </a:rPr>
              <a:t> </a:t>
            </a:r>
            <a:r>
              <a:rPr sz="1800" spc="-10" dirty="0">
                <a:latin typeface="Arial MT"/>
                <a:cs typeface="Arial MT"/>
              </a:rPr>
              <a:t>overhead</a:t>
            </a:r>
            <a:endParaRPr sz="1800">
              <a:latin typeface="Arial MT"/>
              <a:cs typeface="Arial MT"/>
            </a:endParaRPr>
          </a:p>
          <a:p>
            <a:pPr marL="756285" indent="-286385">
              <a:lnSpc>
                <a:spcPct val="100000"/>
              </a:lnSpc>
              <a:spcBef>
                <a:spcPts val="790"/>
              </a:spcBef>
              <a:buClr>
                <a:srgbClr val="CC6600"/>
              </a:buClr>
              <a:buSzPct val="108333"/>
              <a:buChar char="•"/>
              <a:tabLst>
                <a:tab pos="756285" algn="l"/>
              </a:tabLst>
            </a:pPr>
            <a:r>
              <a:rPr sz="1800" dirty="0">
                <a:latin typeface="Arial MT"/>
                <a:cs typeface="Arial MT"/>
              </a:rPr>
              <a:t>Prioritise</a:t>
            </a:r>
            <a:r>
              <a:rPr sz="1800" spc="-100" dirty="0">
                <a:latin typeface="Arial MT"/>
                <a:cs typeface="Arial MT"/>
              </a:rPr>
              <a:t> </a:t>
            </a:r>
            <a:r>
              <a:rPr sz="1800" dirty="0">
                <a:latin typeface="Arial MT"/>
                <a:cs typeface="Arial MT"/>
              </a:rPr>
              <a:t>processes</a:t>
            </a:r>
            <a:r>
              <a:rPr sz="1800" spc="-25" dirty="0">
                <a:latin typeface="Arial MT"/>
                <a:cs typeface="Arial MT"/>
              </a:rPr>
              <a:t> </a:t>
            </a:r>
            <a:r>
              <a:rPr sz="1800" dirty="0">
                <a:latin typeface="Arial MT"/>
                <a:cs typeface="Arial MT"/>
              </a:rPr>
              <a:t>when</a:t>
            </a:r>
            <a:r>
              <a:rPr sz="1800" spc="-5" dirty="0">
                <a:latin typeface="Arial MT"/>
                <a:cs typeface="Arial MT"/>
              </a:rPr>
              <a:t> </a:t>
            </a:r>
            <a:r>
              <a:rPr sz="1800" dirty="0">
                <a:latin typeface="Arial MT"/>
                <a:cs typeface="Arial MT"/>
              </a:rPr>
              <a:t>necessary</a:t>
            </a:r>
            <a:r>
              <a:rPr sz="1800" spc="-45" dirty="0">
                <a:latin typeface="Arial MT"/>
                <a:cs typeface="Arial MT"/>
              </a:rPr>
              <a:t> </a:t>
            </a:r>
            <a:r>
              <a:rPr sz="1800" dirty="0">
                <a:latin typeface="Arial MT"/>
                <a:cs typeface="Arial MT"/>
              </a:rPr>
              <a:t>(e.g.</a:t>
            </a:r>
            <a:r>
              <a:rPr sz="1800" spc="-85" dirty="0">
                <a:latin typeface="Arial MT"/>
                <a:cs typeface="Arial MT"/>
              </a:rPr>
              <a:t> </a:t>
            </a:r>
            <a:r>
              <a:rPr sz="1800" dirty="0">
                <a:latin typeface="Arial MT"/>
                <a:cs typeface="Arial MT"/>
              </a:rPr>
              <a:t>real</a:t>
            </a:r>
            <a:r>
              <a:rPr sz="1800" spc="-75" dirty="0">
                <a:latin typeface="Arial MT"/>
                <a:cs typeface="Arial MT"/>
              </a:rPr>
              <a:t> </a:t>
            </a:r>
            <a:r>
              <a:rPr sz="1800" dirty="0">
                <a:latin typeface="Arial MT"/>
                <a:cs typeface="Arial MT"/>
              </a:rPr>
              <a:t>time</a:t>
            </a:r>
            <a:r>
              <a:rPr sz="1800" spc="-65" dirty="0">
                <a:latin typeface="Arial MT"/>
                <a:cs typeface="Arial MT"/>
              </a:rPr>
              <a:t> </a:t>
            </a:r>
            <a:r>
              <a:rPr sz="1800" spc="-10" dirty="0">
                <a:latin typeface="Arial MT"/>
                <a:cs typeface="Arial MT"/>
              </a:rPr>
              <a:t>deadlines)</a:t>
            </a:r>
            <a:endParaRPr sz="1800">
              <a:latin typeface="Arial MT"/>
              <a:cs typeface="Arial M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6730" rIns="0" bIns="0" rtlCol="0">
            <a:spAutoFit/>
          </a:bodyPr>
          <a:lstStyle/>
          <a:p>
            <a:pPr marL="1574800">
              <a:lnSpc>
                <a:spcPct val="100000"/>
              </a:lnSpc>
              <a:spcBef>
                <a:spcPts val="95"/>
              </a:spcBef>
            </a:pPr>
            <a:r>
              <a:rPr spc="-10" dirty="0"/>
              <a:t>Determining</a:t>
            </a:r>
            <a:r>
              <a:rPr spc="-135" dirty="0"/>
              <a:t> </a:t>
            </a:r>
            <a:r>
              <a:rPr dirty="0"/>
              <a:t>Length</a:t>
            </a:r>
            <a:r>
              <a:rPr spc="-105" dirty="0"/>
              <a:t> </a:t>
            </a:r>
            <a:r>
              <a:rPr dirty="0"/>
              <a:t>of</a:t>
            </a:r>
            <a:r>
              <a:rPr spc="-90" dirty="0"/>
              <a:t> </a:t>
            </a:r>
            <a:r>
              <a:rPr dirty="0"/>
              <a:t>Next</a:t>
            </a:r>
            <a:r>
              <a:rPr spc="-60" dirty="0"/>
              <a:t> </a:t>
            </a:r>
            <a:r>
              <a:rPr dirty="0"/>
              <a:t>CPU</a:t>
            </a:r>
            <a:r>
              <a:rPr spc="-30" dirty="0"/>
              <a:t> </a:t>
            </a:r>
            <a:r>
              <a:rPr spc="-10" dirty="0"/>
              <a:t>Burst</a:t>
            </a:r>
          </a:p>
        </p:txBody>
      </p:sp>
      <p:sp>
        <p:nvSpPr>
          <p:cNvPr id="3" name="object 3"/>
          <p:cNvSpPr txBox="1"/>
          <p:nvPr/>
        </p:nvSpPr>
        <p:spPr>
          <a:xfrm>
            <a:off x="1340610" y="1712477"/>
            <a:ext cx="7454265" cy="1224915"/>
          </a:xfrm>
          <a:prstGeom prst="rect">
            <a:avLst/>
          </a:prstGeom>
        </p:spPr>
        <p:txBody>
          <a:bodyPr vert="horz" wrap="square" lIns="0" tIns="12700" rIns="0" bIns="0" rtlCol="0">
            <a:spAutoFit/>
          </a:bodyPr>
          <a:lstStyle/>
          <a:p>
            <a:pPr marL="354965" marR="5080" indent="-342900">
              <a:lnSpc>
                <a:spcPct val="100000"/>
              </a:lnSpc>
              <a:spcBef>
                <a:spcPts val="100"/>
              </a:spcBef>
              <a:buClr>
                <a:srgbClr val="993300"/>
              </a:buClr>
              <a:buSzPct val="108333"/>
              <a:buFont typeface="Times New Roman"/>
              <a:buChar char="▪"/>
              <a:tabLst>
                <a:tab pos="354965" algn="l"/>
              </a:tabLst>
            </a:pPr>
            <a:r>
              <a:rPr sz="1800" dirty="0">
                <a:latin typeface="Arial MT"/>
                <a:cs typeface="Arial MT"/>
              </a:rPr>
              <a:t>We</a:t>
            </a:r>
            <a:r>
              <a:rPr sz="1800" spc="-60" dirty="0">
                <a:latin typeface="Arial MT"/>
                <a:cs typeface="Arial MT"/>
              </a:rPr>
              <a:t> </a:t>
            </a:r>
            <a:r>
              <a:rPr sz="1800" dirty="0">
                <a:latin typeface="Arial MT"/>
                <a:cs typeface="Arial MT"/>
              </a:rPr>
              <a:t>need</a:t>
            </a:r>
            <a:r>
              <a:rPr sz="1800" spc="-40" dirty="0">
                <a:latin typeface="Arial MT"/>
                <a:cs typeface="Arial MT"/>
              </a:rPr>
              <a:t> </a:t>
            </a:r>
            <a:r>
              <a:rPr sz="1800" dirty="0">
                <a:latin typeface="Arial MT"/>
                <a:cs typeface="Arial MT"/>
              </a:rPr>
              <a:t>to</a:t>
            </a:r>
            <a:r>
              <a:rPr sz="1800" spc="-65" dirty="0">
                <a:latin typeface="Arial MT"/>
                <a:cs typeface="Arial MT"/>
              </a:rPr>
              <a:t> </a:t>
            </a:r>
            <a:r>
              <a:rPr sz="1800" b="1" dirty="0">
                <a:latin typeface="Arial"/>
                <a:cs typeface="Arial"/>
              </a:rPr>
              <a:t>estimate</a:t>
            </a:r>
            <a:r>
              <a:rPr sz="1800" b="1" spc="-25" dirty="0">
                <a:latin typeface="Arial"/>
                <a:cs typeface="Arial"/>
              </a:rPr>
              <a:t> </a:t>
            </a:r>
            <a:r>
              <a:rPr sz="1800" dirty="0">
                <a:latin typeface="Arial MT"/>
                <a:cs typeface="Arial MT"/>
              </a:rPr>
              <a:t>the</a:t>
            </a:r>
            <a:r>
              <a:rPr sz="1800" spc="-40" dirty="0">
                <a:latin typeface="Arial MT"/>
                <a:cs typeface="Arial MT"/>
              </a:rPr>
              <a:t> </a:t>
            </a:r>
            <a:r>
              <a:rPr sz="1800" dirty="0">
                <a:latin typeface="Arial MT"/>
                <a:cs typeface="Arial MT"/>
              </a:rPr>
              <a:t>required</a:t>
            </a:r>
            <a:r>
              <a:rPr sz="1800" spc="-30" dirty="0">
                <a:latin typeface="Arial MT"/>
                <a:cs typeface="Arial MT"/>
              </a:rPr>
              <a:t> </a:t>
            </a:r>
            <a:r>
              <a:rPr sz="1800" dirty="0">
                <a:latin typeface="Arial MT"/>
                <a:cs typeface="Arial MT"/>
              </a:rPr>
              <a:t>processing</a:t>
            </a:r>
            <a:r>
              <a:rPr sz="1800" spc="-60" dirty="0">
                <a:latin typeface="Arial MT"/>
                <a:cs typeface="Arial MT"/>
              </a:rPr>
              <a:t> </a:t>
            </a:r>
            <a:r>
              <a:rPr sz="1800" dirty="0">
                <a:latin typeface="Arial MT"/>
                <a:cs typeface="Arial MT"/>
              </a:rPr>
              <a:t>time</a:t>
            </a:r>
            <a:r>
              <a:rPr sz="1800" spc="-90" dirty="0">
                <a:latin typeface="Arial MT"/>
                <a:cs typeface="Arial MT"/>
              </a:rPr>
              <a:t> </a:t>
            </a:r>
            <a:r>
              <a:rPr sz="1800" dirty="0">
                <a:latin typeface="Arial MT"/>
                <a:cs typeface="Arial MT"/>
              </a:rPr>
              <a:t>(next</a:t>
            </a:r>
            <a:r>
              <a:rPr sz="1800" spc="-45" dirty="0">
                <a:latin typeface="Arial MT"/>
                <a:cs typeface="Arial MT"/>
              </a:rPr>
              <a:t> </a:t>
            </a:r>
            <a:r>
              <a:rPr sz="1800" dirty="0">
                <a:latin typeface="Arial MT"/>
                <a:cs typeface="Arial MT"/>
              </a:rPr>
              <a:t>CPU</a:t>
            </a:r>
            <a:r>
              <a:rPr sz="1800" spc="-50" dirty="0">
                <a:latin typeface="Arial MT"/>
                <a:cs typeface="Arial MT"/>
              </a:rPr>
              <a:t> </a:t>
            </a:r>
            <a:r>
              <a:rPr sz="1800" dirty="0">
                <a:latin typeface="Arial MT"/>
                <a:cs typeface="Arial MT"/>
              </a:rPr>
              <a:t>burst)</a:t>
            </a:r>
            <a:r>
              <a:rPr sz="1800" spc="-85" dirty="0">
                <a:latin typeface="Arial MT"/>
                <a:cs typeface="Arial MT"/>
              </a:rPr>
              <a:t> </a:t>
            </a:r>
            <a:r>
              <a:rPr sz="1800" spc="-25" dirty="0">
                <a:latin typeface="Arial MT"/>
                <a:cs typeface="Arial MT"/>
              </a:rPr>
              <a:t>of </a:t>
            </a:r>
            <a:r>
              <a:rPr sz="1800" dirty="0">
                <a:latin typeface="Arial MT"/>
                <a:cs typeface="Arial MT"/>
              </a:rPr>
              <a:t>each</a:t>
            </a:r>
            <a:r>
              <a:rPr sz="1800" spc="-40" dirty="0">
                <a:latin typeface="Arial MT"/>
                <a:cs typeface="Arial MT"/>
              </a:rPr>
              <a:t> </a:t>
            </a:r>
            <a:r>
              <a:rPr sz="1800" spc="-10" dirty="0">
                <a:latin typeface="Arial MT"/>
                <a:cs typeface="Arial MT"/>
              </a:rPr>
              <a:t>process.</a:t>
            </a:r>
            <a:endParaRPr sz="1800">
              <a:latin typeface="Arial MT"/>
              <a:cs typeface="Arial MT"/>
            </a:endParaRPr>
          </a:p>
          <a:p>
            <a:pPr marL="354965" marR="273685" indent="-342900">
              <a:lnSpc>
                <a:spcPct val="100000"/>
              </a:lnSpc>
              <a:spcBef>
                <a:spcPts val="800"/>
              </a:spcBef>
              <a:buClr>
                <a:srgbClr val="993300"/>
              </a:buClr>
              <a:buSzPct val="108333"/>
              <a:buFont typeface="Times New Roman"/>
              <a:buChar char="▪"/>
              <a:tabLst>
                <a:tab pos="354965" algn="l"/>
              </a:tabLst>
            </a:pPr>
            <a:r>
              <a:rPr sz="1800" dirty="0">
                <a:latin typeface="Arial MT"/>
                <a:cs typeface="Arial MT"/>
              </a:rPr>
              <a:t>Estimation</a:t>
            </a:r>
            <a:r>
              <a:rPr sz="1800" spc="-75" dirty="0">
                <a:latin typeface="Arial MT"/>
                <a:cs typeface="Arial MT"/>
              </a:rPr>
              <a:t> </a:t>
            </a:r>
            <a:r>
              <a:rPr sz="1800" dirty="0">
                <a:latin typeface="Arial MT"/>
                <a:cs typeface="Arial MT"/>
              </a:rPr>
              <a:t>can</a:t>
            </a:r>
            <a:r>
              <a:rPr sz="1800" spc="-55" dirty="0">
                <a:latin typeface="Arial MT"/>
                <a:cs typeface="Arial MT"/>
              </a:rPr>
              <a:t> </a:t>
            </a:r>
            <a:r>
              <a:rPr sz="1800" dirty="0">
                <a:latin typeface="Arial MT"/>
                <a:cs typeface="Arial MT"/>
              </a:rPr>
              <a:t>be</a:t>
            </a:r>
            <a:r>
              <a:rPr sz="1800" spc="-40" dirty="0">
                <a:latin typeface="Arial MT"/>
                <a:cs typeface="Arial MT"/>
              </a:rPr>
              <a:t> </a:t>
            </a:r>
            <a:r>
              <a:rPr sz="1800" dirty="0">
                <a:latin typeface="Arial MT"/>
                <a:cs typeface="Arial MT"/>
              </a:rPr>
              <a:t>done</a:t>
            </a:r>
            <a:r>
              <a:rPr sz="1800" spc="-20" dirty="0">
                <a:latin typeface="Arial MT"/>
                <a:cs typeface="Arial MT"/>
              </a:rPr>
              <a:t> </a:t>
            </a:r>
            <a:r>
              <a:rPr sz="1800" dirty="0">
                <a:latin typeface="Arial MT"/>
                <a:cs typeface="Arial MT"/>
              </a:rPr>
              <a:t>by</a:t>
            </a:r>
            <a:r>
              <a:rPr sz="1800" spc="-40" dirty="0">
                <a:latin typeface="Arial MT"/>
                <a:cs typeface="Arial MT"/>
              </a:rPr>
              <a:t> </a:t>
            </a:r>
            <a:r>
              <a:rPr sz="1800" dirty="0">
                <a:latin typeface="Arial MT"/>
                <a:cs typeface="Arial MT"/>
              </a:rPr>
              <a:t>using</a:t>
            </a:r>
            <a:r>
              <a:rPr sz="1800" spc="-40" dirty="0">
                <a:latin typeface="Arial MT"/>
                <a:cs typeface="Arial MT"/>
              </a:rPr>
              <a:t> </a:t>
            </a:r>
            <a:r>
              <a:rPr sz="1800" dirty="0">
                <a:latin typeface="Arial MT"/>
                <a:cs typeface="Arial MT"/>
              </a:rPr>
              <a:t>the</a:t>
            </a:r>
            <a:r>
              <a:rPr sz="1800" spc="-35" dirty="0">
                <a:latin typeface="Arial MT"/>
                <a:cs typeface="Arial MT"/>
              </a:rPr>
              <a:t> </a:t>
            </a:r>
            <a:r>
              <a:rPr sz="1800" dirty="0">
                <a:latin typeface="Arial MT"/>
                <a:cs typeface="Arial MT"/>
              </a:rPr>
              <a:t>length</a:t>
            </a:r>
            <a:r>
              <a:rPr sz="1800" spc="-40" dirty="0">
                <a:latin typeface="Arial MT"/>
                <a:cs typeface="Arial MT"/>
              </a:rPr>
              <a:t> </a:t>
            </a:r>
            <a:r>
              <a:rPr sz="1800" dirty="0">
                <a:latin typeface="Arial MT"/>
                <a:cs typeface="Arial MT"/>
              </a:rPr>
              <a:t>of</a:t>
            </a:r>
            <a:r>
              <a:rPr sz="1800" spc="-25" dirty="0">
                <a:latin typeface="Arial MT"/>
                <a:cs typeface="Arial MT"/>
              </a:rPr>
              <a:t> </a:t>
            </a:r>
            <a:r>
              <a:rPr sz="1800" dirty="0">
                <a:latin typeface="Arial MT"/>
                <a:cs typeface="Arial MT"/>
              </a:rPr>
              <a:t>previous</a:t>
            </a:r>
            <a:r>
              <a:rPr sz="1800" spc="-40" dirty="0">
                <a:latin typeface="Arial MT"/>
                <a:cs typeface="Arial MT"/>
              </a:rPr>
              <a:t> </a:t>
            </a:r>
            <a:r>
              <a:rPr sz="1800" dirty="0">
                <a:latin typeface="Arial MT"/>
                <a:cs typeface="Arial MT"/>
              </a:rPr>
              <a:t>CPU</a:t>
            </a:r>
            <a:r>
              <a:rPr sz="1800" spc="-20" dirty="0">
                <a:latin typeface="Arial MT"/>
                <a:cs typeface="Arial MT"/>
              </a:rPr>
              <a:t> </a:t>
            </a:r>
            <a:r>
              <a:rPr sz="1800" spc="-10" dirty="0">
                <a:latin typeface="Arial MT"/>
                <a:cs typeface="Arial MT"/>
              </a:rPr>
              <a:t>bursts, </a:t>
            </a:r>
            <a:r>
              <a:rPr sz="1800" dirty="0">
                <a:latin typeface="Arial MT"/>
                <a:cs typeface="Arial MT"/>
              </a:rPr>
              <a:t>using</a:t>
            </a:r>
            <a:r>
              <a:rPr sz="1800" spc="-40" dirty="0">
                <a:latin typeface="Arial MT"/>
                <a:cs typeface="Arial MT"/>
              </a:rPr>
              <a:t> </a:t>
            </a:r>
            <a:r>
              <a:rPr sz="1800" b="1" spc="-10" dirty="0">
                <a:latin typeface="Arial"/>
                <a:cs typeface="Arial"/>
              </a:rPr>
              <a:t>exponential</a:t>
            </a:r>
            <a:r>
              <a:rPr sz="1800" b="1" spc="-50" dirty="0">
                <a:latin typeface="Arial"/>
                <a:cs typeface="Arial"/>
              </a:rPr>
              <a:t> </a:t>
            </a:r>
            <a:r>
              <a:rPr sz="1800" b="1" spc="-10" dirty="0">
                <a:latin typeface="Arial"/>
                <a:cs typeface="Arial"/>
              </a:rPr>
              <a:t>averaging</a:t>
            </a:r>
            <a:endParaRPr sz="1800">
              <a:latin typeface="Arial"/>
              <a:cs typeface="Arial"/>
            </a:endParaRPr>
          </a:p>
        </p:txBody>
      </p:sp>
      <p:pic>
        <p:nvPicPr>
          <p:cNvPr id="4" name="object 4"/>
          <p:cNvPicPr/>
          <p:nvPr/>
        </p:nvPicPr>
        <p:blipFill>
          <a:blip r:embed="rId2" cstate="print"/>
          <a:stretch>
            <a:fillRect/>
          </a:stretch>
        </p:blipFill>
        <p:spPr>
          <a:xfrm>
            <a:off x="1600200" y="4442459"/>
            <a:ext cx="153924" cy="163067"/>
          </a:xfrm>
          <a:prstGeom prst="rect">
            <a:avLst/>
          </a:prstGeom>
        </p:spPr>
      </p:pic>
      <p:pic>
        <p:nvPicPr>
          <p:cNvPr id="5" name="object 5"/>
          <p:cNvPicPr/>
          <p:nvPr/>
        </p:nvPicPr>
        <p:blipFill>
          <a:blip r:embed="rId3" cstate="print"/>
          <a:stretch>
            <a:fillRect/>
          </a:stretch>
        </p:blipFill>
        <p:spPr>
          <a:xfrm>
            <a:off x="1869948" y="4459223"/>
            <a:ext cx="83819" cy="146303"/>
          </a:xfrm>
          <a:prstGeom prst="rect">
            <a:avLst/>
          </a:prstGeom>
        </p:spPr>
      </p:pic>
      <p:sp>
        <p:nvSpPr>
          <p:cNvPr id="6" name="object 6"/>
          <p:cNvSpPr/>
          <p:nvPr/>
        </p:nvSpPr>
        <p:spPr>
          <a:xfrm>
            <a:off x="2148840" y="4503432"/>
            <a:ext cx="139065" cy="64135"/>
          </a:xfrm>
          <a:custGeom>
            <a:avLst/>
            <a:gdLst/>
            <a:ahLst/>
            <a:cxnLst/>
            <a:rect l="l" t="t" r="r" b="b"/>
            <a:pathLst>
              <a:path w="139064" h="64135">
                <a:moveTo>
                  <a:pt x="138684" y="48768"/>
                </a:moveTo>
                <a:lnTo>
                  <a:pt x="0" y="48768"/>
                </a:lnTo>
                <a:lnTo>
                  <a:pt x="0" y="64008"/>
                </a:lnTo>
                <a:lnTo>
                  <a:pt x="138684" y="64008"/>
                </a:lnTo>
                <a:lnTo>
                  <a:pt x="138684" y="48768"/>
                </a:lnTo>
                <a:close/>
              </a:path>
              <a:path w="139064" h="64135">
                <a:moveTo>
                  <a:pt x="138684" y="0"/>
                </a:moveTo>
                <a:lnTo>
                  <a:pt x="0" y="0"/>
                </a:lnTo>
                <a:lnTo>
                  <a:pt x="0" y="15240"/>
                </a:lnTo>
                <a:lnTo>
                  <a:pt x="138684" y="15240"/>
                </a:lnTo>
                <a:lnTo>
                  <a:pt x="138684" y="0"/>
                </a:lnTo>
                <a:close/>
              </a:path>
            </a:pathLst>
          </a:custGeom>
          <a:solidFill>
            <a:srgbClr val="000000"/>
          </a:solidFill>
        </p:spPr>
        <p:txBody>
          <a:bodyPr wrap="square" lIns="0" tIns="0" rIns="0" bIns="0" rtlCol="0"/>
          <a:lstStyle/>
          <a:p>
            <a:endParaRPr/>
          </a:p>
        </p:txBody>
      </p:sp>
      <p:pic>
        <p:nvPicPr>
          <p:cNvPr id="7" name="object 7"/>
          <p:cNvPicPr/>
          <p:nvPr/>
        </p:nvPicPr>
        <p:blipFill>
          <a:blip r:embed="rId4" cstate="print"/>
          <a:stretch>
            <a:fillRect/>
          </a:stretch>
        </p:blipFill>
        <p:spPr>
          <a:xfrm>
            <a:off x="2372867" y="4434840"/>
            <a:ext cx="579119" cy="166524"/>
          </a:xfrm>
          <a:prstGeom prst="rect">
            <a:avLst/>
          </a:prstGeom>
        </p:spPr>
      </p:pic>
      <p:pic>
        <p:nvPicPr>
          <p:cNvPr id="8" name="object 8"/>
          <p:cNvPicPr/>
          <p:nvPr/>
        </p:nvPicPr>
        <p:blipFill>
          <a:blip r:embed="rId5" cstate="print"/>
          <a:stretch>
            <a:fillRect/>
          </a:stretch>
        </p:blipFill>
        <p:spPr>
          <a:xfrm>
            <a:off x="3058667" y="4434840"/>
            <a:ext cx="615695" cy="220979"/>
          </a:xfrm>
          <a:prstGeom prst="rect">
            <a:avLst/>
          </a:prstGeom>
        </p:spPr>
      </p:pic>
      <p:grpSp>
        <p:nvGrpSpPr>
          <p:cNvPr id="9" name="object 9"/>
          <p:cNvGrpSpPr/>
          <p:nvPr/>
        </p:nvGrpSpPr>
        <p:grpSpPr>
          <a:xfrm>
            <a:off x="3732276" y="4434840"/>
            <a:ext cx="363220" cy="170815"/>
            <a:chOff x="3732276" y="4434840"/>
            <a:chExt cx="363220" cy="170815"/>
          </a:xfrm>
        </p:grpSpPr>
        <p:pic>
          <p:nvPicPr>
            <p:cNvPr id="10" name="object 10"/>
            <p:cNvPicPr/>
            <p:nvPr/>
          </p:nvPicPr>
          <p:blipFill>
            <a:blip r:embed="rId6" cstate="print"/>
            <a:stretch>
              <a:fillRect/>
            </a:stretch>
          </p:blipFill>
          <p:spPr>
            <a:xfrm>
              <a:off x="3732276" y="4434840"/>
              <a:ext cx="200048" cy="166524"/>
            </a:xfrm>
            <a:prstGeom prst="rect">
              <a:avLst/>
            </a:prstGeom>
          </p:spPr>
        </p:pic>
        <p:pic>
          <p:nvPicPr>
            <p:cNvPr id="11" name="object 11"/>
            <p:cNvPicPr/>
            <p:nvPr/>
          </p:nvPicPr>
          <p:blipFill>
            <a:blip r:embed="rId7" cstate="print"/>
            <a:stretch>
              <a:fillRect/>
            </a:stretch>
          </p:blipFill>
          <p:spPr>
            <a:xfrm>
              <a:off x="3960876" y="4488180"/>
              <a:ext cx="134481" cy="117347"/>
            </a:xfrm>
            <a:prstGeom prst="rect">
              <a:avLst/>
            </a:prstGeom>
          </p:spPr>
        </p:pic>
      </p:grpSp>
      <p:sp>
        <p:nvSpPr>
          <p:cNvPr id="12" name="object 12"/>
          <p:cNvSpPr txBox="1"/>
          <p:nvPr/>
        </p:nvSpPr>
        <p:spPr>
          <a:xfrm>
            <a:off x="4089855" y="4336741"/>
            <a:ext cx="189230" cy="223520"/>
          </a:xfrm>
          <a:prstGeom prst="rect">
            <a:avLst/>
          </a:prstGeom>
        </p:spPr>
        <p:txBody>
          <a:bodyPr vert="horz" wrap="square" lIns="0" tIns="12065" rIns="0" bIns="0" rtlCol="0">
            <a:spAutoFit/>
          </a:bodyPr>
          <a:lstStyle/>
          <a:p>
            <a:pPr marL="12700">
              <a:lnSpc>
                <a:spcPct val="100000"/>
              </a:lnSpc>
              <a:spcBef>
                <a:spcPts val="95"/>
              </a:spcBef>
            </a:pPr>
            <a:r>
              <a:rPr sz="1300" spc="30" dirty="0">
                <a:latin typeface="Tahoma"/>
                <a:cs typeface="Tahoma"/>
              </a:rPr>
              <a:t>th</a:t>
            </a:r>
            <a:endParaRPr sz="1300">
              <a:latin typeface="Tahoma"/>
              <a:cs typeface="Tahoma"/>
            </a:endParaRPr>
          </a:p>
        </p:txBody>
      </p:sp>
      <p:grpSp>
        <p:nvGrpSpPr>
          <p:cNvPr id="13" name="object 13"/>
          <p:cNvGrpSpPr/>
          <p:nvPr/>
        </p:nvGrpSpPr>
        <p:grpSpPr>
          <a:xfrm>
            <a:off x="4355591" y="4447032"/>
            <a:ext cx="382905" cy="155575"/>
            <a:chOff x="4355591" y="4447032"/>
            <a:chExt cx="382905" cy="155575"/>
          </a:xfrm>
        </p:grpSpPr>
        <p:pic>
          <p:nvPicPr>
            <p:cNvPr id="14" name="object 14"/>
            <p:cNvPicPr/>
            <p:nvPr/>
          </p:nvPicPr>
          <p:blipFill>
            <a:blip r:embed="rId8" cstate="print"/>
            <a:stretch>
              <a:fillRect/>
            </a:stretch>
          </p:blipFill>
          <p:spPr>
            <a:xfrm>
              <a:off x="4355591" y="4447032"/>
              <a:ext cx="102107" cy="155448"/>
            </a:xfrm>
            <a:prstGeom prst="rect">
              <a:avLst/>
            </a:prstGeom>
          </p:spPr>
        </p:pic>
        <p:pic>
          <p:nvPicPr>
            <p:cNvPr id="15" name="object 15"/>
            <p:cNvPicPr/>
            <p:nvPr/>
          </p:nvPicPr>
          <p:blipFill>
            <a:blip r:embed="rId9" cstate="print"/>
            <a:stretch>
              <a:fillRect/>
            </a:stretch>
          </p:blipFill>
          <p:spPr>
            <a:xfrm>
              <a:off x="4483607" y="4448556"/>
              <a:ext cx="106680" cy="152400"/>
            </a:xfrm>
            <a:prstGeom prst="rect">
              <a:avLst/>
            </a:prstGeom>
          </p:spPr>
        </p:pic>
        <p:pic>
          <p:nvPicPr>
            <p:cNvPr id="16" name="object 16"/>
            <p:cNvPicPr/>
            <p:nvPr/>
          </p:nvPicPr>
          <p:blipFill>
            <a:blip r:embed="rId10" cstate="print"/>
            <a:stretch>
              <a:fillRect/>
            </a:stretch>
          </p:blipFill>
          <p:spPr>
            <a:xfrm>
              <a:off x="4610099" y="4448555"/>
              <a:ext cx="128016" cy="153924"/>
            </a:xfrm>
            <a:prstGeom prst="rect">
              <a:avLst/>
            </a:prstGeom>
          </p:spPr>
        </p:pic>
      </p:grpSp>
      <p:grpSp>
        <p:nvGrpSpPr>
          <p:cNvPr id="17" name="object 17"/>
          <p:cNvGrpSpPr/>
          <p:nvPr/>
        </p:nvGrpSpPr>
        <p:grpSpPr>
          <a:xfrm>
            <a:off x="4855463" y="4440936"/>
            <a:ext cx="518159" cy="161925"/>
            <a:chOff x="4855463" y="4440936"/>
            <a:chExt cx="518159" cy="161925"/>
          </a:xfrm>
        </p:grpSpPr>
        <p:pic>
          <p:nvPicPr>
            <p:cNvPr id="18" name="object 18"/>
            <p:cNvPicPr/>
            <p:nvPr/>
          </p:nvPicPr>
          <p:blipFill>
            <a:blip r:embed="rId11" cstate="print"/>
            <a:stretch>
              <a:fillRect/>
            </a:stretch>
          </p:blipFill>
          <p:spPr>
            <a:xfrm>
              <a:off x="4855463" y="4440936"/>
              <a:ext cx="108204" cy="161543"/>
            </a:xfrm>
            <a:prstGeom prst="rect">
              <a:avLst/>
            </a:prstGeom>
          </p:spPr>
        </p:pic>
        <p:pic>
          <p:nvPicPr>
            <p:cNvPr id="19" name="object 19"/>
            <p:cNvPicPr/>
            <p:nvPr/>
          </p:nvPicPr>
          <p:blipFill>
            <a:blip r:embed="rId12" cstate="print"/>
            <a:stretch>
              <a:fillRect/>
            </a:stretch>
          </p:blipFill>
          <p:spPr>
            <a:xfrm>
              <a:off x="4983479" y="4466844"/>
              <a:ext cx="390144" cy="135636"/>
            </a:xfrm>
            <a:prstGeom prst="rect">
              <a:avLst/>
            </a:prstGeom>
          </p:spPr>
        </p:pic>
      </p:grpSp>
      <p:pic>
        <p:nvPicPr>
          <p:cNvPr id="20" name="object 20"/>
          <p:cNvPicPr/>
          <p:nvPr/>
        </p:nvPicPr>
        <p:blipFill>
          <a:blip r:embed="rId13" cstate="print"/>
          <a:stretch>
            <a:fillRect/>
          </a:stretch>
        </p:blipFill>
        <p:spPr>
          <a:xfrm>
            <a:off x="1595627" y="4716779"/>
            <a:ext cx="155447" cy="163067"/>
          </a:xfrm>
          <a:prstGeom prst="rect">
            <a:avLst/>
          </a:prstGeom>
        </p:spPr>
      </p:pic>
      <p:pic>
        <p:nvPicPr>
          <p:cNvPr id="21" name="object 21"/>
          <p:cNvPicPr/>
          <p:nvPr/>
        </p:nvPicPr>
        <p:blipFill>
          <a:blip r:embed="rId14" cstate="print"/>
          <a:stretch>
            <a:fillRect/>
          </a:stretch>
        </p:blipFill>
        <p:spPr>
          <a:xfrm>
            <a:off x="1857755" y="4762500"/>
            <a:ext cx="112775" cy="117348"/>
          </a:xfrm>
          <a:prstGeom prst="rect">
            <a:avLst/>
          </a:prstGeom>
        </p:spPr>
      </p:pic>
      <p:sp>
        <p:nvSpPr>
          <p:cNvPr id="22" name="object 22"/>
          <p:cNvSpPr txBox="1"/>
          <p:nvPr/>
        </p:nvSpPr>
        <p:spPr>
          <a:xfrm>
            <a:off x="1936511" y="4360578"/>
            <a:ext cx="367030" cy="574040"/>
          </a:xfrm>
          <a:prstGeom prst="rect">
            <a:avLst/>
          </a:prstGeom>
        </p:spPr>
        <p:txBody>
          <a:bodyPr vert="horz" wrap="square" lIns="0" tIns="88900" rIns="0" bIns="0" rtlCol="0">
            <a:spAutoFit/>
          </a:bodyPr>
          <a:lstStyle/>
          <a:p>
            <a:pPr marL="12700">
              <a:lnSpc>
                <a:spcPct val="100000"/>
              </a:lnSpc>
              <a:spcBef>
                <a:spcPts val="700"/>
              </a:spcBef>
            </a:pPr>
            <a:r>
              <a:rPr sz="1300" spc="-50" dirty="0">
                <a:latin typeface="Tahoma"/>
                <a:cs typeface="Tahoma"/>
              </a:rPr>
              <a:t>n</a:t>
            </a:r>
            <a:endParaRPr sz="1300">
              <a:latin typeface="Tahoma"/>
              <a:cs typeface="Tahoma"/>
            </a:endParaRPr>
          </a:p>
          <a:p>
            <a:pPr marL="30480">
              <a:lnSpc>
                <a:spcPct val="100000"/>
              </a:lnSpc>
              <a:spcBef>
                <a:spcPts val="600"/>
              </a:spcBef>
            </a:pPr>
            <a:r>
              <a:rPr sz="1300" spc="-25" dirty="0">
                <a:latin typeface="Tahoma"/>
                <a:cs typeface="Tahoma"/>
              </a:rPr>
              <a:t>n+1</a:t>
            </a:r>
            <a:endParaRPr sz="1300">
              <a:latin typeface="Tahoma"/>
              <a:cs typeface="Tahoma"/>
            </a:endParaRPr>
          </a:p>
        </p:txBody>
      </p:sp>
      <p:sp>
        <p:nvSpPr>
          <p:cNvPr id="23" name="object 23"/>
          <p:cNvSpPr/>
          <p:nvPr/>
        </p:nvSpPr>
        <p:spPr>
          <a:xfrm>
            <a:off x="2383536" y="4777752"/>
            <a:ext cx="139065" cy="64135"/>
          </a:xfrm>
          <a:custGeom>
            <a:avLst/>
            <a:gdLst/>
            <a:ahLst/>
            <a:cxnLst/>
            <a:rect l="l" t="t" r="r" b="b"/>
            <a:pathLst>
              <a:path w="139064" h="64135">
                <a:moveTo>
                  <a:pt x="138671" y="48768"/>
                </a:moveTo>
                <a:lnTo>
                  <a:pt x="0" y="48768"/>
                </a:lnTo>
                <a:lnTo>
                  <a:pt x="0" y="64008"/>
                </a:lnTo>
                <a:lnTo>
                  <a:pt x="138671" y="64008"/>
                </a:lnTo>
                <a:lnTo>
                  <a:pt x="138671" y="48768"/>
                </a:lnTo>
                <a:close/>
              </a:path>
              <a:path w="139064" h="64135">
                <a:moveTo>
                  <a:pt x="138671" y="0"/>
                </a:moveTo>
                <a:lnTo>
                  <a:pt x="0" y="0"/>
                </a:lnTo>
                <a:lnTo>
                  <a:pt x="0" y="15240"/>
                </a:lnTo>
                <a:lnTo>
                  <a:pt x="138671" y="15240"/>
                </a:lnTo>
                <a:lnTo>
                  <a:pt x="138671" y="0"/>
                </a:lnTo>
                <a:close/>
              </a:path>
            </a:pathLst>
          </a:custGeom>
          <a:solidFill>
            <a:srgbClr val="000000"/>
          </a:solidFill>
        </p:spPr>
        <p:txBody>
          <a:bodyPr wrap="square" lIns="0" tIns="0" rIns="0" bIns="0" rtlCol="0"/>
          <a:lstStyle/>
          <a:p>
            <a:endParaRPr/>
          </a:p>
        </p:txBody>
      </p:sp>
      <p:pic>
        <p:nvPicPr>
          <p:cNvPr id="24" name="object 24"/>
          <p:cNvPicPr/>
          <p:nvPr/>
        </p:nvPicPr>
        <p:blipFill>
          <a:blip r:embed="rId15" cstate="print"/>
          <a:stretch>
            <a:fillRect/>
          </a:stretch>
        </p:blipFill>
        <p:spPr>
          <a:xfrm>
            <a:off x="2651760" y="4709159"/>
            <a:ext cx="931164" cy="220979"/>
          </a:xfrm>
          <a:prstGeom prst="rect">
            <a:avLst/>
          </a:prstGeom>
        </p:spPr>
      </p:pic>
      <p:grpSp>
        <p:nvGrpSpPr>
          <p:cNvPr id="25" name="object 25"/>
          <p:cNvGrpSpPr/>
          <p:nvPr/>
        </p:nvGrpSpPr>
        <p:grpSpPr>
          <a:xfrm>
            <a:off x="3637788" y="4715255"/>
            <a:ext cx="510540" cy="161925"/>
            <a:chOff x="3637788" y="4715255"/>
            <a:chExt cx="510540" cy="161925"/>
          </a:xfrm>
        </p:grpSpPr>
        <p:pic>
          <p:nvPicPr>
            <p:cNvPr id="26" name="object 26"/>
            <p:cNvPicPr/>
            <p:nvPr/>
          </p:nvPicPr>
          <p:blipFill>
            <a:blip r:embed="rId16" cstate="print"/>
            <a:stretch>
              <a:fillRect/>
            </a:stretch>
          </p:blipFill>
          <p:spPr>
            <a:xfrm>
              <a:off x="3637788" y="4715255"/>
              <a:ext cx="400811" cy="161544"/>
            </a:xfrm>
            <a:prstGeom prst="rect">
              <a:avLst/>
            </a:prstGeom>
          </p:spPr>
        </p:pic>
        <p:pic>
          <p:nvPicPr>
            <p:cNvPr id="27" name="object 27"/>
            <p:cNvPicPr/>
            <p:nvPr/>
          </p:nvPicPr>
          <p:blipFill>
            <a:blip r:embed="rId17" cstate="print"/>
            <a:stretch>
              <a:fillRect/>
            </a:stretch>
          </p:blipFill>
          <p:spPr>
            <a:xfrm>
              <a:off x="4058411" y="4767072"/>
              <a:ext cx="89916" cy="109728"/>
            </a:xfrm>
            <a:prstGeom prst="rect">
              <a:avLst/>
            </a:prstGeom>
          </p:spPr>
        </p:pic>
      </p:grpSp>
      <p:pic>
        <p:nvPicPr>
          <p:cNvPr id="28" name="object 28"/>
          <p:cNvPicPr/>
          <p:nvPr/>
        </p:nvPicPr>
        <p:blipFill>
          <a:blip r:embed="rId18" cstate="print"/>
          <a:stretch>
            <a:fillRect/>
          </a:stretch>
        </p:blipFill>
        <p:spPr>
          <a:xfrm>
            <a:off x="4213859" y="4709160"/>
            <a:ext cx="632868" cy="166524"/>
          </a:xfrm>
          <a:prstGeom prst="rect">
            <a:avLst/>
          </a:prstGeom>
        </p:spPr>
      </p:pic>
      <p:pic>
        <p:nvPicPr>
          <p:cNvPr id="29" name="object 29"/>
          <p:cNvPicPr/>
          <p:nvPr/>
        </p:nvPicPr>
        <p:blipFill>
          <a:blip r:embed="rId19" cstate="print"/>
          <a:stretch>
            <a:fillRect/>
          </a:stretch>
        </p:blipFill>
        <p:spPr>
          <a:xfrm>
            <a:off x="4907279" y="4716779"/>
            <a:ext cx="874775" cy="163067"/>
          </a:xfrm>
          <a:prstGeom prst="rect">
            <a:avLst/>
          </a:prstGeom>
        </p:spPr>
      </p:pic>
      <p:grpSp>
        <p:nvGrpSpPr>
          <p:cNvPr id="30" name="object 30"/>
          <p:cNvGrpSpPr/>
          <p:nvPr/>
        </p:nvGrpSpPr>
        <p:grpSpPr>
          <a:xfrm>
            <a:off x="5896355" y="4715255"/>
            <a:ext cx="516890" cy="161925"/>
            <a:chOff x="5896355" y="4715255"/>
            <a:chExt cx="516890" cy="161925"/>
          </a:xfrm>
        </p:grpSpPr>
        <p:pic>
          <p:nvPicPr>
            <p:cNvPr id="31" name="object 31"/>
            <p:cNvPicPr/>
            <p:nvPr/>
          </p:nvPicPr>
          <p:blipFill>
            <a:blip r:embed="rId20" cstate="print"/>
            <a:stretch>
              <a:fillRect/>
            </a:stretch>
          </p:blipFill>
          <p:spPr>
            <a:xfrm>
              <a:off x="5896355" y="4715255"/>
              <a:ext cx="108204" cy="161543"/>
            </a:xfrm>
            <a:prstGeom prst="rect">
              <a:avLst/>
            </a:prstGeom>
          </p:spPr>
        </p:pic>
        <p:pic>
          <p:nvPicPr>
            <p:cNvPr id="32" name="object 32"/>
            <p:cNvPicPr/>
            <p:nvPr/>
          </p:nvPicPr>
          <p:blipFill>
            <a:blip r:embed="rId21" cstate="print"/>
            <a:stretch>
              <a:fillRect/>
            </a:stretch>
          </p:blipFill>
          <p:spPr>
            <a:xfrm>
              <a:off x="6024371" y="4741164"/>
              <a:ext cx="388619" cy="135635"/>
            </a:xfrm>
            <a:prstGeom prst="rect">
              <a:avLst/>
            </a:prstGeom>
          </p:spPr>
        </p:pic>
      </p:grpSp>
      <p:pic>
        <p:nvPicPr>
          <p:cNvPr id="33" name="object 33"/>
          <p:cNvPicPr/>
          <p:nvPr/>
        </p:nvPicPr>
        <p:blipFill>
          <a:blip r:embed="rId22" cstate="print"/>
          <a:stretch>
            <a:fillRect/>
          </a:stretch>
        </p:blipFill>
        <p:spPr>
          <a:xfrm>
            <a:off x="1595627" y="4991100"/>
            <a:ext cx="155447" cy="167639"/>
          </a:xfrm>
          <a:prstGeom prst="rect">
            <a:avLst/>
          </a:prstGeom>
        </p:spPr>
      </p:pic>
      <p:pic>
        <p:nvPicPr>
          <p:cNvPr id="34" name="object 34"/>
          <p:cNvPicPr/>
          <p:nvPr/>
        </p:nvPicPr>
        <p:blipFill>
          <a:blip r:embed="rId23" cstate="print"/>
          <a:stretch>
            <a:fillRect/>
          </a:stretch>
        </p:blipFill>
        <p:spPr>
          <a:xfrm>
            <a:off x="1865375" y="5036820"/>
            <a:ext cx="168011" cy="150875"/>
          </a:xfrm>
          <a:prstGeom prst="rect">
            <a:avLst/>
          </a:prstGeom>
        </p:spPr>
      </p:pic>
      <p:pic>
        <p:nvPicPr>
          <p:cNvPr id="35" name="object 35"/>
          <p:cNvPicPr/>
          <p:nvPr/>
        </p:nvPicPr>
        <p:blipFill>
          <a:blip r:embed="rId24" cstate="print"/>
          <a:stretch>
            <a:fillRect/>
          </a:stretch>
        </p:blipFill>
        <p:spPr>
          <a:xfrm>
            <a:off x="2103120" y="4991100"/>
            <a:ext cx="108204" cy="167639"/>
          </a:xfrm>
          <a:prstGeom prst="rect">
            <a:avLst/>
          </a:prstGeom>
        </p:spPr>
      </p:pic>
      <p:pic>
        <p:nvPicPr>
          <p:cNvPr id="36" name="object 36"/>
          <p:cNvPicPr/>
          <p:nvPr/>
        </p:nvPicPr>
        <p:blipFill>
          <a:blip r:embed="rId25" cstate="print"/>
          <a:stretch>
            <a:fillRect/>
          </a:stretch>
        </p:blipFill>
        <p:spPr>
          <a:xfrm>
            <a:off x="2298192" y="4998720"/>
            <a:ext cx="146304" cy="169163"/>
          </a:xfrm>
          <a:prstGeom prst="rect">
            <a:avLst/>
          </a:prstGeom>
        </p:spPr>
      </p:pic>
      <p:pic>
        <p:nvPicPr>
          <p:cNvPr id="37" name="object 37"/>
          <p:cNvPicPr/>
          <p:nvPr/>
        </p:nvPicPr>
        <p:blipFill>
          <a:blip r:embed="rId26" cstate="print"/>
          <a:stretch>
            <a:fillRect/>
          </a:stretch>
        </p:blipFill>
        <p:spPr>
          <a:xfrm>
            <a:off x="2526792" y="5036820"/>
            <a:ext cx="134111" cy="121919"/>
          </a:xfrm>
          <a:prstGeom prst="rect">
            <a:avLst/>
          </a:prstGeom>
        </p:spPr>
      </p:pic>
      <p:pic>
        <p:nvPicPr>
          <p:cNvPr id="38" name="object 38"/>
          <p:cNvPicPr/>
          <p:nvPr/>
        </p:nvPicPr>
        <p:blipFill>
          <a:blip r:embed="rId27" cstate="print"/>
          <a:stretch>
            <a:fillRect/>
          </a:stretch>
        </p:blipFill>
        <p:spPr>
          <a:xfrm>
            <a:off x="2738627" y="4998720"/>
            <a:ext cx="150875" cy="169163"/>
          </a:xfrm>
          <a:prstGeom prst="rect">
            <a:avLst/>
          </a:prstGeom>
        </p:spPr>
      </p:pic>
      <p:pic>
        <p:nvPicPr>
          <p:cNvPr id="39" name="object 39"/>
          <p:cNvPicPr/>
          <p:nvPr/>
        </p:nvPicPr>
        <p:blipFill>
          <a:blip r:embed="rId28" cstate="print"/>
          <a:stretch>
            <a:fillRect/>
          </a:stretch>
        </p:blipFill>
        <p:spPr>
          <a:xfrm>
            <a:off x="2979419" y="4991100"/>
            <a:ext cx="97536" cy="163067"/>
          </a:xfrm>
          <a:prstGeom prst="rect">
            <a:avLst/>
          </a:prstGeom>
        </p:spPr>
      </p:pic>
      <p:pic>
        <p:nvPicPr>
          <p:cNvPr id="40" name="object 40"/>
          <p:cNvPicPr/>
          <p:nvPr/>
        </p:nvPicPr>
        <p:blipFill>
          <a:blip r:embed="rId29" cstate="print"/>
          <a:stretch>
            <a:fillRect/>
          </a:stretch>
        </p:blipFill>
        <p:spPr>
          <a:xfrm>
            <a:off x="3154680" y="4983480"/>
            <a:ext cx="1139951" cy="220980"/>
          </a:xfrm>
          <a:prstGeom prst="rect">
            <a:avLst/>
          </a:prstGeom>
        </p:spPr>
      </p:pic>
      <p:grpSp>
        <p:nvGrpSpPr>
          <p:cNvPr id="41" name="object 41"/>
          <p:cNvGrpSpPr/>
          <p:nvPr/>
        </p:nvGrpSpPr>
        <p:grpSpPr>
          <a:xfrm>
            <a:off x="4360164" y="5017007"/>
            <a:ext cx="277495" cy="135890"/>
            <a:chOff x="4360164" y="5017007"/>
            <a:chExt cx="277495" cy="135890"/>
          </a:xfrm>
        </p:grpSpPr>
        <p:pic>
          <p:nvPicPr>
            <p:cNvPr id="42" name="object 42"/>
            <p:cNvPicPr/>
            <p:nvPr/>
          </p:nvPicPr>
          <p:blipFill>
            <a:blip r:embed="rId30" cstate="print"/>
            <a:stretch>
              <a:fillRect/>
            </a:stretch>
          </p:blipFill>
          <p:spPr>
            <a:xfrm>
              <a:off x="4360164" y="5042915"/>
              <a:ext cx="76200" cy="109728"/>
            </a:xfrm>
            <a:prstGeom prst="rect">
              <a:avLst/>
            </a:prstGeom>
          </p:spPr>
        </p:pic>
        <p:pic>
          <p:nvPicPr>
            <p:cNvPr id="43" name="object 43"/>
            <p:cNvPicPr/>
            <p:nvPr/>
          </p:nvPicPr>
          <p:blipFill>
            <a:blip r:embed="rId31" cstate="print"/>
            <a:stretch>
              <a:fillRect/>
            </a:stretch>
          </p:blipFill>
          <p:spPr>
            <a:xfrm>
              <a:off x="4459224" y="5017007"/>
              <a:ext cx="178307" cy="135636"/>
            </a:xfrm>
            <a:prstGeom prst="rect">
              <a:avLst/>
            </a:prstGeom>
          </p:spPr>
        </p:pic>
      </p:grpSp>
      <p:pic>
        <p:nvPicPr>
          <p:cNvPr id="44" name="object 44"/>
          <p:cNvPicPr/>
          <p:nvPr/>
        </p:nvPicPr>
        <p:blipFill>
          <a:blip r:embed="rId32" cstate="print"/>
          <a:stretch>
            <a:fillRect/>
          </a:stretch>
        </p:blipFill>
        <p:spPr>
          <a:xfrm>
            <a:off x="4716779" y="5012435"/>
            <a:ext cx="192023" cy="146303"/>
          </a:xfrm>
          <a:prstGeom prst="rect">
            <a:avLst/>
          </a:prstGeom>
        </p:spPr>
      </p:pic>
      <p:sp>
        <p:nvSpPr>
          <p:cNvPr id="45" name="object 45"/>
          <p:cNvSpPr txBox="1"/>
          <p:nvPr/>
        </p:nvSpPr>
        <p:spPr>
          <a:xfrm>
            <a:off x="4984451" y="4909777"/>
            <a:ext cx="25400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Verdana"/>
                <a:cs typeface="Verdana"/>
              </a:rPr>
              <a:t>½</a:t>
            </a:r>
            <a:endParaRPr sz="1800">
              <a:latin typeface="Verdana"/>
              <a:cs typeface="Verdana"/>
            </a:endParaRPr>
          </a:p>
        </p:txBody>
      </p:sp>
      <p:pic>
        <p:nvPicPr>
          <p:cNvPr id="46" name="object 46"/>
          <p:cNvPicPr/>
          <p:nvPr/>
        </p:nvPicPr>
        <p:blipFill>
          <a:blip r:embed="rId33" cstate="print"/>
          <a:stretch>
            <a:fillRect/>
          </a:stretch>
        </p:blipFill>
        <p:spPr>
          <a:xfrm>
            <a:off x="5224271" y="4983480"/>
            <a:ext cx="80772" cy="220980"/>
          </a:xfrm>
          <a:prstGeom prst="rect">
            <a:avLst/>
          </a:prstGeom>
        </p:spPr>
      </p:pic>
      <p:pic>
        <p:nvPicPr>
          <p:cNvPr id="47" name="object 47"/>
          <p:cNvPicPr/>
          <p:nvPr/>
        </p:nvPicPr>
        <p:blipFill>
          <a:blip r:embed="rId34" cstate="print"/>
          <a:stretch>
            <a:fillRect/>
          </a:stretch>
        </p:blipFill>
        <p:spPr>
          <a:xfrm>
            <a:off x="3684754" y="3569208"/>
            <a:ext cx="3029989" cy="404264"/>
          </a:xfrm>
          <a:prstGeom prst="rect">
            <a:avLst/>
          </a:prstGeom>
        </p:spPr>
      </p:pic>
      <p:sp>
        <p:nvSpPr>
          <p:cNvPr id="48" name="object 48"/>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49" name="object 49"/>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50" name="object 50"/>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5.42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01550" y="515105"/>
            <a:ext cx="1069294" cy="808037"/>
          </a:xfrm>
          <a:prstGeom prst="rect">
            <a:avLst/>
          </a:prstGeom>
        </p:spPr>
      </p:pic>
      <p:sp>
        <p:nvSpPr>
          <p:cNvPr id="3" name="object 3"/>
          <p:cNvSpPr/>
          <p:nvPr/>
        </p:nvSpPr>
        <p:spPr>
          <a:xfrm>
            <a:off x="457200" y="457200"/>
            <a:ext cx="228600" cy="2286000"/>
          </a:xfrm>
          <a:custGeom>
            <a:avLst/>
            <a:gdLst/>
            <a:ahLst/>
            <a:cxnLst/>
            <a:rect l="l" t="t" r="r" b="b"/>
            <a:pathLst>
              <a:path w="228600" h="2286000">
                <a:moveTo>
                  <a:pt x="228600" y="2286000"/>
                </a:moveTo>
                <a:lnTo>
                  <a:pt x="0" y="2286000"/>
                </a:lnTo>
                <a:lnTo>
                  <a:pt x="0" y="0"/>
                </a:lnTo>
                <a:lnTo>
                  <a:pt x="228600" y="0"/>
                </a:lnTo>
                <a:lnTo>
                  <a:pt x="228600" y="2286000"/>
                </a:lnTo>
                <a:close/>
              </a:path>
            </a:pathLst>
          </a:custGeom>
          <a:solidFill>
            <a:srgbClr val="336699"/>
          </a:solidFill>
        </p:spPr>
        <p:txBody>
          <a:bodyPr wrap="square" lIns="0" tIns="0" rIns="0" bIns="0" rtlCol="0"/>
          <a:lstStyle/>
          <a:p>
            <a:endParaRPr/>
          </a:p>
        </p:txBody>
      </p:sp>
      <p:sp>
        <p:nvSpPr>
          <p:cNvPr id="4" name="object 4"/>
          <p:cNvSpPr/>
          <p:nvPr/>
        </p:nvSpPr>
        <p:spPr>
          <a:xfrm>
            <a:off x="914400" y="1309116"/>
            <a:ext cx="8077200" cy="18415"/>
          </a:xfrm>
          <a:custGeom>
            <a:avLst/>
            <a:gdLst/>
            <a:ahLst/>
            <a:cxnLst/>
            <a:rect l="l" t="t" r="r" b="b"/>
            <a:pathLst>
              <a:path w="8077200" h="18415">
                <a:moveTo>
                  <a:pt x="8077200" y="18287"/>
                </a:moveTo>
                <a:lnTo>
                  <a:pt x="0" y="18287"/>
                </a:lnTo>
                <a:lnTo>
                  <a:pt x="0" y="0"/>
                </a:lnTo>
                <a:lnTo>
                  <a:pt x="8077200" y="0"/>
                </a:lnTo>
                <a:lnTo>
                  <a:pt x="8077200" y="18287"/>
                </a:lnTo>
                <a:close/>
              </a:path>
            </a:pathLst>
          </a:custGeom>
          <a:solidFill>
            <a:srgbClr val="336699"/>
          </a:solidFill>
        </p:spPr>
        <p:txBody>
          <a:bodyPr wrap="square" lIns="0" tIns="0" rIns="0" bIns="0" rtlCol="0"/>
          <a:lstStyle/>
          <a:p>
            <a:endParaRPr/>
          </a:p>
        </p:txBody>
      </p:sp>
      <p:pic>
        <p:nvPicPr>
          <p:cNvPr id="5" name="object 5"/>
          <p:cNvPicPr/>
          <p:nvPr/>
        </p:nvPicPr>
        <p:blipFill>
          <a:blip r:embed="rId3" cstate="print"/>
          <a:stretch>
            <a:fillRect/>
          </a:stretch>
        </p:blipFill>
        <p:spPr>
          <a:xfrm>
            <a:off x="452627" y="2738627"/>
            <a:ext cx="237743" cy="4581143"/>
          </a:xfrm>
          <a:prstGeom prst="rect">
            <a:avLst/>
          </a:prstGeom>
        </p:spPr>
      </p:pic>
      <p:pic>
        <p:nvPicPr>
          <p:cNvPr id="6" name="object 6"/>
          <p:cNvPicPr/>
          <p:nvPr/>
        </p:nvPicPr>
        <p:blipFill>
          <a:blip r:embed="rId4" cstate="print"/>
          <a:stretch>
            <a:fillRect/>
          </a:stretch>
        </p:blipFill>
        <p:spPr>
          <a:xfrm>
            <a:off x="8225028" y="6300216"/>
            <a:ext cx="1293875" cy="803147"/>
          </a:xfrm>
          <a:prstGeom prst="rect">
            <a:avLst/>
          </a:prstGeom>
        </p:spPr>
      </p:pic>
      <p:sp>
        <p:nvSpPr>
          <p:cNvPr id="7" name="object 7"/>
          <p:cNvSpPr txBox="1">
            <a:spLocks noGrp="1"/>
          </p:cNvSpPr>
          <p:nvPr>
            <p:ph type="title"/>
          </p:nvPr>
        </p:nvSpPr>
        <p:spPr>
          <a:prstGeom prst="rect">
            <a:avLst/>
          </a:prstGeom>
        </p:spPr>
        <p:txBody>
          <a:bodyPr vert="horz" wrap="square" lIns="0" tIns="131492" rIns="0" bIns="0" rtlCol="0">
            <a:spAutoFit/>
          </a:bodyPr>
          <a:lstStyle/>
          <a:p>
            <a:pPr marL="1031875">
              <a:lnSpc>
                <a:spcPct val="100000"/>
              </a:lnSpc>
              <a:spcBef>
                <a:spcPts val="100"/>
              </a:spcBef>
            </a:pPr>
            <a:r>
              <a:rPr sz="2600" dirty="0"/>
              <a:t>Prediction</a:t>
            </a:r>
            <a:r>
              <a:rPr sz="2600" spc="-45" dirty="0"/>
              <a:t> </a:t>
            </a:r>
            <a:r>
              <a:rPr sz="2600" dirty="0"/>
              <a:t>of</a:t>
            </a:r>
            <a:r>
              <a:rPr sz="2600" spc="-70" dirty="0"/>
              <a:t> </a:t>
            </a:r>
            <a:r>
              <a:rPr sz="2600" dirty="0"/>
              <a:t>the</a:t>
            </a:r>
            <a:r>
              <a:rPr sz="2600" spc="-25" dirty="0"/>
              <a:t> </a:t>
            </a:r>
            <a:r>
              <a:rPr sz="2600" dirty="0"/>
              <a:t>Length</a:t>
            </a:r>
            <a:r>
              <a:rPr sz="2600" spc="-90" dirty="0"/>
              <a:t> </a:t>
            </a:r>
            <a:r>
              <a:rPr sz="2600" dirty="0"/>
              <a:t>of</a:t>
            </a:r>
            <a:r>
              <a:rPr sz="2600" spc="-45" dirty="0"/>
              <a:t> </a:t>
            </a:r>
            <a:r>
              <a:rPr sz="2600" dirty="0"/>
              <a:t>the</a:t>
            </a:r>
            <a:r>
              <a:rPr sz="2600" spc="-55" dirty="0"/>
              <a:t> </a:t>
            </a:r>
            <a:r>
              <a:rPr sz="2600" dirty="0"/>
              <a:t>Next</a:t>
            </a:r>
            <a:r>
              <a:rPr sz="2600" spc="-70" dirty="0"/>
              <a:t> </a:t>
            </a:r>
            <a:r>
              <a:rPr sz="2600" dirty="0"/>
              <a:t>CPU</a:t>
            </a:r>
            <a:r>
              <a:rPr sz="2600" spc="-45" dirty="0"/>
              <a:t> </a:t>
            </a:r>
            <a:r>
              <a:rPr sz="2600" spc="-10" dirty="0"/>
              <a:t>Burst</a:t>
            </a:r>
            <a:endParaRPr sz="2600"/>
          </a:p>
        </p:txBody>
      </p:sp>
      <p:pic>
        <p:nvPicPr>
          <p:cNvPr id="8" name="object 8"/>
          <p:cNvPicPr/>
          <p:nvPr/>
        </p:nvPicPr>
        <p:blipFill>
          <a:blip r:embed="rId5" cstate="print"/>
          <a:stretch>
            <a:fillRect/>
          </a:stretch>
        </p:blipFill>
        <p:spPr>
          <a:xfrm>
            <a:off x="2090927" y="1514855"/>
            <a:ext cx="6544055" cy="4703063"/>
          </a:xfrm>
          <a:prstGeom prst="rect">
            <a:avLst/>
          </a:prstGeom>
        </p:spPr>
      </p:pic>
      <p:sp>
        <p:nvSpPr>
          <p:cNvPr id="9" name="object 9"/>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10" name="object 10"/>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5.43</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2565" rIns="0" bIns="0" rtlCol="0">
            <a:spAutoFit/>
          </a:bodyPr>
          <a:lstStyle/>
          <a:p>
            <a:pPr marL="1576070">
              <a:lnSpc>
                <a:spcPct val="100000"/>
              </a:lnSpc>
              <a:spcBef>
                <a:spcPts val="95"/>
              </a:spcBef>
            </a:pPr>
            <a:r>
              <a:rPr dirty="0"/>
              <a:t>Examples</a:t>
            </a:r>
            <a:r>
              <a:rPr spc="-140" dirty="0"/>
              <a:t> </a:t>
            </a:r>
            <a:r>
              <a:rPr dirty="0"/>
              <a:t>of</a:t>
            </a:r>
            <a:r>
              <a:rPr spc="-150" dirty="0"/>
              <a:t> </a:t>
            </a:r>
            <a:r>
              <a:rPr dirty="0"/>
              <a:t>Exponential</a:t>
            </a:r>
            <a:r>
              <a:rPr spc="-120" dirty="0"/>
              <a:t> </a:t>
            </a:r>
            <a:r>
              <a:rPr spc="-10" dirty="0"/>
              <a:t>Averaging</a:t>
            </a:r>
          </a:p>
        </p:txBody>
      </p:sp>
      <p:sp>
        <p:nvSpPr>
          <p:cNvPr id="7" name="object 7"/>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8" name="object 8"/>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5.44</a:t>
            </a:r>
          </a:p>
        </p:txBody>
      </p:sp>
      <p:sp>
        <p:nvSpPr>
          <p:cNvPr id="3" name="object 3"/>
          <p:cNvSpPr txBox="1"/>
          <p:nvPr/>
        </p:nvSpPr>
        <p:spPr>
          <a:xfrm>
            <a:off x="1092672" y="1597483"/>
            <a:ext cx="3863340" cy="1403350"/>
          </a:xfrm>
          <a:prstGeom prst="rect">
            <a:avLst/>
          </a:prstGeom>
        </p:spPr>
        <p:txBody>
          <a:bodyPr vert="horz" wrap="square" lIns="0" tIns="98425" rIns="0" bIns="0" rtlCol="0">
            <a:spAutoFit/>
          </a:bodyPr>
          <a:lstStyle/>
          <a:p>
            <a:pPr marL="380365" indent="-342265">
              <a:lnSpc>
                <a:spcPct val="100000"/>
              </a:lnSpc>
              <a:spcBef>
                <a:spcPts val="775"/>
              </a:spcBef>
              <a:buClr>
                <a:srgbClr val="993300"/>
              </a:buClr>
              <a:buSzPct val="108333"/>
              <a:buFont typeface="Times New Roman"/>
              <a:buChar char="▪"/>
              <a:tabLst>
                <a:tab pos="380365" algn="l"/>
              </a:tabLst>
            </a:pPr>
            <a:r>
              <a:rPr sz="1800" spc="50" dirty="0">
                <a:latin typeface="Georgia"/>
                <a:cs typeface="Georgia"/>
              </a:rPr>
              <a:t>α</a:t>
            </a:r>
            <a:r>
              <a:rPr sz="1800" spc="25" dirty="0">
                <a:latin typeface="Georgia"/>
                <a:cs typeface="Georgia"/>
              </a:rPr>
              <a:t> </a:t>
            </a:r>
            <a:r>
              <a:rPr sz="1800" dirty="0">
                <a:latin typeface="Arial MT"/>
                <a:cs typeface="Arial MT"/>
              </a:rPr>
              <a:t>=</a:t>
            </a:r>
            <a:r>
              <a:rPr sz="1800" spc="-25" dirty="0">
                <a:latin typeface="Arial MT"/>
                <a:cs typeface="Arial MT"/>
              </a:rPr>
              <a:t> </a:t>
            </a:r>
            <a:r>
              <a:rPr sz="1800" spc="-50" dirty="0">
                <a:latin typeface="Arial MT"/>
                <a:cs typeface="Arial MT"/>
              </a:rPr>
              <a:t>0</a:t>
            </a:r>
            <a:endParaRPr sz="1800">
              <a:latin typeface="Arial MT"/>
              <a:cs typeface="Arial MT"/>
            </a:endParaRPr>
          </a:p>
          <a:p>
            <a:pPr marL="782955" lvl="1" indent="-287655">
              <a:lnSpc>
                <a:spcPct val="100000"/>
              </a:lnSpc>
              <a:spcBef>
                <a:spcPts val="875"/>
              </a:spcBef>
              <a:buClr>
                <a:srgbClr val="CC6600"/>
              </a:buClr>
              <a:buSzPct val="108333"/>
              <a:buFont typeface="Arial MT"/>
              <a:buChar char="•"/>
              <a:tabLst>
                <a:tab pos="782955" algn="l"/>
              </a:tabLst>
            </a:pPr>
            <a:r>
              <a:rPr sz="2700" baseline="10802" dirty="0">
                <a:latin typeface="Georgia"/>
                <a:cs typeface="Georgia"/>
              </a:rPr>
              <a:t>τ</a:t>
            </a:r>
            <a:r>
              <a:rPr sz="1200" dirty="0">
                <a:latin typeface="Arial MT"/>
                <a:cs typeface="Arial MT"/>
              </a:rPr>
              <a:t>n+1</a:t>
            </a:r>
            <a:r>
              <a:rPr sz="1200" spc="70" dirty="0">
                <a:latin typeface="Arial MT"/>
                <a:cs typeface="Arial MT"/>
              </a:rPr>
              <a:t> </a:t>
            </a:r>
            <a:r>
              <a:rPr sz="2700" baseline="10802" dirty="0">
                <a:latin typeface="Arial MT"/>
                <a:cs typeface="Arial MT"/>
              </a:rPr>
              <a:t>=</a:t>
            </a:r>
            <a:r>
              <a:rPr sz="2700" spc="-60" baseline="10802" dirty="0">
                <a:latin typeface="Arial MT"/>
                <a:cs typeface="Arial MT"/>
              </a:rPr>
              <a:t> </a:t>
            </a:r>
            <a:r>
              <a:rPr sz="2700" spc="-37" baseline="10802" dirty="0">
                <a:latin typeface="Georgia"/>
                <a:cs typeface="Georgia"/>
              </a:rPr>
              <a:t>τ</a:t>
            </a:r>
            <a:r>
              <a:rPr sz="1200" spc="-25" dirty="0">
                <a:latin typeface="Arial MT"/>
                <a:cs typeface="Arial MT"/>
              </a:rPr>
              <a:t>n</a:t>
            </a:r>
            <a:endParaRPr sz="1200">
              <a:latin typeface="Arial MT"/>
              <a:cs typeface="Arial MT"/>
            </a:endParaRPr>
          </a:p>
          <a:p>
            <a:pPr marL="782955" lvl="1" indent="-287655">
              <a:lnSpc>
                <a:spcPct val="100000"/>
              </a:lnSpc>
              <a:spcBef>
                <a:spcPts val="135"/>
              </a:spcBef>
              <a:buClr>
                <a:srgbClr val="CC6600"/>
              </a:buClr>
              <a:buSzPct val="108333"/>
              <a:buChar char="•"/>
              <a:tabLst>
                <a:tab pos="782955" algn="l"/>
              </a:tabLst>
            </a:pPr>
            <a:r>
              <a:rPr sz="1800" dirty="0">
                <a:latin typeface="Arial MT"/>
                <a:cs typeface="Arial MT"/>
              </a:rPr>
              <a:t>Recent</a:t>
            </a:r>
            <a:r>
              <a:rPr sz="1800" spc="-50" dirty="0">
                <a:latin typeface="Arial MT"/>
                <a:cs typeface="Arial MT"/>
              </a:rPr>
              <a:t> </a:t>
            </a:r>
            <a:r>
              <a:rPr sz="1800" dirty="0">
                <a:latin typeface="Arial MT"/>
                <a:cs typeface="Arial MT"/>
              </a:rPr>
              <a:t>history</a:t>
            </a:r>
            <a:r>
              <a:rPr sz="1800" spc="-70" dirty="0">
                <a:latin typeface="Arial MT"/>
                <a:cs typeface="Arial MT"/>
              </a:rPr>
              <a:t> </a:t>
            </a:r>
            <a:r>
              <a:rPr sz="1800" dirty="0">
                <a:latin typeface="Arial MT"/>
                <a:cs typeface="Arial MT"/>
              </a:rPr>
              <a:t>does</a:t>
            </a:r>
            <a:r>
              <a:rPr sz="1800" spc="-50" dirty="0">
                <a:latin typeface="Arial MT"/>
                <a:cs typeface="Arial MT"/>
              </a:rPr>
              <a:t> </a:t>
            </a:r>
            <a:r>
              <a:rPr sz="1800" dirty="0">
                <a:latin typeface="Arial MT"/>
                <a:cs typeface="Arial MT"/>
              </a:rPr>
              <a:t>not</a:t>
            </a:r>
            <a:r>
              <a:rPr sz="1800" spc="-45" dirty="0">
                <a:latin typeface="Arial MT"/>
                <a:cs typeface="Arial MT"/>
              </a:rPr>
              <a:t> </a:t>
            </a:r>
            <a:r>
              <a:rPr sz="1800" spc="-20" dirty="0">
                <a:latin typeface="Arial MT"/>
                <a:cs typeface="Arial MT"/>
              </a:rPr>
              <a:t>count</a:t>
            </a:r>
            <a:endParaRPr sz="1800">
              <a:latin typeface="Arial MT"/>
              <a:cs typeface="Arial MT"/>
            </a:endParaRPr>
          </a:p>
          <a:p>
            <a:pPr marL="380365" indent="-342265">
              <a:lnSpc>
                <a:spcPct val="100000"/>
              </a:lnSpc>
              <a:spcBef>
                <a:spcPts val="490"/>
              </a:spcBef>
              <a:buClr>
                <a:srgbClr val="993300"/>
              </a:buClr>
              <a:buSzPct val="108333"/>
              <a:buFont typeface="Times New Roman"/>
              <a:buChar char="▪"/>
              <a:tabLst>
                <a:tab pos="380365" algn="l"/>
              </a:tabLst>
            </a:pPr>
            <a:r>
              <a:rPr sz="1800" spc="50" dirty="0">
                <a:latin typeface="Georgia"/>
                <a:cs typeface="Georgia"/>
              </a:rPr>
              <a:t>α</a:t>
            </a:r>
            <a:r>
              <a:rPr sz="1800" spc="10" dirty="0">
                <a:latin typeface="Georgia"/>
                <a:cs typeface="Georgia"/>
              </a:rPr>
              <a:t> </a:t>
            </a:r>
            <a:r>
              <a:rPr sz="1800" spc="-25" dirty="0">
                <a:latin typeface="Arial MT"/>
                <a:cs typeface="Arial MT"/>
              </a:rPr>
              <a:t>=1</a:t>
            </a:r>
            <a:endParaRPr sz="1800">
              <a:latin typeface="Arial MT"/>
              <a:cs typeface="Arial MT"/>
            </a:endParaRPr>
          </a:p>
        </p:txBody>
      </p:sp>
      <p:sp>
        <p:nvSpPr>
          <p:cNvPr id="4" name="object 4"/>
          <p:cNvSpPr txBox="1"/>
          <p:nvPr/>
        </p:nvSpPr>
        <p:spPr>
          <a:xfrm>
            <a:off x="1588024" y="3016998"/>
            <a:ext cx="86995" cy="321945"/>
          </a:xfrm>
          <a:prstGeom prst="rect">
            <a:avLst/>
          </a:prstGeom>
        </p:spPr>
        <p:txBody>
          <a:bodyPr vert="horz" wrap="square" lIns="0" tIns="12065" rIns="0" bIns="0" rtlCol="0">
            <a:spAutoFit/>
          </a:bodyPr>
          <a:lstStyle/>
          <a:p>
            <a:pPr>
              <a:lnSpc>
                <a:spcPct val="100000"/>
              </a:lnSpc>
              <a:spcBef>
                <a:spcPts val="95"/>
              </a:spcBef>
            </a:pPr>
            <a:r>
              <a:rPr sz="1950" spc="-60" dirty="0">
                <a:solidFill>
                  <a:srgbClr val="CC6600"/>
                </a:solidFill>
                <a:latin typeface="Arial MT"/>
                <a:cs typeface="Arial MT"/>
              </a:rPr>
              <a:t>•</a:t>
            </a:r>
            <a:endParaRPr sz="1950">
              <a:latin typeface="Arial MT"/>
              <a:cs typeface="Arial MT"/>
            </a:endParaRPr>
          </a:p>
        </p:txBody>
      </p:sp>
      <p:sp>
        <p:nvSpPr>
          <p:cNvPr id="5" name="object 5"/>
          <p:cNvSpPr txBox="1"/>
          <p:nvPr/>
        </p:nvSpPr>
        <p:spPr>
          <a:xfrm>
            <a:off x="1900418" y="3035329"/>
            <a:ext cx="1037590" cy="299720"/>
          </a:xfrm>
          <a:prstGeom prst="rect">
            <a:avLst/>
          </a:prstGeom>
        </p:spPr>
        <p:txBody>
          <a:bodyPr vert="horz" wrap="square" lIns="0" tIns="12700" rIns="0" bIns="0" rtlCol="0">
            <a:spAutoFit/>
          </a:bodyPr>
          <a:lstStyle/>
          <a:p>
            <a:pPr marL="38100">
              <a:lnSpc>
                <a:spcPct val="100000"/>
              </a:lnSpc>
              <a:spcBef>
                <a:spcPts val="100"/>
              </a:spcBef>
            </a:pPr>
            <a:r>
              <a:rPr sz="1800" dirty="0">
                <a:latin typeface="Georgia"/>
                <a:cs typeface="Georgia"/>
              </a:rPr>
              <a:t>τ</a:t>
            </a:r>
            <a:r>
              <a:rPr sz="1800" baseline="-16203" dirty="0">
                <a:latin typeface="Arial MT"/>
                <a:cs typeface="Arial MT"/>
              </a:rPr>
              <a:t>n+1</a:t>
            </a:r>
            <a:r>
              <a:rPr sz="1800" spc="142" baseline="-16203" dirty="0">
                <a:latin typeface="Arial MT"/>
                <a:cs typeface="Arial MT"/>
              </a:rPr>
              <a:t> </a:t>
            </a:r>
            <a:r>
              <a:rPr sz="1800" dirty="0">
                <a:latin typeface="Arial MT"/>
                <a:cs typeface="Arial MT"/>
              </a:rPr>
              <a:t>=</a:t>
            </a:r>
            <a:r>
              <a:rPr sz="1800" spc="-55" dirty="0">
                <a:latin typeface="Arial MT"/>
                <a:cs typeface="Arial MT"/>
              </a:rPr>
              <a:t> </a:t>
            </a:r>
            <a:r>
              <a:rPr sz="1800" spc="50" dirty="0">
                <a:latin typeface="Georgia"/>
                <a:cs typeface="Georgia"/>
              </a:rPr>
              <a:t>α</a:t>
            </a:r>
            <a:r>
              <a:rPr sz="1800" spc="35" dirty="0">
                <a:latin typeface="Georgia"/>
                <a:cs typeface="Georgia"/>
              </a:rPr>
              <a:t> </a:t>
            </a:r>
            <a:r>
              <a:rPr sz="1800" i="1" spc="-25" dirty="0">
                <a:latin typeface="Arial"/>
                <a:cs typeface="Arial"/>
              </a:rPr>
              <a:t>t</a:t>
            </a:r>
            <a:r>
              <a:rPr sz="1800" spc="-37" baseline="-16203" dirty="0">
                <a:latin typeface="Arial MT"/>
                <a:cs typeface="Arial MT"/>
              </a:rPr>
              <a:t>n</a:t>
            </a:r>
            <a:endParaRPr sz="1800" baseline="-16203">
              <a:latin typeface="Arial MT"/>
              <a:cs typeface="Arial MT"/>
            </a:endParaRPr>
          </a:p>
        </p:txBody>
      </p:sp>
      <p:sp>
        <p:nvSpPr>
          <p:cNvPr id="6" name="object 6"/>
          <p:cNvSpPr txBox="1"/>
          <p:nvPr/>
        </p:nvSpPr>
        <p:spPr>
          <a:xfrm>
            <a:off x="1079972" y="3331401"/>
            <a:ext cx="7893050" cy="2444115"/>
          </a:xfrm>
          <a:prstGeom prst="rect">
            <a:avLst/>
          </a:prstGeom>
        </p:spPr>
        <p:txBody>
          <a:bodyPr vert="horz" wrap="square" lIns="0" tIns="54610" rIns="0" bIns="0" rtlCol="0">
            <a:spAutoFit/>
          </a:bodyPr>
          <a:lstStyle/>
          <a:p>
            <a:pPr marL="795655" indent="-287655">
              <a:lnSpc>
                <a:spcPct val="100000"/>
              </a:lnSpc>
              <a:spcBef>
                <a:spcPts val="430"/>
              </a:spcBef>
              <a:buClr>
                <a:srgbClr val="CC6600"/>
              </a:buClr>
              <a:buSzPct val="108333"/>
              <a:buChar char="•"/>
              <a:tabLst>
                <a:tab pos="795655" algn="l"/>
              </a:tabLst>
            </a:pPr>
            <a:r>
              <a:rPr sz="1800" dirty="0">
                <a:latin typeface="Arial MT"/>
                <a:cs typeface="Arial MT"/>
              </a:rPr>
              <a:t>Only</a:t>
            </a:r>
            <a:r>
              <a:rPr sz="1800" spc="-55" dirty="0">
                <a:latin typeface="Arial MT"/>
                <a:cs typeface="Arial MT"/>
              </a:rPr>
              <a:t> </a:t>
            </a:r>
            <a:r>
              <a:rPr sz="1800" dirty="0">
                <a:latin typeface="Arial MT"/>
                <a:cs typeface="Arial MT"/>
              </a:rPr>
              <a:t>the</a:t>
            </a:r>
            <a:r>
              <a:rPr sz="1800" spc="-50" dirty="0">
                <a:latin typeface="Arial MT"/>
                <a:cs typeface="Arial MT"/>
              </a:rPr>
              <a:t> </a:t>
            </a:r>
            <a:r>
              <a:rPr sz="1800" dirty="0">
                <a:latin typeface="Arial MT"/>
                <a:cs typeface="Arial MT"/>
              </a:rPr>
              <a:t>actual</a:t>
            </a:r>
            <a:r>
              <a:rPr sz="1800" spc="-35" dirty="0">
                <a:latin typeface="Arial MT"/>
                <a:cs typeface="Arial MT"/>
              </a:rPr>
              <a:t> </a:t>
            </a:r>
            <a:r>
              <a:rPr sz="1800" dirty="0">
                <a:latin typeface="Arial MT"/>
                <a:cs typeface="Arial MT"/>
              </a:rPr>
              <a:t>last</a:t>
            </a:r>
            <a:r>
              <a:rPr sz="1800" spc="-35" dirty="0">
                <a:latin typeface="Arial MT"/>
                <a:cs typeface="Arial MT"/>
              </a:rPr>
              <a:t> </a:t>
            </a:r>
            <a:r>
              <a:rPr sz="1800" dirty="0">
                <a:latin typeface="Arial MT"/>
                <a:cs typeface="Arial MT"/>
              </a:rPr>
              <a:t>CPU</a:t>
            </a:r>
            <a:r>
              <a:rPr sz="1800" spc="-45" dirty="0">
                <a:latin typeface="Arial MT"/>
                <a:cs typeface="Arial MT"/>
              </a:rPr>
              <a:t> </a:t>
            </a:r>
            <a:r>
              <a:rPr sz="1800" dirty="0">
                <a:latin typeface="Arial MT"/>
                <a:cs typeface="Arial MT"/>
              </a:rPr>
              <a:t>burst</a:t>
            </a:r>
            <a:r>
              <a:rPr sz="1800" spc="-35" dirty="0">
                <a:latin typeface="Arial MT"/>
                <a:cs typeface="Arial MT"/>
              </a:rPr>
              <a:t> </a:t>
            </a:r>
            <a:r>
              <a:rPr sz="1800" spc="-10" dirty="0">
                <a:latin typeface="Arial MT"/>
                <a:cs typeface="Arial MT"/>
              </a:rPr>
              <a:t>counts</a:t>
            </a:r>
            <a:endParaRPr sz="1800">
              <a:latin typeface="Arial MT"/>
              <a:cs typeface="Arial MT"/>
            </a:endParaRPr>
          </a:p>
          <a:p>
            <a:pPr marL="393065" indent="-342265">
              <a:lnSpc>
                <a:spcPct val="100000"/>
              </a:lnSpc>
              <a:spcBef>
                <a:spcPts val="505"/>
              </a:spcBef>
              <a:buClr>
                <a:srgbClr val="993300"/>
              </a:buClr>
              <a:buSzPct val="108333"/>
              <a:buFont typeface="Times New Roman"/>
              <a:buChar char="▪"/>
              <a:tabLst>
                <a:tab pos="393065" algn="l"/>
              </a:tabLst>
            </a:pPr>
            <a:r>
              <a:rPr sz="1800" dirty="0">
                <a:latin typeface="Arial MT"/>
                <a:cs typeface="Arial MT"/>
              </a:rPr>
              <a:t>If</a:t>
            </a:r>
            <a:r>
              <a:rPr sz="1800" spc="-105" dirty="0">
                <a:latin typeface="Arial MT"/>
                <a:cs typeface="Arial MT"/>
              </a:rPr>
              <a:t> </a:t>
            </a:r>
            <a:r>
              <a:rPr sz="1800" dirty="0">
                <a:latin typeface="Arial MT"/>
                <a:cs typeface="Arial MT"/>
              </a:rPr>
              <a:t>we</a:t>
            </a:r>
            <a:r>
              <a:rPr sz="1800" spc="10" dirty="0">
                <a:latin typeface="Arial MT"/>
                <a:cs typeface="Arial MT"/>
              </a:rPr>
              <a:t> </a:t>
            </a:r>
            <a:r>
              <a:rPr sz="1800" dirty="0">
                <a:latin typeface="Arial MT"/>
                <a:cs typeface="Arial MT"/>
              </a:rPr>
              <a:t>expand</a:t>
            </a:r>
            <a:r>
              <a:rPr sz="1800" spc="5" dirty="0">
                <a:latin typeface="Arial MT"/>
                <a:cs typeface="Arial MT"/>
              </a:rPr>
              <a:t> </a:t>
            </a:r>
            <a:r>
              <a:rPr sz="1800" dirty="0">
                <a:latin typeface="Arial MT"/>
                <a:cs typeface="Arial MT"/>
              </a:rPr>
              <a:t>the</a:t>
            </a:r>
            <a:r>
              <a:rPr sz="1800" spc="-85" dirty="0">
                <a:latin typeface="Arial MT"/>
                <a:cs typeface="Arial MT"/>
              </a:rPr>
              <a:t> </a:t>
            </a:r>
            <a:r>
              <a:rPr sz="1800" dirty="0">
                <a:latin typeface="Arial MT"/>
                <a:cs typeface="Arial MT"/>
              </a:rPr>
              <a:t>formula,</a:t>
            </a:r>
            <a:r>
              <a:rPr sz="1800" spc="-95" dirty="0">
                <a:latin typeface="Arial MT"/>
                <a:cs typeface="Arial MT"/>
              </a:rPr>
              <a:t> </a:t>
            </a:r>
            <a:r>
              <a:rPr sz="1800" dirty="0">
                <a:latin typeface="Arial MT"/>
                <a:cs typeface="Arial MT"/>
              </a:rPr>
              <a:t>we</a:t>
            </a:r>
            <a:r>
              <a:rPr sz="1800" spc="-20" dirty="0">
                <a:latin typeface="Arial MT"/>
                <a:cs typeface="Arial MT"/>
              </a:rPr>
              <a:t> get:</a:t>
            </a:r>
            <a:endParaRPr sz="1800">
              <a:latin typeface="Arial MT"/>
              <a:cs typeface="Arial MT"/>
            </a:endParaRPr>
          </a:p>
          <a:p>
            <a:pPr marL="909955">
              <a:lnSpc>
                <a:spcPct val="100000"/>
              </a:lnSpc>
              <a:spcBef>
                <a:spcPts val="490"/>
              </a:spcBef>
            </a:pPr>
            <a:r>
              <a:rPr sz="1800" dirty="0">
                <a:latin typeface="Georgia"/>
                <a:cs typeface="Georgia"/>
              </a:rPr>
              <a:t>τ</a:t>
            </a:r>
            <a:r>
              <a:rPr sz="1800" i="1" baseline="-16203" dirty="0">
                <a:latin typeface="Arial"/>
                <a:cs typeface="Arial"/>
              </a:rPr>
              <a:t>n</a:t>
            </a:r>
            <a:r>
              <a:rPr sz="1800" baseline="-16203" dirty="0">
                <a:latin typeface="Arial MT"/>
                <a:cs typeface="Arial MT"/>
              </a:rPr>
              <a:t>+1</a:t>
            </a:r>
            <a:r>
              <a:rPr sz="1800" spc="165" baseline="-16203" dirty="0">
                <a:latin typeface="Arial MT"/>
                <a:cs typeface="Arial MT"/>
              </a:rPr>
              <a:t> </a:t>
            </a:r>
            <a:r>
              <a:rPr sz="1800" dirty="0">
                <a:latin typeface="Arial MT"/>
                <a:cs typeface="Arial MT"/>
              </a:rPr>
              <a:t>=</a:t>
            </a:r>
            <a:r>
              <a:rPr sz="1800" spc="-20" dirty="0">
                <a:latin typeface="Arial MT"/>
                <a:cs typeface="Arial MT"/>
              </a:rPr>
              <a:t> </a:t>
            </a:r>
            <a:r>
              <a:rPr sz="1800" spc="50" dirty="0">
                <a:latin typeface="Georgia"/>
                <a:cs typeface="Georgia"/>
              </a:rPr>
              <a:t>α</a:t>
            </a:r>
            <a:r>
              <a:rPr sz="1800" spc="80" dirty="0">
                <a:latin typeface="Georgia"/>
                <a:cs typeface="Georgia"/>
              </a:rPr>
              <a:t> </a:t>
            </a:r>
            <a:r>
              <a:rPr sz="1800" dirty="0">
                <a:latin typeface="Arial MT"/>
                <a:cs typeface="Arial MT"/>
              </a:rPr>
              <a:t>t</a:t>
            </a:r>
            <a:r>
              <a:rPr sz="1800" i="1" baseline="-16203" dirty="0">
                <a:latin typeface="Arial"/>
                <a:cs typeface="Arial"/>
              </a:rPr>
              <a:t>n</a:t>
            </a:r>
            <a:r>
              <a:rPr sz="1800" dirty="0">
                <a:latin typeface="Arial MT"/>
                <a:cs typeface="Arial MT"/>
              </a:rPr>
              <a:t>+(1</a:t>
            </a:r>
            <a:r>
              <a:rPr sz="1800" spc="-55" dirty="0">
                <a:latin typeface="Arial MT"/>
                <a:cs typeface="Arial MT"/>
              </a:rPr>
              <a:t> </a:t>
            </a:r>
            <a:r>
              <a:rPr sz="1800" i="1" dirty="0">
                <a:latin typeface="Arial"/>
                <a:cs typeface="Arial"/>
              </a:rPr>
              <a:t>- </a:t>
            </a:r>
            <a:r>
              <a:rPr sz="1800" dirty="0">
                <a:latin typeface="Georgia"/>
                <a:cs typeface="Georgia"/>
              </a:rPr>
              <a:t>α</a:t>
            </a:r>
            <a:r>
              <a:rPr sz="1800" i="1" dirty="0">
                <a:latin typeface="Arial"/>
                <a:cs typeface="Arial"/>
              </a:rPr>
              <a:t>)</a:t>
            </a:r>
            <a:r>
              <a:rPr sz="1800" dirty="0">
                <a:latin typeface="Georgia"/>
                <a:cs typeface="Georgia"/>
              </a:rPr>
              <a:t>α</a:t>
            </a:r>
            <a:r>
              <a:rPr sz="1800" spc="65" dirty="0">
                <a:latin typeface="Georgia"/>
                <a:cs typeface="Georgia"/>
              </a:rPr>
              <a:t> </a:t>
            </a:r>
            <a:r>
              <a:rPr sz="1800" i="1" dirty="0">
                <a:latin typeface="Arial"/>
                <a:cs typeface="Arial"/>
              </a:rPr>
              <a:t>t</a:t>
            </a:r>
            <a:r>
              <a:rPr sz="1800" i="1" baseline="-16203" dirty="0">
                <a:latin typeface="Arial"/>
                <a:cs typeface="Arial"/>
              </a:rPr>
              <a:t>n</a:t>
            </a:r>
            <a:r>
              <a:rPr sz="1800" i="1" spc="217" baseline="-16203" dirty="0">
                <a:latin typeface="Arial"/>
                <a:cs typeface="Arial"/>
              </a:rPr>
              <a:t> </a:t>
            </a:r>
            <a:r>
              <a:rPr sz="1800" spc="-15" baseline="-16203" dirty="0">
                <a:latin typeface="Arial MT"/>
                <a:cs typeface="Arial MT"/>
              </a:rPr>
              <a:t>-</a:t>
            </a:r>
            <a:r>
              <a:rPr sz="1800" baseline="-16203" dirty="0">
                <a:latin typeface="Arial MT"/>
                <a:cs typeface="Arial MT"/>
              </a:rPr>
              <a:t>1</a:t>
            </a:r>
            <a:r>
              <a:rPr sz="1800" spc="-22" baseline="-16203" dirty="0">
                <a:latin typeface="Arial MT"/>
                <a:cs typeface="Arial MT"/>
              </a:rPr>
              <a:t> </a:t>
            </a:r>
            <a:r>
              <a:rPr sz="1800" dirty="0">
                <a:latin typeface="Arial MT"/>
                <a:cs typeface="Arial MT"/>
              </a:rPr>
              <a:t>+</a:t>
            </a:r>
            <a:r>
              <a:rPr sz="1800" spc="-15" dirty="0">
                <a:latin typeface="Arial MT"/>
                <a:cs typeface="Arial MT"/>
              </a:rPr>
              <a:t> </a:t>
            </a:r>
            <a:r>
              <a:rPr sz="1800" spc="-50" dirty="0">
                <a:latin typeface="Arial MT"/>
                <a:cs typeface="Arial MT"/>
              </a:rPr>
              <a:t>…</a:t>
            </a:r>
            <a:endParaRPr sz="1800">
              <a:latin typeface="Arial MT"/>
              <a:cs typeface="Arial MT"/>
            </a:endParaRPr>
          </a:p>
          <a:p>
            <a:pPr marL="1671955">
              <a:lnSpc>
                <a:spcPct val="100000"/>
              </a:lnSpc>
              <a:spcBef>
                <a:spcPts val="505"/>
              </a:spcBef>
            </a:pPr>
            <a:r>
              <a:rPr sz="1800" i="1" dirty="0">
                <a:latin typeface="Arial"/>
                <a:cs typeface="Arial"/>
              </a:rPr>
              <a:t>+(</a:t>
            </a:r>
            <a:r>
              <a:rPr sz="1800" dirty="0">
                <a:latin typeface="Arial MT"/>
                <a:cs typeface="Arial MT"/>
              </a:rPr>
              <a:t>1</a:t>
            </a:r>
            <a:r>
              <a:rPr sz="1800" spc="-35" dirty="0">
                <a:latin typeface="Arial MT"/>
                <a:cs typeface="Arial MT"/>
              </a:rPr>
              <a:t> </a:t>
            </a:r>
            <a:r>
              <a:rPr sz="1800" dirty="0">
                <a:latin typeface="Arial MT"/>
                <a:cs typeface="Arial MT"/>
              </a:rPr>
              <a:t>-</a:t>
            </a:r>
            <a:r>
              <a:rPr sz="1800" spc="-20" dirty="0">
                <a:latin typeface="Arial MT"/>
                <a:cs typeface="Arial MT"/>
              </a:rPr>
              <a:t> </a:t>
            </a:r>
            <a:r>
              <a:rPr sz="1800" spc="50" dirty="0">
                <a:latin typeface="Georgia"/>
                <a:cs typeface="Georgia"/>
              </a:rPr>
              <a:t>α</a:t>
            </a:r>
            <a:r>
              <a:rPr sz="1800" spc="60" dirty="0">
                <a:latin typeface="Georgia"/>
                <a:cs typeface="Georgia"/>
              </a:rPr>
              <a:t> </a:t>
            </a:r>
            <a:r>
              <a:rPr sz="1800" i="1" dirty="0">
                <a:latin typeface="Arial"/>
                <a:cs typeface="Arial"/>
              </a:rPr>
              <a:t>)</a:t>
            </a:r>
            <a:r>
              <a:rPr sz="1800" i="1" baseline="20833" dirty="0">
                <a:latin typeface="Arial"/>
                <a:cs typeface="Arial"/>
              </a:rPr>
              <a:t>j</a:t>
            </a:r>
            <a:r>
              <a:rPr sz="1800" i="1" spc="-22" baseline="20833" dirty="0">
                <a:latin typeface="Arial"/>
                <a:cs typeface="Arial"/>
              </a:rPr>
              <a:t> </a:t>
            </a:r>
            <a:r>
              <a:rPr sz="1800" spc="50" dirty="0">
                <a:latin typeface="Georgia"/>
                <a:cs typeface="Georgia"/>
              </a:rPr>
              <a:t>α</a:t>
            </a:r>
            <a:r>
              <a:rPr sz="1800" spc="60" dirty="0">
                <a:latin typeface="Georgia"/>
                <a:cs typeface="Georgia"/>
              </a:rPr>
              <a:t> </a:t>
            </a:r>
            <a:r>
              <a:rPr sz="1800" i="1" dirty="0">
                <a:latin typeface="Arial"/>
                <a:cs typeface="Arial"/>
              </a:rPr>
              <a:t>t</a:t>
            </a:r>
            <a:r>
              <a:rPr sz="1800" i="1" baseline="-16203" dirty="0">
                <a:latin typeface="Arial"/>
                <a:cs typeface="Arial"/>
              </a:rPr>
              <a:t>n</a:t>
            </a:r>
            <a:r>
              <a:rPr sz="1800" i="1" spc="202" baseline="-16203" dirty="0">
                <a:latin typeface="Arial"/>
                <a:cs typeface="Arial"/>
              </a:rPr>
              <a:t> </a:t>
            </a:r>
            <a:r>
              <a:rPr sz="1800" spc="-15" baseline="-16203" dirty="0">
                <a:latin typeface="Arial MT"/>
                <a:cs typeface="Arial MT"/>
              </a:rPr>
              <a:t>-</a:t>
            </a:r>
            <a:r>
              <a:rPr sz="1800" i="1" baseline="-16203" dirty="0">
                <a:latin typeface="Arial"/>
                <a:cs typeface="Arial"/>
              </a:rPr>
              <a:t>j</a:t>
            </a:r>
            <a:r>
              <a:rPr sz="1800" i="1" spc="232" baseline="-16203" dirty="0">
                <a:latin typeface="Arial"/>
                <a:cs typeface="Arial"/>
              </a:rPr>
              <a:t> </a:t>
            </a:r>
            <a:r>
              <a:rPr sz="1800" dirty="0">
                <a:latin typeface="Arial MT"/>
                <a:cs typeface="Arial MT"/>
              </a:rPr>
              <a:t>+</a:t>
            </a:r>
            <a:r>
              <a:rPr sz="1800" spc="-25" dirty="0">
                <a:latin typeface="Arial MT"/>
                <a:cs typeface="Arial MT"/>
              </a:rPr>
              <a:t> </a:t>
            </a:r>
            <a:r>
              <a:rPr sz="1800" spc="-50" dirty="0">
                <a:latin typeface="Arial MT"/>
                <a:cs typeface="Arial MT"/>
              </a:rPr>
              <a:t>…</a:t>
            </a:r>
            <a:endParaRPr sz="1800">
              <a:latin typeface="Arial MT"/>
              <a:cs typeface="Arial MT"/>
            </a:endParaRPr>
          </a:p>
          <a:p>
            <a:pPr marL="1671955">
              <a:lnSpc>
                <a:spcPct val="100000"/>
              </a:lnSpc>
              <a:spcBef>
                <a:spcPts val="495"/>
              </a:spcBef>
            </a:pPr>
            <a:r>
              <a:rPr sz="1800" i="1" dirty="0">
                <a:latin typeface="Arial"/>
                <a:cs typeface="Arial"/>
              </a:rPr>
              <a:t>+(</a:t>
            </a:r>
            <a:r>
              <a:rPr sz="1800" dirty="0">
                <a:latin typeface="Arial MT"/>
                <a:cs typeface="Arial MT"/>
              </a:rPr>
              <a:t>1</a:t>
            </a:r>
            <a:r>
              <a:rPr sz="1800" spc="-50" dirty="0">
                <a:latin typeface="Arial MT"/>
                <a:cs typeface="Arial MT"/>
              </a:rPr>
              <a:t> </a:t>
            </a:r>
            <a:r>
              <a:rPr sz="1800" dirty="0">
                <a:latin typeface="Arial MT"/>
                <a:cs typeface="Arial MT"/>
              </a:rPr>
              <a:t>-</a:t>
            </a:r>
            <a:r>
              <a:rPr sz="1800" spc="-20" dirty="0">
                <a:latin typeface="Arial MT"/>
                <a:cs typeface="Arial MT"/>
              </a:rPr>
              <a:t> </a:t>
            </a:r>
            <a:r>
              <a:rPr sz="1800" spc="50" dirty="0">
                <a:latin typeface="Georgia"/>
                <a:cs typeface="Georgia"/>
              </a:rPr>
              <a:t>α</a:t>
            </a:r>
            <a:r>
              <a:rPr sz="1800" spc="55" dirty="0">
                <a:latin typeface="Georgia"/>
                <a:cs typeface="Georgia"/>
              </a:rPr>
              <a:t> </a:t>
            </a:r>
            <a:r>
              <a:rPr sz="1800" i="1" dirty="0">
                <a:latin typeface="Arial"/>
                <a:cs typeface="Arial"/>
              </a:rPr>
              <a:t>)</a:t>
            </a:r>
            <a:r>
              <a:rPr sz="1800" i="1" baseline="20833" dirty="0">
                <a:latin typeface="Arial"/>
                <a:cs typeface="Arial"/>
              </a:rPr>
              <a:t>n</a:t>
            </a:r>
            <a:r>
              <a:rPr sz="1800" i="1" spc="-37" baseline="20833" dirty="0">
                <a:latin typeface="Arial"/>
                <a:cs typeface="Arial"/>
              </a:rPr>
              <a:t> </a:t>
            </a:r>
            <a:r>
              <a:rPr sz="1800" baseline="20833" dirty="0">
                <a:latin typeface="Arial MT"/>
                <a:cs typeface="Arial MT"/>
              </a:rPr>
              <a:t>+1</a:t>
            </a:r>
            <a:r>
              <a:rPr sz="1800" spc="-30" baseline="20833" dirty="0">
                <a:latin typeface="Arial MT"/>
                <a:cs typeface="Arial MT"/>
              </a:rPr>
              <a:t> </a:t>
            </a:r>
            <a:r>
              <a:rPr sz="1800" spc="-25" dirty="0">
                <a:latin typeface="Georgia"/>
                <a:cs typeface="Georgia"/>
              </a:rPr>
              <a:t>τ</a:t>
            </a:r>
            <a:r>
              <a:rPr sz="1800" spc="-37" baseline="-16203" dirty="0">
                <a:latin typeface="Arial MT"/>
                <a:cs typeface="Arial MT"/>
              </a:rPr>
              <a:t>0</a:t>
            </a:r>
            <a:endParaRPr sz="1800" baseline="-16203">
              <a:latin typeface="Arial MT"/>
              <a:cs typeface="Arial MT"/>
            </a:endParaRPr>
          </a:p>
          <a:p>
            <a:pPr>
              <a:lnSpc>
                <a:spcPct val="100000"/>
              </a:lnSpc>
              <a:spcBef>
                <a:spcPts val="45"/>
              </a:spcBef>
            </a:pPr>
            <a:endParaRPr sz="1800">
              <a:latin typeface="Arial MT"/>
              <a:cs typeface="Arial MT"/>
            </a:endParaRPr>
          </a:p>
          <a:p>
            <a:pPr marL="393700" marR="68580" indent="-343535">
              <a:lnSpc>
                <a:spcPts val="1910"/>
              </a:lnSpc>
              <a:spcBef>
                <a:spcPts val="5"/>
              </a:spcBef>
              <a:buClr>
                <a:srgbClr val="993300"/>
              </a:buClr>
              <a:buSzPct val="108333"/>
              <a:buFont typeface="Times New Roman"/>
              <a:buChar char="▪"/>
              <a:tabLst>
                <a:tab pos="393700" algn="l"/>
              </a:tabLst>
            </a:pPr>
            <a:r>
              <a:rPr sz="1800" dirty="0">
                <a:latin typeface="Arial MT"/>
                <a:cs typeface="Arial MT"/>
              </a:rPr>
              <a:t>Since</a:t>
            </a:r>
            <a:r>
              <a:rPr sz="1800" spc="-30" dirty="0">
                <a:latin typeface="Arial MT"/>
                <a:cs typeface="Arial MT"/>
              </a:rPr>
              <a:t> </a:t>
            </a:r>
            <a:r>
              <a:rPr sz="1800" dirty="0">
                <a:latin typeface="Arial MT"/>
                <a:cs typeface="Arial MT"/>
              </a:rPr>
              <a:t>both</a:t>
            </a:r>
            <a:r>
              <a:rPr sz="1800" spc="-35" dirty="0">
                <a:latin typeface="Arial MT"/>
                <a:cs typeface="Arial MT"/>
              </a:rPr>
              <a:t> </a:t>
            </a:r>
            <a:r>
              <a:rPr sz="1800" spc="50" dirty="0">
                <a:latin typeface="Georgia"/>
                <a:cs typeface="Georgia"/>
              </a:rPr>
              <a:t>α</a:t>
            </a:r>
            <a:r>
              <a:rPr sz="1800" spc="45" dirty="0">
                <a:latin typeface="Georgia"/>
                <a:cs typeface="Georgia"/>
              </a:rPr>
              <a:t> </a:t>
            </a:r>
            <a:r>
              <a:rPr sz="1800" dirty="0">
                <a:latin typeface="Arial MT"/>
                <a:cs typeface="Arial MT"/>
              </a:rPr>
              <a:t>and</a:t>
            </a:r>
            <a:r>
              <a:rPr sz="1800" spc="-25" dirty="0">
                <a:latin typeface="Arial MT"/>
                <a:cs typeface="Arial MT"/>
              </a:rPr>
              <a:t> </a:t>
            </a:r>
            <a:r>
              <a:rPr sz="1800" dirty="0">
                <a:latin typeface="Arial MT"/>
                <a:cs typeface="Arial MT"/>
              </a:rPr>
              <a:t>(1</a:t>
            </a:r>
            <a:r>
              <a:rPr sz="1800" spc="-45" dirty="0">
                <a:latin typeface="Arial MT"/>
                <a:cs typeface="Arial MT"/>
              </a:rPr>
              <a:t> </a:t>
            </a:r>
            <a:r>
              <a:rPr sz="1800" dirty="0">
                <a:latin typeface="Arial MT"/>
                <a:cs typeface="Arial MT"/>
              </a:rPr>
              <a:t>-</a:t>
            </a:r>
            <a:r>
              <a:rPr sz="1800" spc="5" dirty="0">
                <a:latin typeface="Arial MT"/>
                <a:cs typeface="Arial MT"/>
              </a:rPr>
              <a:t> </a:t>
            </a:r>
            <a:r>
              <a:rPr sz="1800" dirty="0">
                <a:latin typeface="Georgia"/>
                <a:cs typeface="Georgia"/>
              </a:rPr>
              <a:t>α</a:t>
            </a:r>
            <a:r>
              <a:rPr sz="1800" dirty="0">
                <a:latin typeface="Arial MT"/>
                <a:cs typeface="Arial MT"/>
              </a:rPr>
              <a:t>)</a:t>
            </a:r>
            <a:r>
              <a:rPr sz="1800" spc="-20" dirty="0">
                <a:latin typeface="Arial MT"/>
                <a:cs typeface="Arial MT"/>
              </a:rPr>
              <a:t> </a:t>
            </a:r>
            <a:r>
              <a:rPr sz="1800" dirty="0">
                <a:latin typeface="Arial MT"/>
                <a:cs typeface="Arial MT"/>
              </a:rPr>
              <a:t>are</a:t>
            </a:r>
            <a:r>
              <a:rPr sz="1800" spc="-25" dirty="0">
                <a:latin typeface="Arial MT"/>
                <a:cs typeface="Arial MT"/>
              </a:rPr>
              <a:t> </a:t>
            </a:r>
            <a:r>
              <a:rPr sz="1800" dirty="0">
                <a:latin typeface="Arial MT"/>
                <a:cs typeface="Arial MT"/>
              </a:rPr>
              <a:t>less</a:t>
            </a:r>
            <a:r>
              <a:rPr sz="1800" spc="-15" dirty="0">
                <a:latin typeface="Arial MT"/>
                <a:cs typeface="Arial MT"/>
              </a:rPr>
              <a:t> </a:t>
            </a:r>
            <a:r>
              <a:rPr sz="1800" dirty="0">
                <a:latin typeface="Arial MT"/>
                <a:cs typeface="Arial MT"/>
              </a:rPr>
              <a:t>than</a:t>
            </a:r>
            <a:r>
              <a:rPr sz="1800" spc="-10" dirty="0">
                <a:latin typeface="Arial MT"/>
                <a:cs typeface="Arial MT"/>
              </a:rPr>
              <a:t> </a:t>
            </a:r>
            <a:r>
              <a:rPr sz="1800" dirty="0">
                <a:latin typeface="Arial MT"/>
                <a:cs typeface="Arial MT"/>
              </a:rPr>
              <a:t>or</a:t>
            </a:r>
            <a:r>
              <a:rPr sz="1800" spc="-20" dirty="0">
                <a:latin typeface="Arial MT"/>
                <a:cs typeface="Arial MT"/>
              </a:rPr>
              <a:t> </a:t>
            </a:r>
            <a:r>
              <a:rPr sz="1800" dirty="0">
                <a:latin typeface="Arial MT"/>
                <a:cs typeface="Arial MT"/>
              </a:rPr>
              <a:t>equal</a:t>
            </a:r>
            <a:r>
              <a:rPr sz="1800" spc="-15" dirty="0">
                <a:latin typeface="Arial MT"/>
                <a:cs typeface="Arial MT"/>
              </a:rPr>
              <a:t> </a:t>
            </a:r>
            <a:r>
              <a:rPr sz="1800" dirty="0">
                <a:latin typeface="Arial MT"/>
                <a:cs typeface="Arial MT"/>
              </a:rPr>
              <a:t>to</a:t>
            </a:r>
            <a:r>
              <a:rPr sz="1800" spc="-25" dirty="0">
                <a:latin typeface="Arial MT"/>
                <a:cs typeface="Arial MT"/>
              </a:rPr>
              <a:t> </a:t>
            </a:r>
            <a:r>
              <a:rPr sz="1800" dirty="0">
                <a:latin typeface="Arial MT"/>
                <a:cs typeface="Arial MT"/>
              </a:rPr>
              <a:t>1,</a:t>
            </a:r>
            <a:r>
              <a:rPr sz="1800" spc="-30" dirty="0">
                <a:latin typeface="Arial MT"/>
                <a:cs typeface="Arial MT"/>
              </a:rPr>
              <a:t> </a:t>
            </a:r>
            <a:r>
              <a:rPr sz="1800" dirty="0">
                <a:latin typeface="Arial MT"/>
                <a:cs typeface="Arial MT"/>
              </a:rPr>
              <a:t>each</a:t>
            </a:r>
            <a:r>
              <a:rPr sz="1800" spc="-25" dirty="0">
                <a:latin typeface="Arial MT"/>
                <a:cs typeface="Arial MT"/>
              </a:rPr>
              <a:t> </a:t>
            </a:r>
            <a:r>
              <a:rPr sz="1800" dirty="0">
                <a:latin typeface="Arial MT"/>
                <a:cs typeface="Arial MT"/>
              </a:rPr>
              <a:t>successive</a:t>
            </a:r>
            <a:r>
              <a:rPr sz="1800" spc="-45" dirty="0">
                <a:latin typeface="Arial MT"/>
                <a:cs typeface="Arial MT"/>
              </a:rPr>
              <a:t> </a:t>
            </a:r>
            <a:r>
              <a:rPr sz="1800" spc="-20" dirty="0">
                <a:latin typeface="Arial MT"/>
                <a:cs typeface="Arial MT"/>
              </a:rPr>
              <a:t>term </a:t>
            </a:r>
            <a:r>
              <a:rPr sz="1800" dirty="0">
                <a:latin typeface="Arial MT"/>
                <a:cs typeface="Arial MT"/>
              </a:rPr>
              <a:t>has</a:t>
            </a:r>
            <a:r>
              <a:rPr sz="1800" spc="-60" dirty="0">
                <a:latin typeface="Arial MT"/>
                <a:cs typeface="Arial MT"/>
              </a:rPr>
              <a:t> </a:t>
            </a:r>
            <a:r>
              <a:rPr sz="1800" dirty="0">
                <a:latin typeface="Arial MT"/>
                <a:cs typeface="Arial MT"/>
              </a:rPr>
              <a:t>less</a:t>
            </a:r>
            <a:r>
              <a:rPr sz="1800" spc="-50" dirty="0">
                <a:latin typeface="Arial MT"/>
                <a:cs typeface="Arial MT"/>
              </a:rPr>
              <a:t> </a:t>
            </a:r>
            <a:r>
              <a:rPr sz="1800" dirty="0">
                <a:latin typeface="Arial MT"/>
                <a:cs typeface="Arial MT"/>
              </a:rPr>
              <a:t>weight</a:t>
            </a:r>
            <a:r>
              <a:rPr sz="1800" spc="25" dirty="0">
                <a:latin typeface="Arial MT"/>
                <a:cs typeface="Arial MT"/>
              </a:rPr>
              <a:t> </a:t>
            </a:r>
            <a:r>
              <a:rPr sz="1800" dirty="0">
                <a:latin typeface="Arial MT"/>
                <a:cs typeface="Arial MT"/>
              </a:rPr>
              <a:t>than</a:t>
            </a:r>
            <a:r>
              <a:rPr sz="1800" spc="-40" dirty="0">
                <a:latin typeface="Arial MT"/>
                <a:cs typeface="Arial MT"/>
              </a:rPr>
              <a:t> </a:t>
            </a:r>
            <a:r>
              <a:rPr sz="1800" dirty="0">
                <a:latin typeface="Arial MT"/>
                <a:cs typeface="Arial MT"/>
              </a:rPr>
              <a:t>its</a:t>
            </a:r>
            <a:r>
              <a:rPr sz="1800" spc="-60" dirty="0">
                <a:latin typeface="Arial MT"/>
                <a:cs typeface="Arial MT"/>
              </a:rPr>
              <a:t> </a:t>
            </a:r>
            <a:r>
              <a:rPr sz="1800" spc="-10" dirty="0">
                <a:latin typeface="Arial MT"/>
                <a:cs typeface="Arial MT"/>
              </a:rPr>
              <a:t>predecessor</a:t>
            </a:r>
            <a:endParaRPr sz="1800">
              <a:latin typeface="Arial MT"/>
              <a:cs typeface="Arial M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463675">
              <a:lnSpc>
                <a:spcPct val="100000"/>
              </a:lnSpc>
              <a:spcBef>
                <a:spcPts val="95"/>
              </a:spcBef>
            </a:pPr>
            <a:r>
              <a:rPr dirty="0"/>
              <a:t>Shortest</a:t>
            </a:r>
            <a:r>
              <a:rPr spc="-160" dirty="0"/>
              <a:t> </a:t>
            </a:r>
            <a:r>
              <a:rPr dirty="0"/>
              <a:t>Remaining</a:t>
            </a:r>
            <a:r>
              <a:rPr spc="-105" dirty="0"/>
              <a:t> </a:t>
            </a:r>
            <a:r>
              <a:rPr dirty="0"/>
              <a:t>Time</a:t>
            </a:r>
            <a:r>
              <a:rPr spc="-120" dirty="0"/>
              <a:t> </a:t>
            </a:r>
            <a:r>
              <a:rPr dirty="0"/>
              <a:t>First</a:t>
            </a:r>
            <a:r>
              <a:rPr spc="-110" dirty="0"/>
              <a:t> </a:t>
            </a:r>
            <a:r>
              <a:rPr spc="-10" dirty="0"/>
              <a:t>(SRTF)</a:t>
            </a:r>
          </a:p>
        </p:txBody>
      </p:sp>
      <p:sp>
        <p:nvSpPr>
          <p:cNvPr id="4" name="object 4"/>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5" name="object 5"/>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5.45</a:t>
            </a:r>
          </a:p>
        </p:txBody>
      </p:sp>
      <p:sp>
        <p:nvSpPr>
          <p:cNvPr id="3" name="object 3"/>
          <p:cNvSpPr txBox="1"/>
          <p:nvPr/>
        </p:nvSpPr>
        <p:spPr>
          <a:xfrm>
            <a:off x="1046465" y="1634818"/>
            <a:ext cx="7976870" cy="1303020"/>
          </a:xfrm>
          <a:prstGeom prst="rect">
            <a:avLst/>
          </a:prstGeom>
        </p:spPr>
        <p:txBody>
          <a:bodyPr vert="horz" wrap="square" lIns="0" tIns="90170" rIns="0" bIns="0" rtlCol="0">
            <a:spAutoFit/>
          </a:bodyPr>
          <a:lstStyle/>
          <a:p>
            <a:pPr marL="354965" indent="-342265" algn="just">
              <a:lnSpc>
                <a:spcPct val="100000"/>
              </a:lnSpc>
              <a:spcBef>
                <a:spcPts val="710"/>
              </a:spcBef>
              <a:buClr>
                <a:srgbClr val="993300"/>
              </a:buClr>
              <a:buSzPct val="108333"/>
              <a:buFont typeface="Times New Roman"/>
              <a:buChar char="▪"/>
              <a:tabLst>
                <a:tab pos="354965" algn="l"/>
              </a:tabLst>
            </a:pPr>
            <a:r>
              <a:rPr sz="1800" dirty="0">
                <a:latin typeface="Arial MT"/>
                <a:cs typeface="Arial MT"/>
              </a:rPr>
              <a:t>SRTF</a:t>
            </a:r>
            <a:r>
              <a:rPr sz="1800" spc="-95" dirty="0">
                <a:latin typeface="Arial MT"/>
                <a:cs typeface="Arial MT"/>
              </a:rPr>
              <a:t> </a:t>
            </a:r>
            <a:r>
              <a:rPr sz="1800" dirty="0">
                <a:latin typeface="Arial MT"/>
                <a:cs typeface="Arial MT"/>
              </a:rPr>
              <a:t>is</a:t>
            </a:r>
            <a:r>
              <a:rPr sz="1800" spc="-40" dirty="0">
                <a:latin typeface="Arial MT"/>
                <a:cs typeface="Arial MT"/>
              </a:rPr>
              <a:t> </a:t>
            </a:r>
            <a:r>
              <a:rPr sz="1800" dirty="0">
                <a:latin typeface="Arial MT"/>
                <a:cs typeface="Arial MT"/>
              </a:rPr>
              <a:t>the</a:t>
            </a:r>
            <a:r>
              <a:rPr sz="1800" spc="-70" dirty="0">
                <a:latin typeface="Arial MT"/>
                <a:cs typeface="Arial MT"/>
              </a:rPr>
              <a:t> </a:t>
            </a:r>
            <a:r>
              <a:rPr sz="1800" b="1" spc="-10" dirty="0">
                <a:solidFill>
                  <a:srgbClr val="006699"/>
                </a:solidFill>
                <a:latin typeface="Arial"/>
                <a:cs typeface="Arial"/>
              </a:rPr>
              <a:t>preemptive</a:t>
            </a:r>
            <a:r>
              <a:rPr sz="1800" b="1" spc="50" dirty="0">
                <a:solidFill>
                  <a:srgbClr val="006699"/>
                </a:solidFill>
                <a:latin typeface="Arial"/>
                <a:cs typeface="Arial"/>
              </a:rPr>
              <a:t> </a:t>
            </a:r>
            <a:r>
              <a:rPr sz="1800" dirty="0">
                <a:latin typeface="Arial MT"/>
                <a:cs typeface="Arial MT"/>
              </a:rPr>
              <a:t>version</a:t>
            </a:r>
            <a:r>
              <a:rPr sz="1800" spc="-70" dirty="0">
                <a:latin typeface="Arial MT"/>
                <a:cs typeface="Arial MT"/>
              </a:rPr>
              <a:t> </a:t>
            </a:r>
            <a:r>
              <a:rPr sz="1800" dirty="0">
                <a:latin typeface="Arial MT"/>
                <a:cs typeface="Arial MT"/>
              </a:rPr>
              <a:t>of</a:t>
            </a:r>
            <a:r>
              <a:rPr sz="1800" spc="-55" dirty="0">
                <a:latin typeface="Arial MT"/>
                <a:cs typeface="Arial MT"/>
              </a:rPr>
              <a:t> </a:t>
            </a:r>
            <a:r>
              <a:rPr sz="1800" spc="-25" dirty="0">
                <a:latin typeface="Arial MT"/>
                <a:cs typeface="Arial MT"/>
              </a:rPr>
              <a:t>SJF</a:t>
            </a:r>
            <a:endParaRPr sz="1800">
              <a:latin typeface="Arial MT"/>
              <a:cs typeface="Arial MT"/>
            </a:endParaRPr>
          </a:p>
          <a:p>
            <a:pPr marL="753110" marR="5080" lvl="1" indent="-283845" algn="just">
              <a:lnSpc>
                <a:spcPct val="100000"/>
              </a:lnSpc>
              <a:spcBef>
                <a:spcPts val="805"/>
              </a:spcBef>
              <a:buClr>
                <a:srgbClr val="CC6600"/>
              </a:buClr>
              <a:buSzPct val="108333"/>
              <a:buChar char="•"/>
              <a:tabLst>
                <a:tab pos="756285" algn="l"/>
              </a:tabLst>
            </a:pPr>
            <a:r>
              <a:rPr sz="1800" dirty="0">
                <a:latin typeface="Arial MT"/>
                <a:cs typeface="Arial MT"/>
              </a:rPr>
              <a:t>If</a:t>
            </a:r>
            <a:r>
              <a:rPr sz="1800" spc="15" dirty="0">
                <a:latin typeface="Arial MT"/>
                <a:cs typeface="Arial MT"/>
              </a:rPr>
              <a:t> </a:t>
            </a:r>
            <a:r>
              <a:rPr sz="1800" dirty="0">
                <a:latin typeface="Arial MT"/>
                <a:cs typeface="Arial MT"/>
              </a:rPr>
              <a:t>the</a:t>
            </a:r>
            <a:r>
              <a:rPr sz="1800" spc="5" dirty="0">
                <a:latin typeface="Arial MT"/>
                <a:cs typeface="Arial MT"/>
              </a:rPr>
              <a:t> </a:t>
            </a:r>
            <a:r>
              <a:rPr sz="1800" dirty="0">
                <a:latin typeface="Arial MT"/>
                <a:cs typeface="Arial MT"/>
              </a:rPr>
              <a:t>newly</a:t>
            </a:r>
            <a:r>
              <a:rPr sz="1800" spc="-5" dirty="0">
                <a:latin typeface="Arial MT"/>
                <a:cs typeface="Arial MT"/>
              </a:rPr>
              <a:t> </a:t>
            </a:r>
            <a:r>
              <a:rPr sz="1800" dirty="0">
                <a:latin typeface="Arial MT"/>
                <a:cs typeface="Arial MT"/>
              </a:rPr>
              <a:t>arrived</a:t>
            </a:r>
            <a:r>
              <a:rPr sz="1800" spc="15" dirty="0">
                <a:latin typeface="Arial MT"/>
                <a:cs typeface="Arial MT"/>
              </a:rPr>
              <a:t> </a:t>
            </a:r>
            <a:r>
              <a:rPr sz="1800" dirty="0">
                <a:latin typeface="Arial MT"/>
                <a:cs typeface="Arial MT"/>
              </a:rPr>
              <a:t>process</a:t>
            </a:r>
            <a:r>
              <a:rPr sz="1800" spc="15" dirty="0">
                <a:latin typeface="Arial MT"/>
                <a:cs typeface="Arial MT"/>
              </a:rPr>
              <a:t> </a:t>
            </a:r>
            <a:r>
              <a:rPr sz="1800" dirty="0">
                <a:latin typeface="Arial MT"/>
                <a:cs typeface="Arial MT"/>
              </a:rPr>
              <a:t>has</a:t>
            </a:r>
            <a:r>
              <a:rPr sz="1800" spc="15" dirty="0">
                <a:latin typeface="Arial MT"/>
                <a:cs typeface="Arial MT"/>
              </a:rPr>
              <a:t> </a:t>
            </a:r>
            <a:r>
              <a:rPr sz="1800" dirty="0">
                <a:latin typeface="Arial MT"/>
                <a:cs typeface="Arial MT"/>
              </a:rPr>
              <a:t>a</a:t>
            </a:r>
            <a:r>
              <a:rPr sz="1800" spc="15" dirty="0">
                <a:latin typeface="Arial MT"/>
                <a:cs typeface="Arial MT"/>
              </a:rPr>
              <a:t> </a:t>
            </a:r>
            <a:r>
              <a:rPr sz="1800" dirty="0">
                <a:latin typeface="Arial MT"/>
                <a:cs typeface="Arial MT"/>
              </a:rPr>
              <a:t>shorter</a:t>
            </a:r>
            <a:r>
              <a:rPr sz="1800" spc="30" dirty="0">
                <a:latin typeface="Arial MT"/>
                <a:cs typeface="Arial MT"/>
              </a:rPr>
              <a:t> </a:t>
            </a:r>
            <a:r>
              <a:rPr sz="1800" dirty="0">
                <a:latin typeface="Arial MT"/>
                <a:cs typeface="Arial MT"/>
              </a:rPr>
              <a:t>running</a:t>
            </a:r>
            <a:r>
              <a:rPr sz="1800" spc="15" dirty="0">
                <a:latin typeface="Arial MT"/>
                <a:cs typeface="Arial MT"/>
              </a:rPr>
              <a:t> </a:t>
            </a:r>
            <a:r>
              <a:rPr sz="1800" dirty="0">
                <a:latin typeface="Arial MT"/>
                <a:cs typeface="Arial MT"/>
              </a:rPr>
              <a:t>time</a:t>
            </a:r>
            <a:r>
              <a:rPr sz="1800" spc="5" dirty="0">
                <a:latin typeface="Arial MT"/>
                <a:cs typeface="Arial MT"/>
              </a:rPr>
              <a:t> </a:t>
            </a:r>
            <a:r>
              <a:rPr sz="1800" dirty="0">
                <a:latin typeface="Arial MT"/>
                <a:cs typeface="Arial MT"/>
              </a:rPr>
              <a:t>than</a:t>
            </a:r>
            <a:r>
              <a:rPr sz="1800" spc="35" dirty="0">
                <a:latin typeface="Arial MT"/>
                <a:cs typeface="Arial MT"/>
              </a:rPr>
              <a:t> </a:t>
            </a:r>
            <a:r>
              <a:rPr sz="1800" dirty="0">
                <a:latin typeface="Arial MT"/>
                <a:cs typeface="Arial MT"/>
              </a:rPr>
              <a:t>what</a:t>
            </a:r>
            <a:r>
              <a:rPr sz="1800" spc="20" dirty="0">
                <a:latin typeface="Arial MT"/>
                <a:cs typeface="Arial MT"/>
              </a:rPr>
              <a:t> </a:t>
            </a:r>
            <a:r>
              <a:rPr sz="1800" dirty="0">
                <a:latin typeface="Arial MT"/>
                <a:cs typeface="Arial MT"/>
              </a:rPr>
              <a:t>is</a:t>
            </a:r>
            <a:r>
              <a:rPr sz="1800" spc="15" dirty="0">
                <a:latin typeface="Arial MT"/>
                <a:cs typeface="Arial MT"/>
              </a:rPr>
              <a:t> </a:t>
            </a:r>
            <a:r>
              <a:rPr sz="1800" spc="-20" dirty="0">
                <a:latin typeface="Arial MT"/>
                <a:cs typeface="Arial MT"/>
              </a:rPr>
              <a:t>left 	</a:t>
            </a:r>
            <a:r>
              <a:rPr sz="1800" dirty="0">
                <a:latin typeface="Arial MT"/>
                <a:cs typeface="Arial MT"/>
              </a:rPr>
              <a:t>of</a:t>
            </a:r>
            <a:r>
              <a:rPr sz="1800" spc="-25" dirty="0">
                <a:latin typeface="Arial MT"/>
                <a:cs typeface="Arial MT"/>
              </a:rPr>
              <a:t> </a:t>
            </a:r>
            <a:r>
              <a:rPr sz="1800" dirty="0">
                <a:latin typeface="Arial MT"/>
                <a:cs typeface="Arial MT"/>
              </a:rPr>
              <a:t>the</a:t>
            </a:r>
            <a:r>
              <a:rPr sz="1800" spc="-5" dirty="0">
                <a:latin typeface="Arial MT"/>
                <a:cs typeface="Arial MT"/>
              </a:rPr>
              <a:t> </a:t>
            </a:r>
            <a:r>
              <a:rPr sz="1800" dirty="0">
                <a:latin typeface="Arial MT"/>
                <a:cs typeface="Arial MT"/>
              </a:rPr>
              <a:t>currently</a:t>
            </a:r>
            <a:r>
              <a:rPr sz="1800" spc="-15" dirty="0">
                <a:latin typeface="Arial MT"/>
                <a:cs typeface="Arial MT"/>
              </a:rPr>
              <a:t> </a:t>
            </a:r>
            <a:r>
              <a:rPr sz="1800" dirty="0">
                <a:latin typeface="Arial MT"/>
                <a:cs typeface="Arial MT"/>
              </a:rPr>
              <a:t>executing</a:t>
            </a:r>
            <a:r>
              <a:rPr sz="1800" spc="-5" dirty="0">
                <a:latin typeface="Arial MT"/>
                <a:cs typeface="Arial MT"/>
              </a:rPr>
              <a:t> </a:t>
            </a:r>
            <a:r>
              <a:rPr sz="1800" dirty="0">
                <a:latin typeface="Arial MT"/>
                <a:cs typeface="Arial MT"/>
              </a:rPr>
              <a:t>process,</a:t>
            </a:r>
            <a:r>
              <a:rPr sz="1800" spc="-10" dirty="0">
                <a:latin typeface="Arial MT"/>
                <a:cs typeface="Arial MT"/>
              </a:rPr>
              <a:t> </a:t>
            </a:r>
            <a:r>
              <a:rPr sz="1800" dirty="0">
                <a:latin typeface="Arial MT"/>
                <a:cs typeface="Arial MT"/>
              </a:rPr>
              <a:t>then</a:t>
            </a:r>
            <a:r>
              <a:rPr sz="1800" spc="-25" dirty="0">
                <a:latin typeface="Arial MT"/>
                <a:cs typeface="Arial MT"/>
              </a:rPr>
              <a:t> </a:t>
            </a:r>
            <a:r>
              <a:rPr sz="1800" dirty="0">
                <a:latin typeface="Arial MT"/>
                <a:cs typeface="Arial MT"/>
              </a:rPr>
              <a:t>the</a:t>
            </a:r>
            <a:r>
              <a:rPr sz="1800" spc="-20" dirty="0">
                <a:latin typeface="Arial MT"/>
                <a:cs typeface="Arial MT"/>
              </a:rPr>
              <a:t> </a:t>
            </a:r>
            <a:r>
              <a:rPr sz="1800" dirty="0">
                <a:latin typeface="Arial MT"/>
                <a:cs typeface="Arial MT"/>
              </a:rPr>
              <a:t>OS</a:t>
            </a:r>
            <a:r>
              <a:rPr sz="1800" spc="5" dirty="0">
                <a:latin typeface="Arial MT"/>
                <a:cs typeface="Arial MT"/>
              </a:rPr>
              <a:t> </a:t>
            </a:r>
            <a:r>
              <a:rPr sz="1800" dirty="0">
                <a:latin typeface="Arial MT"/>
                <a:cs typeface="Arial MT"/>
              </a:rPr>
              <a:t>will</a:t>
            </a:r>
            <a:r>
              <a:rPr sz="1800" spc="-10" dirty="0">
                <a:latin typeface="Arial MT"/>
                <a:cs typeface="Arial MT"/>
              </a:rPr>
              <a:t> </a:t>
            </a:r>
            <a:r>
              <a:rPr sz="1800" dirty="0">
                <a:latin typeface="Arial MT"/>
                <a:cs typeface="Arial MT"/>
              </a:rPr>
              <a:t>preempt</a:t>
            </a:r>
            <a:r>
              <a:rPr sz="1800" spc="-10" dirty="0">
                <a:latin typeface="Arial MT"/>
                <a:cs typeface="Arial MT"/>
              </a:rPr>
              <a:t> </a:t>
            </a:r>
            <a:r>
              <a:rPr sz="1800" dirty="0">
                <a:latin typeface="Arial MT"/>
                <a:cs typeface="Arial MT"/>
              </a:rPr>
              <a:t>the</a:t>
            </a:r>
            <a:r>
              <a:rPr sz="1800" spc="-5" dirty="0">
                <a:latin typeface="Arial MT"/>
                <a:cs typeface="Arial MT"/>
              </a:rPr>
              <a:t> </a:t>
            </a:r>
            <a:r>
              <a:rPr sz="1800" spc="-10" dirty="0">
                <a:latin typeface="Arial MT"/>
                <a:cs typeface="Arial MT"/>
              </a:rPr>
              <a:t>current 	process.</a:t>
            </a:r>
            <a:endParaRPr sz="1800">
              <a:latin typeface="Arial MT"/>
              <a:cs typeface="Arial M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8282" rIns="0" bIns="0" rtlCol="0">
            <a:spAutoFit/>
          </a:bodyPr>
          <a:lstStyle/>
          <a:p>
            <a:pPr marL="1679575">
              <a:lnSpc>
                <a:spcPct val="100000"/>
              </a:lnSpc>
              <a:spcBef>
                <a:spcPts val="100"/>
              </a:spcBef>
            </a:pPr>
            <a:r>
              <a:rPr sz="2400" dirty="0"/>
              <a:t>Shortest</a:t>
            </a:r>
            <a:r>
              <a:rPr sz="2400" spc="-110" dirty="0"/>
              <a:t> </a:t>
            </a:r>
            <a:r>
              <a:rPr sz="2400" dirty="0"/>
              <a:t>Remaining</a:t>
            </a:r>
            <a:r>
              <a:rPr sz="2400" spc="-130" dirty="0"/>
              <a:t> </a:t>
            </a:r>
            <a:r>
              <a:rPr sz="2400" dirty="0"/>
              <a:t>Time</a:t>
            </a:r>
            <a:r>
              <a:rPr sz="2400" spc="-95" dirty="0"/>
              <a:t> </a:t>
            </a:r>
            <a:r>
              <a:rPr sz="2400" dirty="0"/>
              <a:t>First</a:t>
            </a:r>
            <a:r>
              <a:rPr sz="2400" spc="-90" dirty="0"/>
              <a:t> </a:t>
            </a:r>
            <a:r>
              <a:rPr sz="2400" spc="-10" dirty="0"/>
              <a:t>(SRTF)</a:t>
            </a:r>
            <a:endParaRPr sz="2400"/>
          </a:p>
        </p:txBody>
      </p:sp>
      <p:sp>
        <p:nvSpPr>
          <p:cNvPr id="17" name="object 17"/>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18" name="object 18"/>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5.46</a:t>
            </a:r>
          </a:p>
        </p:txBody>
      </p:sp>
      <p:sp>
        <p:nvSpPr>
          <p:cNvPr id="3" name="object 3"/>
          <p:cNvSpPr txBox="1"/>
          <p:nvPr/>
        </p:nvSpPr>
        <p:spPr>
          <a:xfrm>
            <a:off x="1294891" y="1447300"/>
            <a:ext cx="6393180" cy="299720"/>
          </a:xfrm>
          <a:prstGeom prst="rect">
            <a:avLst/>
          </a:prstGeom>
        </p:spPr>
        <p:txBody>
          <a:bodyPr vert="horz" wrap="square" lIns="0" tIns="12700" rIns="0" bIns="0" rtlCol="0">
            <a:spAutoFit/>
          </a:bodyPr>
          <a:lstStyle/>
          <a:p>
            <a:pPr marL="12700">
              <a:lnSpc>
                <a:spcPct val="100000"/>
              </a:lnSpc>
              <a:spcBef>
                <a:spcPts val="100"/>
              </a:spcBef>
              <a:tabLst>
                <a:tab pos="1280160" algn="l"/>
                <a:tab pos="2328545" algn="l"/>
                <a:tab pos="2673350" algn="l"/>
                <a:tab pos="4674235" algn="l"/>
              </a:tabLst>
            </a:pPr>
            <a:r>
              <a:rPr sz="2700" u="sng" baseline="3086" dirty="0">
                <a:uFill>
                  <a:solidFill>
                    <a:srgbClr val="000000"/>
                  </a:solidFill>
                </a:uFill>
                <a:latin typeface="Times New Roman"/>
                <a:cs typeface="Times New Roman"/>
              </a:rPr>
              <a:t>	</a:t>
            </a:r>
            <a:r>
              <a:rPr sz="2700" u="sng" spc="-15" baseline="3086" dirty="0">
                <a:uFill>
                  <a:solidFill>
                    <a:srgbClr val="000000"/>
                  </a:solidFill>
                </a:uFill>
                <a:latin typeface="Arial MT"/>
                <a:cs typeface="Arial MT"/>
              </a:rPr>
              <a:t>Process</a:t>
            </a:r>
            <a:r>
              <a:rPr sz="2700" u="sng" baseline="3086" dirty="0">
                <a:uFill>
                  <a:solidFill>
                    <a:srgbClr val="000000"/>
                  </a:solidFill>
                </a:uFill>
                <a:latin typeface="Arial MT"/>
                <a:cs typeface="Arial MT"/>
              </a:rPr>
              <a:t>	</a:t>
            </a:r>
            <a:r>
              <a:rPr sz="2700" baseline="3086" dirty="0">
                <a:latin typeface="Arial MT"/>
                <a:cs typeface="Arial MT"/>
              </a:rPr>
              <a:t>	</a:t>
            </a:r>
            <a:r>
              <a:rPr sz="1800" u="sng" spc="500" dirty="0">
                <a:uFill>
                  <a:solidFill>
                    <a:srgbClr val="000000"/>
                  </a:solidFill>
                </a:uFill>
                <a:latin typeface="Times New Roman"/>
                <a:cs typeface="Times New Roman"/>
              </a:rPr>
              <a:t> </a:t>
            </a:r>
            <a:r>
              <a:rPr sz="1800" u="sng" spc="-10" dirty="0">
                <a:uFill>
                  <a:solidFill>
                    <a:srgbClr val="000000"/>
                  </a:solidFill>
                </a:uFill>
                <a:latin typeface="Arial MT"/>
                <a:cs typeface="Arial MT"/>
              </a:rPr>
              <a:t>Arrival </a:t>
            </a:r>
            <a:r>
              <a:rPr sz="1800" u="sng" dirty="0">
                <a:uFill>
                  <a:solidFill>
                    <a:srgbClr val="000000"/>
                  </a:solidFill>
                </a:uFill>
                <a:latin typeface="Arial MT"/>
                <a:cs typeface="Arial MT"/>
              </a:rPr>
              <a:t>Time	</a:t>
            </a:r>
            <a:r>
              <a:rPr sz="2700" u="sng" baseline="3086" dirty="0">
                <a:uFill>
                  <a:solidFill>
                    <a:srgbClr val="000000"/>
                  </a:solidFill>
                </a:uFill>
                <a:latin typeface="Arial MT"/>
                <a:cs typeface="Arial MT"/>
              </a:rPr>
              <a:t>CPU</a:t>
            </a:r>
            <a:r>
              <a:rPr sz="2700" u="sng" spc="-44" baseline="3086" dirty="0">
                <a:uFill>
                  <a:solidFill>
                    <a:srgbClr val="000000"/>
                  </a:solidFill>
                </a:uFill>
                <a:latin typeface="Arial MT"/>
                <a:cs typeface="Arial MT"/>
              </a:rPr>
              <a:t> </a:t>
            </a:r>
            <a:r>
              <a:rPr sz="2700" u="sng" spc="-15" baseline="3086" dirty="0">
                <a:uFill>
                  <a:solidFill>
                    <a:srgbClr val="000000"/>
                  </a:solidFill>
                </a:uFill>
                <a:latin typeface="Arial MT"/>
                <a:cs typeface="Arial MT"/>
              </a:rPr>
              <a:t>Burst</a:t>
            </a:r>
            <a:r>
              <a:rPr sz="2700" u="sng" spc="-179" baseline="3086" dirty="0">
                <a:uFill>
                  <a:solidFill>
                    <a:srgbClr val="000000"/>
                  </a:solidFill>
                </a:uFill>
                <a:latin typeface="Arial MT"/>
                <a:cs typeface="Arial MT"/>
              </a:rPr>
              <a:t> </a:t>
            </a:r>
            <a:r>
              <a:rPr sz="2700" u="sng" spc="-30" baseline="3086" dirty="0">
                <a:uFill>
                  <a:solidFill>
                    <a:srgbClr val="000000"/>
                  </a:solidFill>
                </a:uFill>
                <a:latin typeface="Arial MT"/>
                <a:cs typeface="Arial MT"/>
              </a:rPr>
              <a:t>Time</a:t>
            </a:r>
            <a:r>
              <a:rPr sz="2700" u="sng" spc="750" baseline="3086" dirty="0">
                <a:uFill>
                  <a:solidFill>
                    <a:srgbClr val="000000"/>
                  </a:solidFill>
                </a:uFill>
                <a:latin typeface="Arial MT"/>
                <a:cs typeface="Arial MT"/>
              </a:rPr>
              <a:t> </a:t>
            </a:r>
            <a:endParaRPr sz="2700" baseline="3086">
              <a:latin typeface="Arial MT"/>
              <a:cs typeface="Arial MT"/>
            </a:endParaRPr>
          </a:p>
        </p:txBody>
      </p:sp>
      <p:graphicFrame>
        <p:nvGraphicFramePr>
          <p:cNvPr id="4" name="object 4"/>
          <p:cNvGraphicFramePr>
            <a:graphicFrameLocks noGrp="1"/>
          </p:cNvGraphicFramePr>
          <p:nvPr/>
        </p:nvGraphicFramePr>
        <p:xfrm>
          <a:off x="2731199" y="1748316"/>
          <a:ext cx="4185919" cy="1614805"/>
        </p:xfrm>
        <a:graphic>
          <a:graphicData uri="http://schemas.openxmlformats.org/drawingml/2006/table">
            <a:tbl>
              <a:tblPr firstRow="1" bandRow="1">
                <a:tableStyleId>{2D5ABB26-0587-4C30-8999-92F81FD0307C}</a:tableStyleId>
              </a:tblPr>
              <a:tblGrid>
                <a:gridCol w="1019810">
                  <a:extLst>
                    <a:ext uri="{9D8B030D-6E8A-4147-A177-3AD203B41FA5}">
                      <a16:colId xmlns:a16="http://schemas.microsoft.com/office/drawing/2014/main" val="20000"/>
                    </a:ext>
                  </a:extLst>
                </a:gridCol>
                <a:gridCol w="1942464">
                  <a:extLst>
                    <a:ext uri="{9D8B030D-6E8A-4147-A177-3AD203B41FA5}">
                      <a16:colId xmlns:a16="http://schemas.microsoft.com/office/drawing/2014/main" val="20001"/>
                    </a:ext>
                  </a:extLst>
                </a:gridCol>
                <a:gridCol w="1223645">
                  <a:extLst>
                    <a:ext uri="{9D8B030D-6E8A-4147-A177-3AD203B41FA5}">
                      <a16:colId xmlns:a16="http://schemas.microsoft.com/office/drawing/2014/main" val="20002"/>
                    </a:ext>
                  </a:extLst>
                </a:gridCol>
              </a:tblGrid>
              <a:tr h="307340">
                <a:tc>
                  <a:txBody>
                    <a:bodyPr/>
                    <a:lstStyle/>
                    <a:p>
                      <a:pPr marL="31750">
                        <a:lnSpc>
                          <a:spcPts val="1989"/>
                        </a:lnSpc>
                      </a:pPr>
                      <a:r>
                        <a:rPr sz="1800" spc="-25" dirty="0">
                          <a:latin typeface="Arial MT"/>
                          <a:cs typeface="Arial MT"/>
                        </a:rPr>
                        <a:t>P</a:t>
                      </a:r>
                      <a:r>
                        <a:rPr sz="1800" spc="-37" baseline="-13888" dirty="0">
                          <a:latin typeface="Arial MT"/>
                          <a:cs typeface="Arial MT"/>
                        </a:rPr>
                        <a:t>1</a:t>
                      </a:r>
                      <a:endParaRPr sz="1800" baseline="-13888" dirty="0">
                        <a:latin typeface="Arial MT"/>
                        <a:cs typeface="Arial MT"/>
                      </a:endParaRPr>
                    </a:p>
                  </a:txBody>
                  <a:tcPr marL="0" marR="0" marT="0" marB="0"/>
                </a:tc>
                <a:tc>
                  <a:txBody>
                    <a:bodyPr/>
                    <a:lstStyle/>
                    <a:p>
                      <a:pPr marL="746125">
                        <a:lnSpc>
                          <a:spcPts val="1989"/>
                        </a:lnSpc>
                      </a:pPr>
                      <a:r>
                        <a:rPr sz="1800" spc="-50" dirty="0">
                          <a:latin typeface="Arial MT"/>
                          <a:cs typeface="Arial MT"/>
                        </a:rPr>
                        <a:t>0</a:t>
                      </a:r>
                      <a:endParaRPr sz="1800">
                        <a:latin typeface="Arial MT"/>
                        <a:cs typeface="Arial MT"/>
                      </a:endParaRPr>
                    </a:p>
                  </a:txBody>
                  <a:tcPr marL="0" marR="0" marT="0" marB="0"/>
                </a:tc>
                <a:tc>
                  <a:txBody>
                    <a:bodyPr/>
                    <a:lstStyle/>
                    <a:p>
                      <a:pPr marL="941069">
                        <a:lnSpc>
                          <a:spcPts val="1989"/>
                        </a:lnSpc>
                      </a:pPr>
                      <a:r>
                        <a:rPr sz="1800" spc="-25" dirty="0">
                          <a:latin typeface="Arial MT"/>
                          <a:cs typeface="Arial MT"/>
                        </a:rPr>
                        <a:t>10</a:t>
                      </a:r>
                      <a:endParaRPr sz="1800">
                        <a:latin typeface="Arial MT"/>
                        <a:cs typeface="Arial MT"/>
                      </a:endParaRPr>
                    </a:p>
                  </a:txBody>
                  <a:tcPr marL="0" marR="0" marT="0" marB="0"/>
                </a:tc>
                <a:extLst>
                  <a:ext uri="{0D108BD9-81ED-4DB2-BD59-A6C34878D82A}">
                    <a16:rowId xmlns:a16="http://schemas.microsoft.com/office/drawing/2014/main" val="10000"/>
                  </a:ext>
                </a:extLst>
              </a:tr>
              <a:tr h="337185">
                <a:tc>
                  <a:txBody>
                    <a:bodyPr/>
                    <a:lstStyle/>
                    <a:p>
                      <a:pPr marL="36195">
                        <a:lnSpc>
                          <a:spcPct val="100000"/>
                        </a:lnSpc>
                        <a:spcBef>
                          <a:spcPts val="90"/>
                        </a:spcBef>
                      </a:pPr>
                      <a:r>
                        <a:rPr sz="1800" spc="-25" dirty="0">
                          <a:latin typeface="Arial MT"/>
                          <a:cs typeface="Arial MT"/>
                        </a:rPr>
                        <a:t>P</a:t>
                      </a:r>
                      <a:r>
                        <a:rPr sz="1800" spc="-37" baseline="-13888" dirty="0">
                          <a:latin typeface="Arial MT"/>
                          <a:cs typeface="Arial MT"/>
                        </a:rPr>
                        <a:t>2</a:t>
                      </a:r>
                      <a:endParaRPr sz="1800" baseline="-13888">
                        <a:latin typeface="Arial MT"/>
                        <a:cs typeface="Arial MT"/>
                      </a:endParaRPr>
                    </a:p>
                  </a:txBody>
                  <a:tcPr marL="0" marR="0" marT="11430" marB="0"/>
                </a:tc>
                <a:tc>
                  <a:txBody>
                    <a:bodyPr/>
                    <a:lstStyle/>
                    <a:p>
                      <a:pPr marL="748665">
                        <a:lnSpc>
                          <a:spcPct val="100000"/>
                        </a:lnSpc>
                        <a:spcBef>
                          <a:spcPts val="175"/>
                        </a:spcBef>
                      </a:pPr>
                      <a:r>
                        <a:rPr sz="1800" spc="-50" dirty="0">
                          <a:latin typeface="Arial MT"/>
                          <a:cs typeface="Arial MT"/>
                        </a:rPr>
                        <a:t>3</a:t>
                      </a:r>
                      <a:endParaRPr sz="1800">
                        <a:latin typeface="Arial MT"/>
                        <a:cs typeface="Arial MT"/>
                      </a:endParaRPr>
                    </a:p>
                  </a:txBody>
                  <a:tcPr marL="0" marR="0" marT="22225" marB="0"/>
                </a:tc>
                <a:tc>
                  <a:txBody>
                    <a:bodyPr/>
                    <a:lstStyle/>
                    <a:p>
                      <a:pPr marL="939800">
                        <a:lnSpc>
                          <a:spcPct val="100000"/>
                        </a:lnSpc>
                        <a:spcBef>
                          <a:spcPts val="105"/>
                        </a:spcBef>
                      </a:pPr>
                      <a:r>
                        <a:rPr sz="1800" spc="-50" dirty="0">
                          <a:latin typeface="Arial MT"/>
                          <a:cs typeface="Arial MT"/>
                        </a:rPr>
                        <a:t>6</a:t>
                      </a:r>
                      <a:endParaRPr sz="1800">
                        <a:latin typeface="Arial MT"/>
                        <a:cs typeface="Arial MT"/>
                      </a:endParaRPr>
                    </a:p>
                  </a:txBody>
                  <a:tcPr marL="0" marR="0" marT="13335" marB="0"/>
                </a:tc>
                <a:extLst>
                  <a:ext uri="{0D108BD9-81ED-4DB2-BD59-A6C34878D82A}">
                    <a16:rowId xmlns:a16="http://schemas.microsoft.com/office/drawing/2014/main" val="10001"/>
                  </a:ext>
                </a:extLst>
              </a:tr>
              <a:tr h="333375">
                <a:tc>
                  <a:txBody>
                    <a:bodyPr/>
                    <a:lstStyle/>
                    <a:p>
                      <a:pPr marL="36195">
                        <a:lnSpc>
                          <a:spcPct val="100000"/>
                        </a:lnSpc>
                        <a:spcBef>
                          <a:spcPts val="60"/>
                        </a:spcBef>
                      </a:pPr>
                      <a:r>
                        <a:rPr sz="1800" spc="-25" dirty="0">
                          <a:latin typeface="Arial MT"/>
                          <a:cs typeface="Arial MT"/>
                        </a:rPr>
                        <a:t>P</a:t>
                      </a:r>
                      <a:r>
                        <a:rPr sz="1800" spc="-37" baseline="-13888" dirty="0">
                          <a:latin typeface="Arial MT"/>
                          <a:cs typeface="Arial MT"/>
                        </a:rPr>
                        <a:t>3</a:t>
                      </a:r>
                      <a:endParaRPr sz="1800" baseline="-13888">
                        <a:latin typeface="Arial MT"/>
                        <a:cs typeface="Arial MT"/>
                      </a:endParaRPr>
                    </a:p>
                  </a:txBody>
                  <a:tcPr marL="0" marR="0" marT="7620" marB="0"/>
                </a:tc>
                <a:tc>
                  <a:txBody>
                    <a:bodyPr/>
                    <a:lstStyle/>
                    <a:p>
                      <a:pPr marL="748665">
                        <a:lnSpc>
                          <a:spcPct val="100000"/>
                        </a:lnSpc>
                        <a:spcBef>
                          <a:spcPts val="145"/>
                        </a:spcBef>
                      </a:pPr>
                      <a:r>
                        <a:rPr sz="1800" spc="-50" dirty="0">
                          <a:latin typeface="Arial MT"/>
                          <a:cs typeface="Arial MT"/>
                        </a:rPr>
                        <a:t>3</a:t>
                      </a:r>
                      <a:endParaRPr sz="1800">
                        <a:latin typeface="Arial MT"/>
                        <a:cs typeface="Arial MT"/>
                      </a:endParaRPr>
                    </a:p>
                  </a:txBody>
                  <a:tcPr marL="0" marR="0" marT="18415" marB="0"/>
                </a:tc>
                <a:tc>
                  <a:txBody>
                    <a:bodyPr/>
                    <a:lstStyle/>
                    <a:p>
                      <a:pPr marL="939800">
                        <a:lnSpc>
                          <a:spcPct val="100000"/>
                        </a:lnSpc>
                        <a:spcBef>
                          <a:spcPts val="75"/>
                        </a:spcBef>
                      </a:pPr>
                      <a:r>
                        <a:rPr sz="1800" spc="-50" dirty="0">
                          <a:latin typeface="Arial MT"/>
                          <a:cs typeface="Arial MT"/>
                        </a:rPr>
                        <a:t>4</a:t>
                      </a:r>
                      <a:endParaRPr sz="1800" dirty="0">
                        <a:latin typeface="Arial MT"/>
                        <a:cs typeface="Arial MT"/>
                      </a:endParaRPr>
                    </a:p>
                  </a:txBody>
                  <a:tcPr marL="0" marR="0" marT="9525" marB="0"/>
                </a:tc>
                <a:extLst>
                  <a:ext uri="{0D108BD9-81ED-4DB2-BD59-A6C34878D82A}">
                    <a16:rowId xmlns:a16="http://schemas.microsoft.com/office/drawing/2014/main" val="10002"/>
                  </a:ext>
                </a:extLst>
              </a:tr>
              <a:tr h="333375">
                <a:tc>
                  <a:txBody>
                    <a:bodyPr/>
                    <a:lstStyle/>
                    <a:p>
                      <a:pPr marL="36195">
                        <a:lnSpc>
                          <a:spcPct val="100000"/>
                        </a:lnSpc>
                        <a:spcBef>
                          <a:spcPts val="60"/>
                        </a:spcBef>
                      </a:pPr>
                      <a:r>
                        <a:rPr sz="1800" spc="-25" dirty="0">
                          <a:latin typeface="Arial MT"/>
                          <a:cs typeface="Arial MT"/>
                        </a:rPr>
                        <a:t>P</a:t>
                      </a:r>
                      <a:r>
                        <a:rPr sz="1800" spc="-37" baseline="-13888" dirty="0">
                          <a:latin typeface="Arial MT"/>
                          <a:cs typeface="Arial MT"/>
                        </a:rPr>
                        <a:t>4</a:t>
                      </a:r>
                      <a:endParaRPr sz="1800" baseline="-13888">
                        <a:latin typeface="Arial MT"/>
                        <a:cs typeface="Arial MT"/>
                      </a:endParaRPr>
                    </a:p>
                  </a:txBody>
                  <a:tcPr marL="0" marR="0" marT="7620" marB="0"/>
                </a:tc>
                <a:tc>
                  <a:txBody>
                    <a:bodyPr/>
                    <a:lstStyle/>
                    <a:p>
                      <a:pPr marL="748665">
                        <a:lnSpc>
                          <a:spcPct val="100000"/>
                        </a:lnSpc>
                        <a:spcBef>
                          <a:spcPts val="145"/>
                        </a:spcBef>
                      </a:pPr>
                      <a:r>
                        <a:rPr sz="1800" spc="-50" dirty="0">
                          <a:latin typeface="Arial MT"/>
                          <a:cs typeface="Arial MT"/>
                        </a:rPr>
                        <a:t>8</a:t>
                      </a:r>
                      <a:endParaRPr sz="1800">
                        <a:latin typeface="Arial MT"/>
                        <a:cs typeface="Arial MT"/>
                      </a:endParaRPr>
                    </a:p>
                  </a:txBody>
                  <a:tcPr marL="0" marR="0" marT="18415" marB="0"/>
                </a:tc>
                <a:tc>
                  <a:txBody>
                    <a:bodyPr/>
                    <a:lstStyle/>
                    <a:p>
                      <a:pPr marL="939800">
                        <a:lnSpc>
                          <a:spcPct val="100000"/>
                        </a:lnSpc>
                        <a:spcBef>
                          <a:spcPts val="75"/>
                        </a:spcBef>
                      </a:pPr>
                      <a:r>
                        <a:rPr sz="1800" spc="-50" dirty="0">
                          <a:latin typeface="Arial MT"/>
                          <a:cs typeface="Arial MT"/>
                        </a:rPr>
                        <a:t>3</a:t>
                      </a:r>
                      <a:endParaRPr sz="1800">
                        <a:latin typeface="Arial MT"/>
                        <a:cs typeface="Arial MT"/>
                      </a:endParaRPr>
                    </a:p>
                  </a:txBody>
                  <a:tcPr marL="0" marR="0" marT="9525" marB="0"/>
                </a:tc>
                <a:extLst>
                  <a:ext uri="{0D108BD9-81ED-4DB2-BD59-A6C34878D82A}">
                    <a16:rowId xmlns:a16="http://schemas.microsoft.com/office/drawing/2014/main" val="10003"/>
                  </a:ext>
                </a:extLst>
              </a:tr>
              <a:tr h="303530">
                <a:tc>
                  <a:txBody>
                    <a:bodyPr/>
                    <a:lstStyle/>
                    <a:p>
                      <a:pPr marL="36195">
                        <a:lnSpc>
                          <a:spcPct val="100000"/>
                        </a:lnSpc>
                        <a:spcBef>
                          <a:spcPts val="60"/>
                        </a:spcBef>
                      </a:pPr>
                      <a:r>
                        <a:rPr sz="1800" spc="-25" dirty="0">
                          <a:latin typeface="Arial MT"/>
                          <a:cs typeface="Arial MT"/>
                        </a:rPr>
                        <a:t>P</a:t>
                      </a:r>
                      <a:r>
                        <a:rPr sz="1800" spc="-37" baseline="-13888" dirty="0">
                          <a:latin typeface="Arial MT"/>
                          <a:cs typeface="Arial MT"/>
                        </a:rPr>
                        <a:t>5</a:t>
                      </a:r>
                      <a:endParaRPr sz="1800" baseline="-13888">
                        <a:latin typeface="Arial MT"/>
                        <a:cs typeface="Arial MT"/>
                      </a:endParaRPr>
                    </a:p>
                  </a:txBody>
                  <a:tcPr marL="0" marR="0" marT="7620" marB="0"/>
                </a:tc>
                <a:tc>
                  <a:txBody>
                    <a:bodyPr/>
                    <a:lstStyle/>
                    <a:p>
                      <a:pPr marL="748665">
                        <a:lnSpc>
                          <a:spcPts val="2145"/>
                        </a:lnSpc>
                        <a:spcBef>
                          <a:spcPts val="145"/>
                        </a:spcBef>
                      </a:pPr>
                      <a:r>
                        <a:rPr sz="1800" spc="-25" dirty="0">
                          <a:latin typeface="Arial MT"/>
                          <a:cs typeface="Arial MT"/>
                        </a:rPr>
                        <a:t>13</a:t>
                      </a:r>
                      <a:endParaRPr sz="1800">
                        <a:latin typeface="Arial MT"/>
                        <a:cs typeface="Arial MT"/>
                      </a:endParaRPr>
                    </a:p>
                  </a:txBody>
                  <a:tcPr marL="0" marR="0" marT="18415" marB="0"/>
                </a:tc>
                <a:tc>
                  <a:txBody>
                    <a:bodyPr/>
                    <a:lstStyle/>
                    <a:p>
                      <a:pPr marL="939800">
                        <a:lnSpc>
                          <a:spcPct val="100000"/>
                        </a:lnSpc>
                        <a:spcBef>
                          <a:spcPts val="85"/>
                        </a:spcBef>
                      </a:pPr>
                      <a:r>
                        <a:rPr sz="1800" spc="-50" dirty="0">
                          <a:latin typeface="Arial MT"/>
                          <a:cs typeface="Arial MT"/>
                        </a:rPr>
                        <a:t>5</a:t>
                      </a:r>
                      <a:endParaRPr sz="1800" dirty="0">
                        <a:latin typeface="Arial MT"/>
                        <a:cs typeface="Arial MT"/>
                      </a:endParaRPr>
                    </a:p>
                  </a:txBody>
                  <a:tcPr marL="0" marR="0" marT="10795" marB="0"/>
                </a:tc>
                <a:extLst>
                  <a:ext uri="{0D108BD9-81ED-4DB2-BD59-A6C34878D82A}">
                    <a16:rowId xmlns:a16="http://schemas.microsoft.com/office/drawing/2014/main" val="10004"/>
                  </a:ext>
                </a:extLst>
              </a:tr>
            </a:tbl>
          </a:graphicData>
        </a:graphic>
      </p:graphicFrame>
      <p:sp>
        <p:nvSpPr>
          <p:cNvPr id="11" name="object 11"/>
          <p:cNvSpPr txBox="1"/>
          <p:nvPr/>
        </p:nvSpPr>
        <p:spPr>
          <a:xfrm>
            <a:off x="4432739" y="5549913"/>
            <a:ext cx="154305" cy="269240"/>
          </a:xfrm>
          <a:prstGeom prst="rect">
            <a:avLst/>
          </a:prstGeom>
        </p:spPr>
        <p:txBody>
          <a:bodyPr vert="horz" wrap="square" lIns="0" tIns="12065" rIns="0" bIns="0" rtlCol="0">
            <a:spAutoFit/>
          </a:bodyPr>
          <a:lstStyle/>
          <a:p>
            <a:pPr marL="12700">
              <a:lnSpc>
                <a:spcPct val="100000"/>
              </a:lnSpc>
              <a:spcBef>
                <a:spcPts val="95"/>
              </a:spcBef>
            </a:pPr>
            <a:r>
              <a:rPr sz="1600" spc="-50" dirty="0">
                <a:latin typeface="Verdana"/>
                <a:cs typeface="Verdana"/>
              </a:rPr>
              <a:t>5</a:t>
            </a:r>
            <a:endParaRPr sz="1600">
              <a:latin typeface="Verdana"/>
              <a:cs typeface="Verdana"/>
            </a:endParaRPr>
          </a:p>
        </p:txBody>
      </p:sp>
      <p:sp>
        <p:nvSpPr>
          <p:cNvPr id="12" name="object 12"/>
          <p:cNvSpPr txBox="1"/>
          <p:nvPr/>
        </p:nvSpPr>
        <p:spPr>
          <a:xfrm>
            <a:off x="1485858" y="5411179"/>
            <a:ext cx="4888865" cy="299720"/>
          </a:xfrm>
          <a:prstGeom prst="rect">
            <a:avLst/>
          </a:prstGeom>
        </p:spPr>
        <p:txBody>
          <a:bodyPr vert="horz" wrap="square" lIns="0" tIns="12700" rIns="0" bIns="0" rtlCol="0">
            <a:spAutoFit/>
          </a:bodyPr>
          <a:lstStyle/>
          <a:p>
            <a:pPr marL="38100">
              <a:lnSpc>
                <a:spcPct val="100000"/>
              </a:lnSpc>
              <a:spcBef>
                <a:spcPts val="100"/>
              </a:spcBef>
              <a:tabLst>
                <a:tab pos="2302510" algn="l"/>
                <a:tab pos="4350385" algn="l"/>
              </a:tabLst>
            </a:pPr>
            <a:r>
              <a:rPr sz="2700" baseline="1543" dirty="0">
                <a:latin typeface="Arial MT"/>
                <a:cs typeface="Arial MT"/>
              </a:rPr>
              <a:t>Avg </a:t>
            </a:r>
            <a:r>
              <a:rPr sz="2700" spc="-52" baseline="1543" dirty="0">
                <a:latin typeface="Arial MT"/>
                <a:cs typeface="Arial MT"/>
              </a:rPr>
              <a:t>Waiting</a:t>
            </a:r>
            <a:r>
              <a:rPr sz="2700" spc="-67" baseline="1543" dirty="0">
                <a:latin typeface="Arial MT"/>
                <a:cs typeface="Arial MT"/>
              </a:rPr>
              <a:t> </a:t>
            </a:r>
            <a:r>
              <a:rPr sz="2700" spc="-82" baseline="1543" dirty="0">
                <a:latin typeface="Arial MT"/>
                <a:cs typeface="Arial MT"/>
              </a:rPr>
              <a:t>Time </a:t>
            </a:r>
            <a:r>
              <a:rPr sz="2700" baseline="1543" dirty="0">
                <a:latin typeface="Arial MT"/>
                <a:cs typeface="Arial MT"/>
              </a:rPr>
              <a:t>=</a:t>
            </a:r>
            <a:r>
              <a:rPr sz="2700" spc="97" baseline="1543" dirty="0">
                <a:latin typeface="Arial MT"/>
                <a:cs typeface="Arial MT"/>
              </a:rPr>
              <a:t> </a:t>
            </a:r>
            <a:r>
              <a:rPr sz="2400" u="sng" baseline="26041" dirty="0">
                <a:uFill>
                  <a:solidFill>
                    <a:srgbClr val="000000"/>
                  </a:solidFill>
                </a:uFill>
                <a:latin typeface="Times New Roman"/>
                <a:cs typeface="Times New Roman"/>
              </a:rPr>
              <a:t>	</a:t>
            </a:r>
            <a:r>
              <a:rPr sz="2400" u="sng" baseline="26041" dirty="0">
                <a:uFill>
                  <a:solidFill>
                    <a:srgbClr val="000000"/>
                  </a:solidFill>
                </a:uFill>
                <a:latin typeface="Verdana"/>
                <a:cs typeface="Verdana"/>
              </a:rPr>
              <a:t>18</a:t>
            </a:r>
            <a:r>
              <a:rPr sz="2400" u="sng" spc="-44" baseline="26041" dirty="0">
                <a:uFill>
                  <a:solidFill>
                    <a:srgbClr val="000000"/>
                  </a:solidFill>
                </a:uFill>
                <a:latin typeface="Verdana"/>
                <a:cs typeface="Verdana"/>
              </a:rPr>
              <a:t> </a:t>
            </a:r>
            <a:r>
              <a:rPr sz="2400" u="sng" spc="-30" baseline="26041" dirty="0">
                <a:uFill>
                  <a:solidFill>
                    <a:srgbClr val="000000"/>
                  </a:solidFill>
                </a:uFill>
                <a:latin typeface="Verdana"/>
                <a:cs typeface="Verdana"/>
              </a:rPr>
              <a:t>+</a:t>
            </a:r>
            <a:r>
              <a:rPr sz="2400" u="sng" spc="-247" baseline="26041" dirty="0">
                <a:uFill>
                  <a:solidFill>
                    <a:srgbClr val="000000"/>
                  </a:solidFill>
                </a:uFill>
                <a:latin typeface="Verdana"/>
                <a:cs typeface="Verdana"/>
              </a:rPr>
              <a:t> </a:t>
            </a:r>
            <a:r>
              <a:rPr sz="2400" u="sng" baseline="26041" dirty="0">
                <a:uFill>
                  <a:solidFill>
                    <a:srgbClr val="000000"/>
                  </a:solidFill>
                </a:uFill>
                <a:latin typeface="Verdana"/>
                <a:cs typeface="Verdana"/>
              </a:rPr>
              <a:t>7</a:t>
            </a:r>
            <a:r>
              <a:rPr sz="2400" u="sng" spc="-44" baseline="26041" dirty="0">
                <a:uFill>
                  <a:solidFill>
                    <a:srgbClr val="000000"/>
                  </a:solidFill>
                </a:uFill>
                <a:latin typeface="Verdana"/>
                <a:cs typeface="Verdana"/>
              </a:rPr>
              <a:t> </a:t>
            </a:r>
            <a:r>
              <a:rPr sz="2400" u="sng" spc="-30" baseline="26041" dirty="0">
                <a:uFill>
                  <a:solidFill>
                    <a:srgbClr val="000000"/>
                  </a:solidFill>
                </a:uFill>
                <a:latin typeface="Verdana"/>
                <a:cs typeface="Verdana"/>
              </a:rPr>
              <a:t>+</a:t>
            </a:r>
            <a:r>
              <a:rPr sz="2400" u="sng" spc="-315" baseline="26041" dirty="0">
                <a:uFill>
                  <a:solidFill>
                    <a:srgbClr val="000000"/>
                  </a:solidFill>
                </a:uFill>
                <a:latin typeface="Verdana"/>
                <a:cs typeface="Verdana"/>
              </a:rPr>
              <a:t> </a:t>
            </a:r>
            <a:r>
              <a:rPr sz="2400" u="sng" baseline="27777" dirty="0">
                <a:uFill>
                  <a:solidFill>
                    <a:srgbClr val="000000"/>
                  </a:solidFill>
                </a:uFill>
                <a:latin typeface="Verdana"/>
                <a:cs typeface="Verdana"/>
              </a:rPr>
              <a:t>0</a:t>
            </a:r>
            <a:r>
              <a:rPr sz="2400" u="sng" spc="-22" baseline="27777" dirty="0">
                <a:uFill>
                  <a:solidFill>
                    <a:srgbClr val="000000"/>
                  </a:solidFill>
                </a:uFill>
                <a:latin typeface="Verdana"/>
                <a:cs typeface="Verdana"/>
              </a:rPr>
              <a:t> </a:t>
            </a:r>
            <a:r>
              <a:rPr sz="2400" u="sng" baseline="27777" dirty="0">
                <a:uFill>
                  <a:solidFill>
                    <a:srgbClr val="000000"/>
                  </a:solidFill>
                </a:uFill>
                <a:latin typeface="Verdana"/>
                <a:cs typeface="Verdana"/>
              </a:rPr>
              <a:t>+</a:t>
            </a:r>
            <a:r>
              <a:rPr sz="2400" u="sng" spc="-67" baseline="27777" dirty="0">
                <a:uFill>
                  <a:solidFill>
                    <a:srgbClr val="000000"/>
                  </a:solidFill>
                </a:uFill>
                <a:latin typeface="Verdana"/>
                <a:cs typeface="Verdana"/>
              </a:rPr>
              <a:t> </a:t>
            </a:r>
            <a:r>
              <a:rPr sz="2400" u="sng" spc="-37" baseline="26041" dirty="0">
                <a:uFill>
                  <a:solidFill>
                    <a:srgbClr val="000000"/>
                  </a:solidFill>
                </a:uFill>
                <a:latin typeface="Verdana"/>
                <a:cs typeface="Verdana"/>
              </a:rPr>
              <a:t>0+</a:t>
            </a:r>
            <a:r>
              <a:rPr sz="2400" u="sng" spc="-37" baseline="24305" dirty="0">
                <a:uFill>
                  <a:solidFill>
                    <a:srgbClr val="000000"/>
                  </a:solidFill>
                </a:uFill>
                <a:latin typeface="Verdana"/>
                <a:cs typeface="Verdana"/>
              </a:rPr>
              <a:t>3</a:t>
            </a:r>
            <a:r>
              <a:rPr sz="2400" u="sng" baseline="24305" dirty="0">
                <a:uFill>
                  <a:solidFill>
                    <a:srgbClr val="000000"/>
                  </a:solidFill>
                </a:uFill>
                <a:latin typeface="Verdana"/>
                <a:cs typeface="Verdana"/>
              </a:rPr>
              <a:t>	</a:t>
            </a:r>
            <a:r>
              <a:rPr sz="1600" spc="-20" dirty="0">
                <a:latin typeface="Verdana"/>
                <a:cs typeface="Verdana"/>
              </a:rPr>
              <a:t>=5.6</a:t>
            </a:r>
            <a:endParaRPr sz="1600">
              <a:latin typeface="Verdana"/>
              <a:cs typeface="Verdana"/>
            </a:endParaRPr>
          </a:p>
        </p:txBody>
      </p:sp>
      <p:sp>
        <p:nvSpPr>
          <p:cNvPr id="16" name="object 16"/>
          <p:cNvSpPr txBox="1"/>
          <p:nvPr/>
        </p:nvSpPr>
        <p:spPr>
          <a:xfrm>
            <a:off x="1346729" y="3655606"/>
            <a:ext cx="13430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Gantt</a:t>
            </a:r>
            <a:r>
              <a:rPr sz="1800" b="1" spc="-110" dirty="0">
                <a:latin typeface="Arial"/>
                <a:cs typeface="Arial"/>
              </a:rPr>
              <a:t> </a:t>
            </a:r>
            <a:r>
              <a:rPr sz="1800" b="1" spc="-10" dirty="0">
                <a:latin typeface="Arial"/>
                <a:cs typeface="Arial"/>
              </a:rPr>
              <a:t>Chart:</a:t>
            </a:r>
            <a:endParaRPr sz="1800">
              <a:latin typeface="Arial"/>
              <a:cs typeface="Arial"/>
            </a:endParaRPr>
          </a:p>
        </p:txBody>
      </p:sp>
      <p:graphicFrame>
        <p:nvGraphicFramePr>
          <p:cNvPr id="22" name="Table 21">
            <a:extLst>
              <a:ext uri="{FF2B5EF4-FFF2-40B4-BE49-F238E27FC236}">
                <a16:creationId xmlns:a16="http://schemas.microsoft.com/office/drawing/2014/main" id="{11E3BB94-9CA4-8354-C9D4-8D47EB25C86E}"/>
              </a:ext>
            </a:extLst>
          </p:cNvPr>
          <p:cNvGraphicFramePr>
            <a:graphicFrameLocks noGrp="1"/>
          </p:cNvGraphicFramePr>
          <p:nvPr>
            <p:extLst>
              <p:ext uri="{D42A27DB-BD31-4B8C-83A1-F6EECF244321}">
                <p14:modId xmlns:p14="http://schemas.microsoft.com/office/powerpoint/2010/main" val="2065253221"/>
              </p:ext>
            </p:extLst>
          </p:nvPr>
        </p:nvGraphicFramePr>
        <p:xfrm>
          <a:off x="1028707" y="4030178"/>
          <a:ext cx="8401648" cy="1075222"/>
        </p:xfrm>
        <a:graphic>
          <a:graphicData uri="http://schemas.openxmlformats.org/drawingml/2006/table">
            <a:tbl>
              <a:tblPr>
                <a:tableStyleId>{5C22544A-7EE6-4342-B048-85BDC9FD1C3A}</a:tableStyleId>
              </a:tblPr>
              <a:tblGrid>
                <a:gridCol w="289712">
                  <a:extLst>
                    <a:ext uri="{9D8B030D-6E8A-4147-A177-3AD203B41FA5}">
                      <a16:colId xmlns:a16="http://schemas.microsoft.com/office/drawing/2014/main" val="2353752265"/>
                    </a:ext>
                  </a:extLst>
                </a:gridCol>
                <a:gridCol w="289712">
                  <a:extLst>
                    <a:ext uri="{9D8B030D-6E8A-4147-A177-3AD203B41FA5}">
                      <a16:colId xmlns:a16="http://schemas.microsoft.com/office/drawing/2014/main" val="842822592"/>
                    </a:ext>
                  </a:extLst>
                </a:gridCol>
                <a:gridCol w="289712">
                  <a:extLst>
                    <a:ext uri="{9D8B030D-6E8A-4147-A177-3AD203B41FA5}">
                      <a16:colId xmlns:a16="http://schemas.microsoft.com/office/drawing/2014/main" val="226493671"/>
                    </a:ext>
                  </a:extLst>
                </a:gridCol>
                <a:gridCol w="289712">
                  <a:extLst>
                    <a:ext uri="{9D8B030D-6E8A-4147-A177-3AD203B41FA5}">
                      <a16:colId xmlns:a16="http://schemas.microsoft.com/office/drawing/2014/main" val="2827226135"/>
                    </a:ext>
                  </a:extLst>
                </a:gridCol>
                <a:gridCol w="289712">
                  <a:extLst>
                    <a:ext uri="{9D8B030D-6E8A-4147-A177-3AD203B41FA5}">
                      <a16:colId xmlns:a16="http://schemas.microsoft.com/office/drawing/2014/main" val="601496941"/>
                    </a:ext>
                  </a:extLst>
                </a:gridCol>
                <a:gridCol w="289712">
                  <a:extLst>
                    <a:ext uri="{9D8B030D-6E8A-4147-A177-3AD203B41FA5}">
                      <a16:colId xmlns:a16="http://schemas.microsoft.com/office/drawing/2014/main" val="3862676401"/>
                    </a:ext>
                  </a:extLst>
                </a:gridCol>
                <a:gridCol w="289712">
                  <a:extLst>
                    <a:ext uri="{9D8B030D-6E8A-4147-A177-3AD203B41FA5}">
                      <a16:colId xmlns:a16="http://schemas.microsoft.com/office/drawing/2014/main" val="3466219130"/>
                    </a:ext>
                  </a:extLst>
                </a:gridCol>
                <a:gridCol w="289712">
                  <a:extLst>
                    <a:ext uri="{9D8B030D-6E8A-4147-A177-3AD203B41FA5}">
                      <a16:colId xmlns:a16="http://schemas.microsoft.com/office/drawing/2014/main" val="3379874629"/>
                    </a:ext>
                  </a:extLst>
                </a:gridCol>
                <a:gridCol w="289712">
                  <a:extLst>
                    <a:ext uri="{9D8B030D-6E8A-4147-A177-3AD203B41FA5}">
                      <a16:colId xmlns:a16="http://schemas.microsoft.com/office/drawing/2014/main" val="3162058019"/>
                    </a:ext>
                  </a:extLst>
                </a:gridCol>
                <a:gridCol w="289712">
                  <a:extLst>
                    <a:ext uri="{9D8B030D-6E8A-4147-A177-3AD203B41FA5}">
                      <a16:colId xmlns:a16="http://schemas.microsoft.com/office/drawing/2014/main" val="2855187959"/>
                    </a:ext>
                  </a:extLst>
                </a:gridCol>
                <a:gridCol w="289712">
                  <a:extLst>
                    <a:ext uri="{9D8B030D-6E8A-4147-A177-3AD203B41FA5}">
                      <a16:colId xmlns:a16="http://schemas.microsoft.com/office/drawing/2014/main" val="3689461642"/>
                    </a:ext>
                  </a:extLst>
                </a:gridCol>
                <a:gridCol w="289712">
                  <a:extLst>
                    <a:ext uri="{9D8B030D-6E8A-4147-A177-3AD203B41FA5}">
                      <a16:colId xmlns:a16="http://schemas.microsoft.com/office/drawing/2014/main" val="357429566"/>
                    </a:ext>
                  </a:extLst>
                </a:gridCol>
                <a:gridCol w="289712">
                  <a:extLst>
                    <a:ext uri="{9D8B030D-6E8A-4147-A177-3AD203B41FA5}">
                      <a16:colId xmlns:a16="http://schemas.microsoft.com/office/drawing/2014/main" val="1993174093"/>
                    </a:ext>
                  </a:extLst>
                </a:gridCol>
                <a:gridCol w="289712">
                  <a:extLst>
                    <a:ext uri="{9D8B030D-6E8A-4147-A177-3AD203B41FA5}">
                      <a16:colId xmlns:a16="http://schemas.microsoft.com/office/drawing/2014/main" val="2382474936"/>
                    </a:ext>
                  </a:extLst>
                </a:gridCol>
                <a:gridCol w="289712">
                  <a:extLst>
                    <a:ext uri="{9D8B030D-6E8A-4147-A177-3AD203B41FA5}">
                      <a16:colId xmlns:a16="http://schemas.microsoft.com/office/drawing/2014/main" val="2858282656"/>
                    </a:ext>
                  </a:extLst>
                </a:gridCol>
                <a:gridCol w="289712">
                  <a:extLst>
                    <a:ext uri="{9D8B030D-6E8A-4147-A177-3AD203B41FA5}">
                      <a16:colId xmlns:a16="http://schemas.microsoft.com/office/drawing/2014/main" val="3329669141"/>
                    </a:ext>
                  </a:extLst>
                </a:gridCol>
                <a:gridCol w="289712">
                  <a:extLst>
                    <a:ext uri="{9D8B030D-6E8A-4147-A177-3AD203B41FA5}">
                      <a16:colId xmlns:a16="http://schemas.microsoft.com/office/drawing/2014/main" val="2181613168"/>
                    </a:ext>
                  </a:extLst>
                </a:gridCol>
                <a:gridCol w="289712">
                  <a:extLst>
                    <a:ext uri="{9D8B030D-6E8A-4147-A177-3AD203B41FA5}">
                      <a16:colId xmlns:a16="http://schemas.microsoft.com/office/drawing/2014/main" val="1872026855"/>
                    </a:ext>
                  </a:extLst>
                </a:gridCol>
                <a:gridCol w="289712">
                  <a:extLst>
                    <a:ext uri="{9D8B030D-6E8A-4147-A177-3AD203B41FA5}">
                      <a16:colId xmlns:a16="http://schemas.microsoft.com/office/drawing/2014/main" val="645212709"/>
                    </a:ext>
                  </a:extLst>
                </a:gridCol>
                <a:gridCol w="289712">
                  <a:extLst>
                    <a:ext uri="{9D8B030D-6E8A-4147-A177-3AD203B41FA5}">
                      <a16:colId xmlns:a16="http://schemas.microsoft.com/office/drawing/2014/main" val="1365875335"/>
                    </a:ext>
                  </a:extLst>
                </a:gridCol>
                <a:gridCol w="289712">
                  <a:extLst>
                    <a:ext uri="{9D8B030D-6E8A-4147-A177-3AD203B41FA5}">
                      <a16:colId xmlns:a16="http://schemas.microsoft.com/office/drawing/2014/main" val="2837150831"/>
                    </a:ext>
                  </a:extLst>
                </a:gridCol>
                <a:gridCol w="289712">
                  <a:extLst>
                    <a:ext uri="{9D8B030D-6E8A-4147-A177-3AD203B41FA5}">
                      <a16:colId xmlns:a16="http://schemas.microsoft.com/office/drawing/2014/main" val="4052867535"/>
                    </a:ext>
                  </a:extLst>
                </a:gridCol>
                <a:gridCol w="289712">
                  <a:extLst>
                    <a:ext uri="{9D8B030D-6E8A-4147-A177-3AD203B41FA5}">
                      <a16:colId xmlns:a16="http://schemas.microsoft.com/office/drawing/2014/main" val="2269000001"/>
                    </a:ext>
                  </a:extLst>
                </a:gridCol>
                <a:gridCol w="289712">
                  <a:extLst>
                    <a:ext uri="{9D8B030D-6E8A-4147-A177-3AD203B41FA5}">
                      <a16:colId xmlns:a16="http://schemas.microsoft.com/office/drawing/2014/main" val="3172357837"/>
                    </a:ext>
                  </a:extLst>
                </a:gridCol>
                <a:gridCol w="289712">
                  <a:extLst>
                    <a:ext uri="{9D8B030D-6E8A-4147-A177-3AD203B41FA5}">
                      <a16:colId xmlns:a16="http://schemas.microsoft.com/office/drawing/2014/main" val="666491035"/>
                    </a:ext>
                  </a:extLst>
                </a:gridCol>
                <a:gridCol w="289712">
                  <a:extLst>
                    <a:ext uri="{9D8B030D-6E8A-4147-A177-3AD203B41FA5}">
                      <a16:colId xmlns:a16="http://schemas.microsoft.com/office/drawing/2014/main" val="3239805891"/>
                    </a:ext>
                  </a:extLst>
                </a:gridCol>
                <a:gridCol w="289712">
                  <a:extLst>
                    <a:ext uri="{9D8B030D-6E8A-4147-A177-3AD203B41FA5}">
                      <a16:colId xmlns:a16="http://schemas.microsoft.com/office/drawing/2014/main" val="3612865502"/>
                    </a:ext>
                  </a:extLst>
                </a:gridCol>
                <a:gridCol w="289712">
                  <a:extLst>
                    <a:ext uri="{9D8B030D-6E8A-4147-A177-3AD203B41FA5}">
                      <a16:colId xmlns:a16="http://schemas.microsoft.com/office/drawing/2014/main" val="1923438528"/>
                    </a:ext>
                  </a:extLst>
                </a:gridCol>
                <a:gridCol w="289712">
                  <a:extLst>
                    <a:ext uri="{9D8B030D-6E8A-4147-A177-3AD203B41FA5}">
                      <a16:colId xmlns:a16="http://schemas.microsoft.com/office/drawing/2014/main" val="71039011"/>
                    </a:ext>
                  </a:extLst>
                </a:gridCol>
              </a:tblGrid>
              <a:tr h="537611">
                <a:tc>
                  <a:txBody>
                    <a:bodyPr/>
                    <a:lstStyle/>
                    <a:p>
                      <a:pPr algn="l" fontAlgn="ctr"/>
                      <a:r>
                        <a:rPr lang="en-US" sz="2100" b="1" u="none" strike="noStrike" dirty="0">
                          <a:effectLst/>
                        </a:rPr>
                        <a:t>P1</a:t>
                      </a:r>
                      <a:endParaRPr lang="en-US" sz="2100" b="1" i="0" u="none" strike="noStrike" dirty="0">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P1</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P1</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P3</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P3</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P3</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P3</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P2</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P2</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P2</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P2</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P2</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P2</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P5</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P5</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P5</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P5</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P5</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dirty="0">
                          <a:effectLst/>
                        </a:rPr>
                        <a:t>P4</a:t>
                      </a:r>
                      <a:endParaRPr lang="en-US" sz="2100" b="1" i="0" u="none" strike="noStrike" dirty="0">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P4</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P4</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P1</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P1</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P1</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P1</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P1</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P1</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P1</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l" fontAlgn="ctr"/>
                      <a:r>
                        <a:rPr lang="en-US" sz="2100" b="1" u="none" strike="noStrike">
                          <a:effectLst/>
                        </a:rPr>
                        <a:t>P1</a:t>
                      </a:r>
                      <a:endParaRPr lang="en-US"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extLst>
                  <a:ext uri="{0D108BD9-81ED-4DB2-BD59-A6C34878D82A}">
                    <a16:rowId xmlns:a16="http://schemas.microsoft.com/office/drawing/2014/main" val="2095313530"/>
                  </a:ext>
                </a:extLst>
              </a:tr>
              <a:tr h="537611">
                <a:tc>
                  <a:txBody>
                    <a:bodyPr/>
                    <a:lstStyle/>
                    <a:p>
                      <a:pPr algn="r" fontAlgn="ctr"/>
                      <a:r>
                        <a:rPr lang="en-US" altLang="zh-CN" sz="2100" b="1" u="none" strike="noStrike">
                          <a:effectLst/>
                        </a:rPr>
                        <a:t>0</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1</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2</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3</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4</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5</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6</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7</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8</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9</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10</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11</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12</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13</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14</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15</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16</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17</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18</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19</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20</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21</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22</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23</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24</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25</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26</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a:effectLst/>
                        </a:rPr>
                        <a:t>27</a:t>
                      </a:r>
                      <a:endParaRPr lang="en-US" altLang="zh-CN" sz="2100" b="1" i="0" u="none" strike="noStrike">
                        <a:solidFill>
                          <a:srgbClr val="000000"/>
                        </a:solidFill>
                        <a:effectLst/>
                        <a:latin typeface="等线" panose="02010600030101010101" pitchFamily="2" charset="-122"/>
                        <a:ea typeface="等线" panose="02010600030101010101" pitchFamily="2" charset="-122"/>
                      </a:endParaRPr>
                    </a:p>
                  </a:txBody>
                  <a:tcPr marL="1081" marR="1081" marT="1081" marB="0" anchor="ctr"/>
                </a:tc>
                <a:tc>
                  <a:txBody>
                    <a:bodyPr/>
                    <a:lstStyle/>
                    <a:p>
                      <a:pPr algn="r" fontAlgn="ctr"/>
                      <a:r>
                        <a:rPr lang="en-US" altLang="zh-CN" sz="2100" b="1" u="none" strike="noStrike" dirty="0">
                          <a:effectLst/>
                        </a:rPr>
                        <a:t>28</a:t>
                      </a:r>
                      <a:endParaRPr lang="en-US" altLang="zh-CN" sz="2100" b="1" i="0" u="none" strike="noStrike" dirty="0">
                        <a:solidFill>
                          <a:srgbClr val="000000"/>
                        </a:solidFill>
                        <a:effectLst/>
                        <a:latin typeface="等线" panose="02010600030101010101" pitchFamily="2" charset="-122"/>
                        <a:ea typeface="等线" panose="02010600030101010101" pitchFamily="2" charset="-122"/>
                      </a:endParaRPr>
                    </a:p>
                  </a:txBody>
                  <a:tcPr marL="1081" marR="1081" marT="1081" marB="0" anchor="ctr"/>
                </a:tc>
                <a:extLst>
                  <a:ext uri="{0D108BD9-81ED-4DB2-BD59-A6C34878D82A}">
                    <a16:rowId xmlns:a16="http://schemas.microsoft.com/office/drawing/2014/main" val="3888278487"/>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2799" rIns="0" bIns="0" rtlCol="0">
            <a:spAutoFit/>
          </a:bodyPr>
          <a:lstStyle/>
          <a:p>
            <a:pPr marL="1385570">
              <a:lnSpc>
                <a:spcPct val="100000"/>
              </a:lnSpc>
              <a:spcBef>
                <a:spcPts val="95"/>
              </a:spcBef>
            </a:pPr>
            <a:r>
              <a:rPr dirty="0"/>
              <a:t>Highest</a:t>
            </a:r>
            <a:r>
              <a:rPr spc="-90" dirty="0"/>
              <a:t> </a:t>
            </a:r>
            <a:r>
              <a:rPr dirty="0"/>
              <a:t>Response</a:t>
            </a:r>
            <a:r>
              <a:rPr spc="-110" dirty="0"/>
              <a:t> </a:t>
            </a:r>
            <a:r>
              <a:rPr dirty="0"/>
              <a:t>Ratio</a:t>
            </a:r>
            <a:r>
              <a:rPr spc="-130" dirty="0"/>
              <a:t> </a:t>
            </a:r>
            <a:r>
              <a:rPr dirty="0"/>
              <a:t>Next</a:t>
            </a:r>
            <a:r>
              <a:rPr spc="-130" dirty="0"/>
              <a:t> </a:t>
            </a:r>
            <a:r>
              <a:rPr spc="-10" dirty="0"/>
              <a:t>(HRRN)</a:t>
            </a:r>
          </a:p>
        </p:txBody>
      </p:sp>
      <p:sp>
        <p:nvSpPr>
          <p:cNvPr id="3" name="object 3"/>
          <p:cNvSpPr txBox="1"/>
          <p:nvPr/>
        </p:nvSpPr>
        <p:spPr>
          <a:xfrm>
            <a:off x="1137887" y="1626314"/>
            <a:ext cx="5979160" cy="1080135"/>
          </a:xfrm>
          <a:prstGeom prst="rect">
            <a:avLst/>
          </a:prstGeom>
        </p:spPr>
        <p:txBody>
          <a:bodyPr vert="horz" wrap="square" lIns="0" tIns="56515" rIns="0" bIns="0" rtlCol="0">
            <a:spAutoFit/>
          </a:bodyPr>
          <a:lstStyle/>
          <a:p>
            <a:pPr marL="354965" indent="-342265">
              <a:lnSpc>
                <a:spcPct val="100000"/>
              </a:lnSpc>
              <a:spcBef>
                <a:spcPts val="445"/>
              </a:spcBef>
              <a:buClr>
                <a:srgbClr val="DD8046"/>
              </a:buClr>
              <a:buSzPct val="60000"/>
              <a:buFont typeface="Segoe UI Symbol"/>
              <a:buChar char="❑"/>
              <a:tabLst>
                <a:tab pos="354965" algn="l"/>
              </a:tabLst>
            </a:pPr>
            <a:r>
              <a:rPr sz="2000" spc="-10" dirty="0">
                <a:latin typeface="Arial MT"/>
                <a:cs typeface="Arial MT"/>
              </a:rPr>
              <a:t>Important</a:t>
            </a:r>
            <a:r>
              <a:rPr sz="2000" spc="-95" dirty="0">
                <a:latin typeface="Arial MT"/>
                <a:cs typeface="Arial MT"/>
              </a:rPr>
              <a:t> </a:t>
            </a:r>
            <a:r>
              <a:rPr sz="2000" dirty="0">
                <a:latin typeface="Arial MT"/>
                <a:cs typeface="Arial MT"/>
              </a:rPr>
              <a:t>SJF</a:t>
            </a:r>
            <a:r>
              <a:rPr sz="2000" spc="-55" dirty="0">
                <a:latin typeface="Arial MT"/>
                <a:cs typeface="Arial MT"/>
              </a:rPr>
              <a:t> </a:t>
            </a:r>
            <a:r>
              <a:rPr sz="2000" dirty="0">
                <a:latin typeface="Arial MT"/>
                <a:cs typeface="Arial MT"/>
              </a:rPr>
              <a:t>and</a:t>
            </a:r>
            <a:r>
              <a:rPr sz="2000" spc="-20" dirty="0">
                <a:latin typeface="Arial MT"/>
                <a:cs typeface="Arial MT"/>
              </a:rPr>
              <a:t> </a:t>
            </a:r>
            <a:r>
              <a:rPr sz="2000" spc="-55" dirty="0">
                <a:latin typeface="Arial MT"/>
                <a:cs typeface="Arial MT"/>
              </a:rPr>
              <a:t>SRTF</a:t>
            </a:r>
            <a:r>
              <a:rPr sz="2000" spc="-100" dirty="0">
                <a:latin typeface="Arial MT"/>
                <a:cs typeface="Arial MT"/>
              </a:rPr>
              <a:t> </a:t>
            </a:r>
            <a:r>
              <a:rPr sz="2000" spc="-10" dirty="0">
                <a:latin typeface="Arial MT"/>
                <a:cs typeface="Arial MT"/>
              </a:rPr>
              <a:t>disadvantage</a:t>
            </a:r>
            <a:endParaRPr sz="2000">
              <a:latin typeface="Arial MT"/>
              <a:cs typeface="Arial MT"/>
            </a:endParaRPr>
          </a:p>
          <a:p>
            <a:pPr marL="812165" lvl="1" indent="-342900">
              <a:lnSpc>
                <a:spcPct val="100000"/>
              </a:lnSpc>
              <a:spcBef>
                <a:spcPts val="309"/>
              </a:spcBef>
              <a:buClr>
                <a:srgbClr val="93B6D1"/>
              </a:buClr>
              <a:buSzPct val="66666"/>
              <a:buFont typeface="Segoe UI Symbol"/>
              <a:buChar char="❑"/>
              <a:tabLst>
                <a:tab pos="812165" algn="l"/>
              </a:tabLst>
            </a:pPr>
            <a:r>
              <a:rPr sz="1800" dirty="0">
                <a:latin typeface="Arial MT"/>
                <a:cs typeface="Arial MT"/>
              </a:rPr>
              <a:t>Possibility</a:t>
            </a:r>
            <a:r>
              <a:rPr sz="1800" spc="-35" dirty="0">
                <a:latin typeface="Arial MT"/>
                <a:cs typeface="Arial MT"/>
              </a:rPr>
              <a:t> </a:t>
            </a:r>
            <a:r>
              <a:rPr sz="1800" dirty="0">
                <a:latin typeface="Arial MT"/>
                <a:cs typeface="Arial MT"/>
              </a:rPr>
              <a:t>of</a:t>
            </a:r>
            <a:r>
              <a:rPr sz="1800" spc="-50" dirty="0">
                <a:latin typeface="Arial MT"/>
                <a:cs typeface="Arial MT"/>
              </a:rPr>
              <a:t> </a:t>
            </a:r>
            <a:r>
              <a:rPr sz="1800" b="1" spc="-10" dirty="0">
                <a:latin typeface="Arial"/>
                <a:cs typeface="Arial"/>
              </a:rPr>
              <a:t>starvation</a:t>
            </a:r>
            <a:r>
              <a:rPr sz="1800" b="1" spc="-50" dirty="0">
                <a:latin typeface="Arial"/>
                <a:cs typeface="Arial"/>
              </a:rPr>
              <a:t> </a:t>
            </a:r>
            <a:r>
              <a:rPr sz="1800" dirty="0">
                <a:latin typeface="Arial MT"/>
                <a:cs typeface="Arial MT"/>
              </a:rPr>
              <a:t>for</a:t>
            </a:r>
            <a:r>
              <a:rPr sz="1800" spc="-70" dirty="0">
                <a:latin typeface="Arial MT"/>
                <a:cs typeface="Arial MT"/>
              </a:rPr>
              <a:t> </a:t>
            </a:r>
            <a:r>
              <a:rPr sz="1800" dirty="0">
                <a:latin typeface="Arial MT"/>
                <a:cs typeface="Arial MT"/>
              </a:rPr>
              <a:t>longer</a:t>
            </a:r>
            <a:r>
              <a:rPr sz="1800" spc="-70" dirty="0">
                <a:latin typeface="Arial MT"/>
                <a:cs typeface="Arial MT"/>
              </a:rPr>
              <a:t> </a:t>
            </a:r>
            <a:r>
              <a:rPr sz="1800" spc="-10" dirty="0">
                <a:latin typeface="Arial MT"/>
                <a:cs typeface="Arial MT"/>
              </a:rPr>
              <a:t>processes</a:t>
            </a:r>
            <a:endParaRPr sz="1800">
              <a:latin typeface="Arial MT"/>
              <a:cs typeface="Arial MT"/>
            </a:endParaRPr>
          </a:p>
          <a:p>
            <a:pPr marL="367665" indent="-342900">
              <a:lnSpc>
                <a:spcPct val="100000"/>
              </a:lnSpc>
              <a:spcBef>
                <a:spcPts val="685"/>
              </a:spcBef>
              <a:buClr>
                <a:srgbClr val="DD8046"/>
              </a:buClr>
              <a:buSzPct val="60000"/>
              <a:buFont typeface="Segoe UI Symbol"/>
              <a:buChar char="❑"/>
              <a:tabLst>
                <a:tab pos="367665" algn="l"/>
              </a:tabLst>
            </a:pPr>
            <a:r>
              <a:rPr sz="2000" dirty="0">
                <a:latin typeface="Arial MT"/>
                <a:cs typeface="Arial MT"/>
              </a:rPr>
              <a:t>HRRN</a:t>
            </a:r>
            <a:r>
              <a:rPr sz="2000" spc="-55" dirty="0">
                <a:latin typeface="Arial MT"/>
                <a:cs typeface="Arial MT"/>
              </a:rPr>
              <a:t> </a:t>
            </a:r>
            <a:r>
              <a:rPr sz="2000" dirty="0">
                <a:latin typeface="Arial MT"/>
                <a:cs typeface="Arial MT"/>
              </a:rPr>
              <a:t>choose</a:t>
            </a:r>
            <a:r>
              <a:rPr sz="2000" spc="-60" dirty="0">
                <a:latin typeface="Arial MT"/>
                <a:cs typeface="Arial MT"/>
              </a:rPr>
              <a:t> </a:t>
            </a:r>
            <a:r>
              <a:rPr sz="2000" dirty="0">
                <a:latin typeface="Arial MT"/>
                <a:cs typeface="Arial MT"/>
              </a:rPr>
              <a:t>next</a:t>
            </a:r>
            <a:r>
              <a:rPr sz="2000" spc="-45" dirty="0">
                <a:latin typeface="Arial MT"/>
                <a:cs typeface="Arial MT"/>
              </a:rPr>
              <a:t> </a:t>
            </a:r>
            <a:r>
              <a:rPr sz="2000" dirty="0">
                <a:latin typeface="Arial MT"/>
                <a:cs typeface="Arial MT"/>
              </a:rPr>
              <a:t>process</a:t>
            </a:r>
            <a:r>
              <a:rPr sz="2000" spc="-25" dirty="0">
                <a:latin typeface="Arial MT"/>
                <a:cs typeface="Arial MT"/>
              </a:rPr>
              <a:t> </a:t>
            </a:r>
            <a:r>
              <a:rPr sz="2000" dirty="0">
                <a:latin typeface="Arial MT"/>
                <a:cs typeface="Arial MT"/>
              </a:rPr>
              <a:t>with </a:t>
            </a:r>
            <a:r>
              <a:rPr sz="2000" spc="-10" dirty="0">
                <a:latin typeface="Arial MT"/>
                <a:cs typeface="Arial MT"/>
              </a:rPr>
              <a:t>the</a:t>
            </a:r>
            <a:r>
              <a:rPr sz="2000" spc="-190" dirty="0">
                <a:latin typeface="Arial MT"/>
                <a:cs typeface="Arial MT"/>
              </a:rPr>
              <a:t> </a:t>
            </a:r>
            <a:r>
              <a:rPr sz="2000" dirty="0">
                <a:latin typeface="Arial MT"/>
                <a:cs typeface="Arial MT"/>
              </a:rPr>
              <a:t>greatest</a:t>
            </a:r>
            <a:r>
              <a:rPr sz="2000" spc="-65" dirty="0">
                <a:latin typeface="Arial MT"/>
                <a:cs typeface="Arial MT"/>
              </a:rPr>
              <a:t> </a:t>
            </a:r>
            <a:r>
              <a:rPr sz="2000" spc="-10" dirty="0">
                <a:latin typeface="Arial MT"/>
                <a:cs typeface="Arial MT"/>
              </a:rPr>
              <a:t>ratio</a:t>
            </a:r>
            <a:endParaRPr sz="2000">
              <a:latin typeface="Arial MT"/>
              <a:cs typeface="Arial MT"/>
            </a:endParaRPr>
          </a:p>
        </p:txBody>
      </p:sp>
      <p:sp>
        <p:nvSpPr>
          <p:cNvPr id="4" name="object 4"/>
          <p:cNvSpPr txBox="1"/>
          <p:nvPr/>
        </p:nvSpPr>
        <p:spPr>
          <a:xfrm>
            <a:off x="1232360" y="4485095"/>
            <a:ext cx="8038465" cy="1795145"/>
          </a:xfrm>
          <a:prstGeom prst="rect">
            <a:avLst/>
          </a:prstGeom>
        </p:spPr>
        <p:txBody>
          <a:bodyPr vert="horz" wrap="square" lIns="0" tIns="12700" rIns="0" bIns="0" rtlCol="0">
            <a:spAutoFit/>
          </a:bodyPr>
          <a:lstStyle/>
          <a:p>
            <a:pPr marL="355600" marR="785495" indent="-343535">
              <a:lnSpc>
                <a:spcPct val="108000"/>
              </a:lnSpc>
              <a:spcBef>
                <a:spcPts val="100"/>
              </a:spcBef>
              <a:buClr>
                <a:srgbClr val="DD8046"/>
              </a:buClr>
              <a:buSzPct val="60000"/>
              <a:buFont typeface="Segoe UI Symbol"/>
              <a:buChar char="❑"/>
              <a:tabLst>
                <a:tab pos="355600" algn="l"/>
              </a:tabLst>
            </a:pPr>
            <a:r>
              <a:rPr sz="2000" spc="-20" dirty="0">
                <a:latin typeface="Arial MT"/>
                <a:cs typeface="Arial MT"/>
              </a:rPr>
              <a:t>A</a:t>
            </a:r>
            <a:r>
              <a:rPr sz="2000" spc="-270" dirty="0">
                <a:latin typeface="Arial MT"/>
                <a:cs typeface="Arial MT"/>
              </a:rPr>
              <a:t> </a:t>
            </a:r>
            <a:r>
              <a:rPr sz="2000" dirty="0">
                <a:latin typeface="Arial MT"/>
                <a:cs typeface="Arial MT"/>
              </a:rPr>
              <a:t>smaller</a:t>
            </a:r>
            <a:r>
              <a:rPr sz="2000" spc="10" dirty="0">
                <a:latin typeface="Arial MT"/>
                <a:cs typeface="Arial MT"/>
              </a:rPr>
              <a:t> </a:t>
            </a:r>
            <a:r>
              <a:rPr sz="2000" dirty="0">
                <a:latin typeface="Arial MT"/>
                <a:cs typeface="Arial MT"/>
              </a:rPr>
              <a:t>denominator</a:t>
            </a:r>
            <a:r>
              <a:rPr sz="2000" spc="-15" dirty="0">
                <a:latin typeface="Arial MT"/>
                <a:cs typeface="Arial MT"/>
              </a:rPr>
              <a:t> </a:t>
            </a:r>
            <a:r>
              <a:rPr sz="2000" dirty="0">
                <a:latin typeface="Arial MT"/>
                <a:cs typeface="Arial MT"/>
              </a:rPr>
              <a:t>yields</a:t>
            </a:r>
            <a:r>
              <a:rPr sz="2000" spc="-10" dirty="0">
                <a:latin typeface="Arial MT"/>
                <a:cs typeface="Arial MT"/>
              </a:rPr>
              <a:t> </a:t>
            </a:r>
            <a:r>
              <a:rPr sz="2000" dirty="0">
                <a:latin typeface="Arial MT"/>
                <a:cs typeface="Arial MT"/>
              </a:rPr>
              <a:t>a</a:t>
            </a:r>
            <a:r>
              <a:rPr sz="2000" spc="-20" dirty="0">
                <a:latin typeface="Arial MT"/>
                <a:cs typeface="Arial MT"/>
              </a:rPr>
              <a:t> </a:t>
            </a:r>
            <a:r>
              <a:rPr sz="2000" dirty="0">
                <a:latin typeface="Arial MT"/>
                <a:cs typeface="Arial MT"/>
              </a:rPr>
              <a:t>larger ratioso</a:t>
            </a:r>
            <a:r>
              <a:rPr sz="2000" spc="-45" dirty="0">
                <a:latin typeface="Arial MT"/>
                <a:cs typeface="Arial MT"/>
              </a:rPr>
              <a:t> </a:t>
            </a:r>
            <a:r>
              <a:rPr sz="2000" dirty="0">
                <a:latin typeface="Arial MT"/>
                <a:cs typeface="Arial MT"/>
              </a:rPr>
              <a:t>that</a:t>
            </a:r>
            <a:r>
              <a:rPr sz="2000" spc="-45" dirty="0">
                <a:latin typeface="Arial MT"/>
                <a:cs typeface="Arial MT"/>
              </a:rPr>
              <a:t> </a:t>
            </a:r>
            <a:r>
              <a:rPr sz="2000" dirty="0">
                <a:latin typeface="Arial MT"/>
                <a:cs typeface="Arial MT"/>
              </a:rPr>
              <a:t>shorter</a:t>
            </a:r>
            <a:r>
              <a:rPr sz="2000" spc="-75" dirty="0">
                <a:latin typeface="Arial MT"/>
                <a:cs typeface="Arial MT"/>
              </a:rPr>
              <a:t> </a:t>
            </a:r>
            <a:r>
              <a:rPr sz="2000" spc="-20" dirty="0">
                <a:latin typeface="Arial MT"/>
                <a:cs typeface="Arial MT"/>
              </a:rPr>
              <a:t>jobs </a:t>
            </a:r>
            <a:r>
              <a:rPr sz="2000" spc="-10" dirty="0">
                <a:latin typeface="Arial MT"/>
                <a:cs typeface="Arial MT"/>
              </a:rPr>
              <a:t>are</a:t>
            </a:r>
            <a:r>
              <a:rPr sz="2000" spc="-125" dirty="0">
                <a:latin typeface="Arial MT"/>
                <a:cs typeface="Arial MT"/>
              </a:rPr>
              <a:t> </a:t>
            </a:r>
            <a:r>
              <a:rPr sz="2000" spc="-10" dirty="0">
                <a:latin typeface="Arial MT"/>
                <a:cs typeface="Arial MT"/>
              </a:rPr>
              <a:t>favoured,</a:t>
            </a:r>
            <a:endParaRPr sz="2000">
              <a:latin typeface="Arial MT"/>
              <a:cs typeface="Arial MT"/>
            </a:endParaRPr>
          </a:p>
          <a:p>
            <a:pPr marL="721360" marR="5080" lvl="1" indent="-343535">
              <a:lnSpc>
                <a:spcPct val="117200"/>
              </a:lnSpc>
              <a:spcBef>
                <a:spcPts val="570"/>
              </a:spcBef>
              <a:buClr>
                <a:srgbClr val="93B6D1"/>
              </a:buClr>
              <a:buSzPct val="66666"/>
              <a:buFont typeface="Segoe UI Symbol"/>
              <a:buChar char="❑"/>
              <a:tabLst>
                <a:tab pos="721360" algn="l"/>
              </a:tabLst>
            </a:pPr>
            <a:r>
              <a:rPr sz="1800" dirty="0">
                <a:latin typeface="Arial MT"/>
                <a:cs typeface="Arial MT"/>
              </a:rPr>
              <a:t>But</a:t>
            </a:r>
            <a:r>
              <a:rPr sz="1800" spc="-55" dirty="0">
                <a:latin typeface="Arial MT"/>
                <a:cs typeface="Arial MT"/>
              </a:rPr>
              <a:t> </a:t>
            </a:r>
            <a:r>
              <a:rPr sz="1800" dirty="0">
                <a:latin typeface="Arial MT"/>
                <a:cs typeface="Arial MT"/>
              </a:rPr>
              <a:t>aging</a:t>
            </a:r>
            <a:r>
              <a:rPr sz="1800" spc="-40" dirty="0">
                <a:latin typeface="Arial MT"/>
                <a:cs typeface="Arial MT"/>
              </a:rPr>
              <a:t> </a:t>
            </a:r>
            <a:r>
              <a:rPr sz="1800" dirty="0">
                <a:latin typeface="Arial MT"/>
                <a:cs typeface="Arial MT"/>
              </a:rPr>
              <a:t>without</a:t>
            </a:r>
            <a:r>
              <a:rPr sz="1800" spc="-5" dirty="0">
                <a:latin typeface="Arial MT"/>
                <a:cs typeface="Arial MT"/>
              </a:rPr>
              <a:t> </a:t>
            </a:r>
            <a:r>
              <a:rPr sz="1800" dirty="0">
                <a:latin typeface="Arial MT"/>
                <a:cs typeface="Arial MT"/>
              </a:rPr>
              <a:t>service</a:t>
            </a:r>
            <a:r>
              <a:rPr sz="1800" spc="-25" dirty="0">
                <a:latin typeface="Arial MT"/>
                <a:cs typeface="Arial MT"/>
              </a:rPr>
              <a:t> </a:t>
            </a:r>
            <a:r>
              <a:rPr sz="1800" dirty="0">
                <a:latin typeface="Arial MT"/>
                <a:cs typeface="Arial MT"/>
              </a:rPr>
              <a:t>increases</a:t>
            </a:r>
            <a:r>
              <a:rPr sz="1800" spc="-45" dirty="0">
                <a:latin typeface="Arial MT"/>
                <a:cs typeface="Arial MT"/>
              </a:rPr>
              <a:t> </a:t>
            </a:r>
            <a:r>
              <a:rPr sz="1800" dirty="0">
                <a:latin typeface="Arial MT"/>
                <a:cs typeface="Arial MT"/>
              </a:rPr>
              <a:t>the</a:t>
            </a:r>
            <a:r>
              <a:rPr sz="1800" spc="-40" dirty="0">
                <a:latin typeface="Arial MT"/>
                <a:cs typeface="Arial MT"/>
              </a:rPr>
              <a:t> </a:t>
            </a:r>
            <a:r>
              <a:rPr sz="1800" dirty="0">
                <a:latin typeface="Arial MT"/>
                <a:cs typeface="Arial MT"/>
              </a:rPr>
              <a:t>ratio</a:t>
            </a:r>
            <a:r>
              <a:rPr sz="1800" spc="-90" dirty="0">
                <a:latin typeface="Arial MT"/>
                <a:cs typeface="Arial MT"/>
              </a:rPr>
              <a:t> </a:t>
            </a:r>
            <a:r>
              <a:rPr sz="1800" dirty="0">
                <a:latin typeface="Arial MT"/>
                <a:cs typeface="Arial MT"/>
              </a:rPr>
              <a:t>so</a:t>
            </a:r>
            <a:r>
              <a:rPr sz="1800" spc="-45" dirty="0">
                <a:latin typeface="Arial MT"/>
                <a:cs typeface="Arial MT"/>
              </a:rPr>
              <a:t> </a:t>
            </a:r>
            <a:r>
              <a:rPr sz="1800" dirty="0">
                <a:latin typeface="Arial MT"/>
                <a:cs typeface="Arial MT"/>
              </a:rPr>
              <a:t>that</a:t>
            </a:r>
            <a:r>
              <a:rPr sz="1800" spc="-125" dirty="0">
                <a:latin typeface="Arial MT"/>
                <a:cs typeface="Arial MT"/>
              </a:rPr>
              <a:t> </a:t>
            </a:r>
            <a:r>
              <a:rPr sz="1800" dirty="0">
                <a:latin typeface="Arial MT"/>
                <a:cs typeface="Arial MT"/>
              </a:rPr>
              <a:t>a</a:t>
            </a:r>
            <a:r>
              <a:rPr sz="1800" spc="-60" dirty="0">
                <a:latin typeface="Arial MT"/>
                <a:cs typeface="Arial MT"/>
              </a:rPr>
              <a:t> </a:t>
            </a:r>
            <a:r>
              <a:rPr sz="1800" dirty="0">
                <a:latin typeface="Arial MT"/>
                <a:cs typeface="Arial MT"/>
              </a:rPr>
              <a:t>longer process</a:t>
            </a:r>
            <a:r>
              <a:rPr sz="1800" spc="-45" dirty="0">
                <a:latin typeface="Arial MT"/>
                <a:cs typeface="Arial MT"/>
              </a:rPr>
              <a:t> </a:t>
            </a:r>
            <a:r>
              <a:rPr sz="1800" spc="-20" dirty="0">
                <a:latin typeface="Arial MT"/>
                <a:cs typeface="Arial MT"/>
              </a:rPr>
              <a:t>will </a:t>
            </a:r>
            <a:r>
              <a:rPr sz="1800" dirty="0">
                <a:latin typeface="Arial MT"/>
                <a:cs typeface="Arial MT"/>
              </a:rPr>
              <a:t>eventually</a:t>
            </a:r>
            <a:r>
              <a:rPr sz="1800" spc="-60" dirty="0">
                <a:latin typeface="Arial MT"/>
                <a:cs typeface="Arial MT"/>
              </a:rPr>
              <a:t> </a:t>
            </a:r>
            <a:r>
              <a:rPr sz="1800" dirty="0">
                <a:latin typeface="Arial MT"/>
                <a:cs typeface="Arial MT"/>
              </a:rPr>
              <a:t>get</a:t>
            </a:r>
            <a:r>
              <a:rPr sz="1800" spc="-35" dirty="0">
                <a:latin typeface="Arial MT"/>
                <a:cs typeface="Arial MT"/>
              </a:rPr>
              <a:t> </a:t>
            </a:r>
            <a:r>
              <a:rPr sz="1800" dirty="0">
                <a:latin typeface="Arial MT"/>
                <a:cs typeface="Arial MT"/>
              </a:rPr>
              <a:t>past</a:t>
            </a:r>
            <a:r>
              <a:rPr sz="1800" spc="-20" dirty="0">
                <a:latin typeface="Arial MT"/>
                <a:cs typeface="Arial MT"/>
              </a:rPr>
              <a:t> </a:t>
            </a:r>
            <a:r>
              <a:rPr sz="1800" dirty="0">
                <a:latin typeface="Arial MT"/>
                <a:cs typeface="Arial MT"/>
              </a:rPr>
              <a:t>competing</a:t>
            </a:r>
            <a:r>
              <a:rPr sz="1800" spc="-65" dirty="0">
                <a:latin typeface="Arial MT"/>
                <a:cs typeface="Arial MT"/>
              </a:rPr>
              <a:t> </a:t>
            </a:r>
            <a:r>
              <a:rPr sz="1800" spc="-10" dirty="0">
                <a:latin typeface="Arial MT"/>
                <a:cs typeface="Arial MT"/>
              </a:rPr>
              <a:t>shorter</a:t>
            </a:r>
            <a:r>
              <a:rPr sz="1800" spc="-110" dirty="0">
                <a:latin typeface="Arial MT"/>
                <a:cs typeface="Arial MT"/>
              </a:rPr>
              <a:t> </a:t>
            </a:r>
            <a:r>
              <a:rPr sz="1800" spc="-10" dirty="0">
                <a:latin typeface="Arial MT"/>
                <a:cs typeface="Arial MT"/>
              </a:rPr>
              <a:t>jobs.</a:t>
            </a:r>
            <a:endParaRPr sz="1800">
              <a:latin typeface="Arial MT"/>
              <a:cs typeface="Arial MT"/>
            </a:endParaRPr>
          </a:p>
          <a:p>
            <a:pPr marL="355600" indent="-342900">
              <a:lnSpc>
                <a:spcPct val="100000"/>
              </a:lnSpc>
              <a:spcBef>
                <a:spcPts val="710"/>
              </a:spcBef>
              <a:buClr>
                <a:srgbClr val="DD8046"/>
              </a:buClr>
              <a:buSzPct val="60000"/>
              <a:buFont typeface="Segoe UI Symbol"/>
              <a:buChar char="❑"/>
              <a:tabLst>
                <a:tab pos="355600" algn="l"/>
              </a:tabLst>
            </a:pPr>
            <a:r>
              <a:rPr sz="2000" b="1" spc="-20" dirty="0">
                <a:latin typeface="Arial"/>
                <a:cs typeface="Arial"/>
              </a:rPr>
              <a:t>Non-preemptive</a:t>
            </a:r>
            <a:r>
              <a:rPr sz="2000" b="1" spc="-5" dirty="0">
                <a:latin typeface="Arial"/>
                <a:cs typeface="Arial"/>
              </a:rPr>
              <a:t> </a:t>
            </a:r>
            <a:r>
              <a:rPr sz="2000" spc="-10" dirty="0">
                <a:latin typeface="Arial MT"/>
                <a:cs typeface="Arial MT"/>
              </a:rPr>
              <a:t>policy</a:t>
            </a:r>
            <a:endParaRPr sz="2000">
              <a:latin typeface="Arial MT"/>
              <a:cs typeface="Arial MT"/>
            </a:endParaRPr>
          </a:p>
        </p:txBody>
      </p:sp>
      <p:grpSp>
        <p:nvGrpSpPr>
          <p:cNvPr id="5" name="object 5"/>
          <p:cNvGrpSpPr/>
          <p:nvPr/>
        </p:nvGrpSpPr>
        <p:grpSpPr>
          <a:xfrm>
            <a:off x="1901951" y="2959608"/>
            <a:ext cx="5313045" cy="1278890"/>
            <a:chOff x="1901951" y="2959608"/>
            <a:chExt cx="5313045" cy="1278890"/>
          </a:xfrm>
        </p:grpSpPr>
        <p:pic>
          <p:nvPicPr>
            <p:cNvPr id="6" name="object 6"/>
            <p:cNvPicPr/>
            <p:nvPr/>
          </p:nvPicPr>
          <p:blipFill>
            <a:blip r:embed="rId2" cstate="print"/>
            <a:stretch>
              <a:fillRect/>
            </a:stretch>
          </p:blipFill>
          <p:spPr>
            <a:xfrm>
              <a:off x="2206751" y="3453384"/>
              <a:ext cx="5007864" cy="585215"/>
            </a:xfrm>
            <a:prstGeom prst="rect">
              <a:avLst/>
            </a:prstGeom>
          </p:spPr>
        </p:pic>
        <p:sp>
          <p:nvSpPr>
            <p:cNvPr id="7" name="object 7"/>
            <p:cNvSpPr/>
            <p:nvPr/>
          </p:nvSpPr>
          <p:spPr>
            <a:xfrm>
              <a:off x="6248400" y="3831335"/>
              <a:ext cx="256540" cy="407034"/>
            </a:xfrm>
            <a:custGeom>
              <a:avLst/>
              <a:gdLst/>
              <a:ahLst/>
              <a:cxnLst/>
              <a:rect l="l" t="t" r="r" b="b"/>
              <a:pathLst>
                <a:path w="256540" h="407035">
                  <a:moveTo>
                    <a:pt x="131063" y="406908"/>
                  </a:moveTo>
                  <a:lnTo>
                    <a:pt x="123443" y="406908"/>
                  </a:lnTo>
                  <a:lnTo>
                    <a:pt x="1523" y="284988"/>
                  </a:lnTo>
                  <a:lnTo>
                    <a:pt x="0" y="278892"/>
                  </a:lnTo>
                  <a:lnTo>
                    <a:pt x="3047" y="269748"/>
                  </a:lnTo>
                  <a:lnTo>
                    <a:pt x="7619" y="266700"/>
                  </a:lnTo>
                  <a:lnTo>
                    <a:pt x="57911" y="266700"/>
                  </a:lnTo>
                  <a:lnTo>
                    <a:pt x="57911" y="6096"/>
                  </a:lnTo>
                  <a:lnTo>
                    <a:pt x="64007" y="0"/>
                  </a:lnTo>
                  <a:lnTo>
                    <a:pt x="192023" y="0"/>
                  </a:lnTo>
                  <a:lnTo>
                    <a:pt x="198119" y="6096"/>
                  </a:lnTo>
                  <a:lnTo>
                    <a:pt x="198119" y="266700"/>
                  </a:lnTo>
                  <a:lnTo>
                    <a:pt x="246887" y="266700"/>
                  </a:lnTo>
                  <a:lnTo>
                    <a:pt x="251459" y="269748"/>
                  </a:lnTo>
                  <a:lnTo>
                    <a:pt x="254507" y="274320"/>
                  </a:lnTo>
                  <a:lnTo>
                    <a:pt x="256031" y="278892"/>
                  </a:lnTo>
                  <a:lnTo>
                    <a:pt x="254507" y="284988"/>
                  </a:lnTo>
                  <a:lnTo>
                    <a:pt x="137159" y="402336"/>
                  </a:lnTo>
                  <a:lnTo>
                    <a:pt x="131063" y="406908"/>
                  </a:lnTo>
                  <a:close/>
                </a:path>
              </a:pathLst>
            </a:custGeom>
            <a:solidFill>
              <a:srgbClr val="000000"/>
            </a:solidFill>
          </p:spPr>
          <p:txBody>
            <a:bodyPr wrap="square" lIns="0" tIns="0" rIns="0" bIns="0" rtlCol="0"/>
            <a:lstStyle/>
            <a:p>
              <a:endParaRPr/>
            </a:p>
          </p:txBody>
        </p:sp>
        <p:sp>
          <p:nvSpPr>
            <p:cNvPr id="8" name="object 8"/>
            <p:cNvSpPr/>
            <p:nvPr/>
          </p:nvSpPr>
          <p:spPr>
            <a:xfrm>
              <a:off x="1901939" y="2959620"/>
              <a:ext cx="2060575" cy="878205"/>
            </a:xfrm>
            <a:custGeom>
              <a:avLst/>
              <a:gdLst/>
              <a:ahLst/>
              <a:cxnLst/>
              <a:rect l="l" t="t" r="r" b="b"/>
              <a:pathLst>
                <a:path w="2060575" h="878204">
                  <a:moveTo>
                    <a:pt x="304800" y="574548"/>
                  </a:moveTo>
                  <a:lnTo>
                    <a:pt x="152400" y="443484"/>
                  </a:lnTo>
                  <a:lnTo>
                    <a:pt x="0" y="574548"/>
                  </a:lnTo>
                  <a:lnTo>
                    <a:pt x="76200" y="574548"/>
                  </a:lnTo>
                  <a:lnTo>
                    <a:pt x="76200" y="877824"/>
                  </a:lnTo>
                  <a:lnTo>
                    <a:pt x="228600" y="877824"/>
                  </a:lnTo>
                  <a:lnTo>
                    <a:pt x="228600" y="574548"/>
                  </a:lnTo>
                  <a:lnTo>
                    <a:pt x="304800" y="574548"/>
                  </a:lnTo>
                  <a:close/>
                </a:path>
                <a:path w="2060575" h="878204">
                  <a:moveTo>
                    <a:pt x="2060460" y="129540"/>
                  </a:moveTo>
                  <a:lnTo>
                    <a:pt x="1908060" y="0"/>
                  </a:lnTo>
                  <a:lnTo>
                    <a:pt x="1755660" y="129540"/>
                  </a:lnTo>
                  <a:lnTo>
                    <a:pt x="1831860" y="129540"/>
                  </a:lnTo>
                  <a:lnTo>
                    <a:pt x="1831860" y="434340"/>
                  </a:lnTo>
                  <a:lnTo>
                    <a:pt x="1984260" y="434340"/>
                  </a:lnTo>
                  <a:lnTo>
                    <a:pt x="1984260" y="129540"/>
                  </a:lnTo>
                  <a:lnTo>
                    <a:pt x="2060460" y="129540"/>
                  </a:lnTo>
                  <a:close/>
                </a:path>
              </a:pathLst>
            </a:custGeom>
            <a:solidFill>
              <a:srgbClr val="2F28D1"/>
            </a:solidFill>
          </p:spPr>
          <p:txBody>
            <a:bodyPr wrap="square" lIns="0" tIns="0" rIns="0" bIns="0" rtlCol="0"/>
            <a:lstStyle/>
            <a:p>
              <a:endParaRPr/>
            </a:p>
          </p:txBody>
        </p:sp>
      </p:grpSp>
      <p:sp>
        <p:nvSpPr>
          <p:cNvPr id="9" name="object 9"/>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10" name="object 10"/>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5.47</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2470" y="811805"/>
            <a:ext cx="5504180" cy="391160"/>
          </a:xfrm>
          <a:prstGeom prst="rect">
            <a:avLst/>
          </a:prstGeom>
        </p:spPr>
        <p:txBody>
          <a:bodyPr vert="horz" wrap="square" lIns="0" tIns="12700" rIns="0" bIns="0" rtlCol="0">
            <a:spAutoFit/>
          </a:bodyPr>
          <a:lstStyle/>
          <a:p>
            <a:pPr marL="12700">
              <a:lnSpc>
                <a:spcPct val="100000"/>
              </a:lnSpc>
              <a:spcBef>
                <a:spcPts val="100"/>
              </a:spcBef>
              <a:tabLst>
                <a:tab pos="4416425" algn="l"/>
              </a:tabLst>
            </a:pPr>
            <a:r>
              <a:rPr sz="2400" dirty="0"/>
              <a:t>Highest</a:t>
            </a:r>
            <a:r>
              <a:rPr sz="2400" spc="-135" dirty="0"/>
              <a:t> </a:t>
            </a:r>
            <a:r>
              <a:rPr sz="2400" dirty="0"/>
              <a:t>Response</a:t>
            </a:r>
            <a:r>
              <a:rPr sz="2400" spc="-110" dirty="0"/>
              <a:t> </a:t>
            </a:r>
            <a:r>
              <a:rPr sz="2400" dirty="0"/>
              <a:t>Ratio</a:t>
            </a:r>
            <a:r>
              <a:rPr sz="2400" spc="-130" dirty="0"/>
              <a:t> </a:t>
            </a:r>
            <a:r>
              <a:rPr sz="2400" spc="-20" dirty="0"/>
              <a:t>Next</a:t>
            </a:r>
            <a:r>
              <a:rPr sz="2400" dirty="0"/>
              <a:t>	</a:t>
            </a:r>
            <a:r>
              <a:rPr sz="2400" spc="-10" dirty="0"/>
              <a:t>(HRRN)</a:t>
            </a:r>
            <a:endParaRPr sz="2400"/>
          </a:p>
        </p:txBody>
      </p:sp>
      <p:sp>
        <p:nvSpPr>
          <p:cNvPr id="24" name="object 24"/>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25" name="object 25"/>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5.48</a:t>
            </a:r>
          </a:p>
        </p:txBody>
      </p:sp>
      <p:graphicFrame>
        <p:nvGraphicFramePr>
          <p:cNvPr id="3" name="object 3"/>
          <p:cNvGraphicFramePr>
            <a:graphicFrameLocks noGrp="1"/>
          </p:cNvGraphicFramePr>
          <p:nvPr/>
        </p:nvGraphicFramePr>
        <p:xfrm>
          <a:off x="1348740" y="1505988"/>
          <a:ext cx="5367654" cy="956310"/>
        </p:xfrm>
        <a:graphic>
          <a:graphicData uri="http://schemas.openxmlformats.org/drawingml/2006/table">
            <a:tbl>
              <a:tblPr firstRow="1" bandRow="1">
                <a:tableStyleId>{2D5ABB26-0587-4C30-8999-92F81FD0307C}</a:tableStyleId>
              </a:tblPr>
              <a:tblGrid>
                <a:gridCol w="1318260">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1671320">
                  <a:extLst>
                    <a:ext uri="{9D8B030D-6E8A-4147-A177-3AD203B41FA5}">
                      <a16:colId xmlns:a16="http://schemas.microsoft.com/office/drawing/2014/main" val="20002"/>
                    </a:ext>
                  </a:extLst>
                </a:gridCol>
                <a:gridCol w="2033904">
                  <a:extLst>
                    <a:ext uri="{9D8B030D-6E8A-4147-A177-3AD203B41FA5}">
                      <a16:colId xmlns:a16="http://schemas.microsoft.com/office/drawing/2014/main" val="20003"/>
                    </a:ext>
                  </a:extLst>
                </a:gridCol>
              </a:tblGrid>
              <a:tr h="288925">
                <a:tc>
                  <a:txBody>
                    <a:bodyPr/>
                    <a:lstStyle/>
                    <a:p>
                      <a:pPr marL="269240">
                        <a:lnSpc>
                          <a:spcPts val="1989"/>
                        </a:lnSpc>
                      </a:pPr>
                      <a:r>
                        <a:rPr sz="1800" spc="-10" dirty="0">
                          <a:latin typeface="Arial MT"/>
                          <a:cs typeface="Arial MT"/>
                        </a:rPr>
                        <a:t>Process</a:t>
                      </a:r>
                      <a:endParaRPr sz="1800">
                        <a:latin typeface="Arial MT"/>
                        <a:cs typeface="Arial MT"/>
                      </a:endParaRPr>
                    </a:p>
                  </a:txBody>
                  <a:tcPr marL="0" marR="0" marT="0" marB="0">
                    <a:lnB w="12700">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tc>
                <a:tc>
                  <a:txBody>
                    <a:bodyPr/>
                    <a:lstStyle/>
                    <a:p>
                      <a:pPr marL="151765">
                        <a:lnSpc>
                          <a:spcPts val="2085"/>
                        </a:lnSpc>
                      </a:pPr>
                      <a:r>
                        <a:rPr sz="1800" spc="-10" dirty="0">
                          <a:latin typeface="Arial MT"/>
                          <a:cs typeface="Arial MT"/>
                        </a:rPr>
                        <a:t>Arrival</a:t>
                      </a:r>
                      <a:r>
                        <a:rPr sz="1800" spc="-90" dirty="0">
                          <a:latin typeface="Arial MT"/>
                          <a:cs typeface="Arial MT"/>
                        </a:rPr>
                        <a:t> </a:t>
                      </a:r>
                      <a:r>
                        <a:rPr sz="1800" spc="-20" dirty="0">
                          <a:latin typeface="Arial MT"/>
                          <a:cs typeface="Arial MT"/>
                        </a:rPr>
                        <a:t>Time</a:t>
                      </a:r>
                      <a:endParaRPr sz="1800">
                        <a:latin typeface="Arial MT"/>
                        <a:cs typeface="Arial MT"/>
                      </a:endParaRPr>
                    </a:p>
                  </a:txBody>
                  <a:tcPr marL="0" marR="0" marT="0" marB="0">
                    <a:lnB w="12700">
                      <a:solidFill>
                        <a:srgbClr val="000000"/>
                      </a:solidFill>
                      <a:prstDash val="solid"/>
                    </a:lnB>
                  </a:tcPr>
                </a:tc>
                <a:tc>
                  <a:txBody>
                    <a:bodyPr/>
                    <a:lstStyle/>
                    <a:p>
                      <a:pPr marL="328930">
                        <a:lnSpc>
                          <a:spcPts val="1989"/>
                        </a:lnSpc>
                      </a:pPr>
                      <a:r>
                        <a:rPr sz="1800" dirty="0">
                          <a:latin typeface="Arial MT"/>
                          <a:cs typeface="Arial MT"/>
                        </a:rPr>
                        <a:t>CPU</a:t>
                      </a:r>
                      <a:r>
                        <a:rPr sz="1800" spc="-45" dirty="0">
                          <a:latin typeface="Arial MT"/>
                          <a:cs typeface="Arial MT"/>
                        </a:rPr>
                        <a:t> </a:t>
                      </a:r>
                      <a:r>
                        <a:rPr sz="1800" spc="-10" dirty="0">
                          <a:latin typeface="Arial MT"/>
                          <a:cs typeface="Arial MT"/>
                        </a:rPr>
                        <a:t>Burst</a:t>
                      </a:r>
                      <a:r>
                        <a:rPr sz="1800" spc="-120" dirty="0">
                          <a:latin typeface="Arial MT"/>
                          <a:cs typeface="Arial MT"/>
                        </a:rPr>
                        <a:t> </a:t>
                      </a:r>
                      <a:r>
                        <a:rPr sz="1800" spc="-20" dirty="0">
                          <a:latin typeface="Arial MT"/>
                          <a:cs typeface="Arial MT"/>
                        </a:rPr>
                        <a:t>Time</a:t>
                      </a:r>
                      <a:endParaRPr sz="1800">
                        <a:latin typeface="Arial MT"/>
                        <a:cs typeface="Arial MT"/>
                      </a:endParaRPr>
                    </a:p>
                  </a:txBody>
                  <a:tcPr marL="0" marR="0" marT="0" marB="0">
                    <a:lnB w="12700">
                      <a:solidFill>
                        <a:srgbClr val="000000"/>
                      </a:solidFill>
                      <a:prstDash val="solid"/>
                    </a:lnB>
                  </a:tcPr>
                </a:tc>
                <a:extLst>
                  <a:ext uri="{0D108BD9-81ED-4DB2-BD59-A6C34878D82A}">
                    <a16:rowId xmlns:a16="http://schemas.microsoft.com/office/drawing/2014/main" val="10000"/>
                  </a:ext>
                </a:extLst>
              </a:tr>
              <a:tr h="338455">
                <a:tc>
                  <a:txBody>
                    <a:bodyPr/>
                    <a:lstStyle/>
                    <a:p>
                      <a:pPr marR="152400" algn="ctr">
                        <a:lnSpc>
                          <a:spcPts val="2065"/>
                        </a:lnSpc>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0" marB="0">
                    <a:lnT w="12700">
                      <a:solidFill>
                        <a:srgbClr val="000000"/>
                      </a:solidFill>
                      <a:prstDash val="solid"/>
                    </a:lnT>
                  </a:tcPr>
                </a:tc>
                <a:tc>
                  <a:txBody>
                    <a:bodyPr/>
                    <a:lstStyle/>
                    <a:p>
                      <a:pPr>
                        <a:lnSpc>
                          <a:spcPct val="100000"/>
                        </a:lnSpc>
                      </a:pPr>
                      <a:endParaRPr sz="1500">
                        <a:latin typeface="Times New Roman"/>
                        <a:cs typeface="Times New Roman"/>
                      </a:endParaRPr>
                    </a:p>
                  </a:txBody>
                  <a:tcPr marL="0" marR="0" marT="0" marB="0"/>
                </a:tc>
                <a:tc>
                  <a:txBody>
                    <a:bodyPr/>
                    <a:lstStyle/>
                    <a:p>
                      <a:pPr marL="528320">
                        <a:lnSpc>
                          <a:spcPts val="2065"/>
                        </a:lnSpc>
                      </a:pPr>
                      <a:r>
                        <a:rPr sz="1800" spc="-50" dirty="0">
                          <a:latin typeface="Arial MT"/>
                          <a:cs typeface="Arial MT"/>
                        </a:rPr>
                        <a:t>0</a:t>
                      </a:r>
                      <a:endParaRPr sz="1800">
                        <a:latin typeface="Arial MT"/>
                        <a:cs typeface="Arial MT"/>
                      </a:endParaRPr>
                    </a:p>
                  </a:txBody>
                  <a:tcPr marL="0" marR="0" marT="0" marB="0">
                    <a:lnT w="12700">
                      <a:solidFill>
                        <a:srgbClr val="000000"/>
                      </a:solidFill>
                      <a:prstDash val="solid"/>
                    </a:lnT>
                  </a:tcPr>
                </a:tc>
                <a:tc>
                  <a:txBody>
                    <a:bodyPr/>
                    <a:lstStyle/>
                    <a:p>
                      <a:pPr marL="205740" algn="ctr">
                        <a:lnSpc>
                          <a:spcPts val="2030"/>
                        </a:lnSpc>
                      </a:pPr>
                      <a:r>
                        <a:rPr sz="1800" spc="-25" dirty="0">
                          <a:latin typeface="Arial MT"/>
                          <a:cs typeface="Arial MT"/>
                        </a:rPr>
                        <a:t>10</a:t>
                      </a:r>
                      <a:endParaRPr sz="1800">
                        <a:latin typeface="Arial MT"/>
                        <a:cs typeface="Arial MT"/>
                      </a:endParaRPr>
                    </a:p>
                  </a:txBody>
                  <a:tcPr marL="0" marR="0" marT="0" marB="0">
                    <a:lnT w="12700">
                      <a:solidFill>
                        <a:srgbClr val="000000"/>
                      </a:solidFill>
                      <a:prstDash val="solid"/>
                    </a:lnT>
                  </a:tcPr>
                </a:tc>
                <a:extLst>
                  <a:ext uri="{0D108BD9-81ED-4DB2-BD59-A6C34878D82A}">
                    <a16:rowId xmlns:a16="http://schemas.microsoft.com/office/drawing/2014/main" val="10001"/>
                  </a:ext>
                </a:extLst>
              </a:tr>
              <a:tr h="328930">
                <a:tc>
                  <a:txBody>
                    <a:bodyPr/>
                    <a:lstStyle/>
                    <a:p>
                      <a:pPr marR="143510" algn="ctr">
                        <a:lnSpc>
                          <a:spcPct val="100000"/>
                        </a:lnSpc>
                        <a:spcBef>
                          <a:spcPts val="260"/>
                        </a:spcBef>
                      </a:pPr>
                      <a:r>
                        <a:rPr sz="1800" spc="-25" dirty="0">
                          <a:latin typeface="Arial MT"/>
                          <a:cs typeface="Arial MT"/>
                        </a:rPr>
                        <a:t>P</a:t>
                      </a:r>
                      <a:r>
                        <a:rPr sz="1800" spc="-37" baseline="-13888" dirty="0">
                          <a:latin typeface="Arial MT"/>
                          <a:cs typeface="Arial MT"/>
                        </a:rPr>
                        <a:t>2</a:t>
                      </a:r>
                      <a:endParaRPr sz="1800" baseline="-13888">
                        <a:latin typeface="Arial MT"/>
                        <a:cs typeface="Arial MT"/>
                      </a:endParaRPr>
                    </a:p>
                  </a:txBody>
                  <a:tcPr marL="0" marR="0" marT="33020" marB="0"/>
                </a:tc>
                <a:tc>
                  <a:txBody>
                    <a:bodyPr/>
                    <a:lstStyle/>
                    <a:p>
                      <a:pPr>
                        <a:lnSpc>
                          <a:spcPct val="100000"/>
                        </a:lnSpc>
                      </a:pPr>
                      <a:endParaRPr sz="1500">
                        <a:latin typeface="Times New Roman"/>
                        <a:cs typeface="Times New Roman"/>
                      </a:endParaRPr>
                    </a:p>
                  </a:txBody>
                  <a:tcPr marL="0" marR="0" marT="0" marB="0"/>
                </a:tc>
                <a:tc>
                  <a:txBody>
                    <a:bodyPr/>
                    <a:lstStyle/>
                    <a:p>
                      <a:pPr marL="531495">
                        <a:lnSpc>
                          <a:spcPts val="2135"/>
                        </a:lnSpc>
                        <a:spcBef>
                          <a:spcPts val="355"/>
                        </a:spcBef>
                      </a:pPr>
                      <a:r>
                        <a:rPr sz="1800" spc="-50" dirty="0">
                          <a:latin typeface="Arial MT"/>
                          <a:cs typeface="Arial MT"/>
                        </a:rPr>
                        <a:t>3</a:t>
                      </a:r>
                      <a:endParaRPr sz="1800">
                        <a:latin typeface="Arial MT"/>
                        <a:cs typeface="Arial MT"/>
                      </a:endParaRPr>
                    </a:p>
                  </a:txBody>
                  <a:tcPr marL="0" marR="0" marT="45085" marB="0"/>
                </a:tc>
                <a:tc>
                  <a:txBody>
                    <a:bodyPr/>
                    <a:lstStyle/>
                    <a:p>
                      <a:pPr marL="80010" algn="ctr">
                        <a:lnSpc>
                          <a:spcPct val="100000"/>
                        </a:lnSpc>
                        <a:spcBef>
                          <a:spcPts val="270"/>
                        </a:spcBef>
                      </a:pPr>
                      <a:r>
                        <a:rPr sz="1800" spc="-50" dirty="0">
                          <a:latin typeface="Arial MT"/>
                          <a:cs typeface="Arial MT"/>
                        </a:rPr>
                        <a:t>6</a:t>
                      </a:r>
                      <a:endParaRPr sz="1800">
                        <a:latin typeface="Arial MT"/>
                        <a:cs typeface="Arial MT"/>
                      </a:endParaRPr>
                    </a:p>
                  </a:txBody>
                  <a:tcPr marL="0" marR="0" marT="34290" marB="0"/>
                </a:tc>
                <a:extLst>
                  <a:ext uri="{0D108BD9-81ED-4DB2-BD59-A6C34878D82A}">
                    <a16:rowId xmlns:a16="http://schemas.microsoft.com/office/drawing/2014/main" val="10002"/>
                  </a:ext>
                </a:extLst>
              </a:tr>
            </a:tbl>
          </a:graphicData>
        </a:graphic>
      </p:graphicFrame>
      <p:sp>
        <p:nvSpPr>
          <p:cNvPr id="4" name="object 4"/>
          <p:cNvSpPr txBox="1"/>
          <p:nvPr/>
        </p:nvSpPr>
        <p:spPr>
          <a:xfrm>
            <a:off x="1772389" y="2386097"/>
            <a:ext cx="313690" cy="1168400"/>
          </a:xfrm>
          <a:prstGeom prst="rect">
            <a:avLst/>
          </a:prstGeom>
        </p:spPr>
        <p:txBody>
          <a:bodyPr vert="horz" wrap="square" lIns="0" tIns="12700" rIns="0" bIns="0" rtlCol="0">
            <a:spAutoFit/>
          </a:bodyPr>
          <a:lstStyle/>
          <a:p>
            <a:pPr marL="38100" marR="30480" algn="just">
              <a:lnSpc>
                <a:spcPct val="138900"/>
              </a:lnSpc>
              <a:spcBef>
                <a:spcPts val="100"/>
              </a:spcBef>
            </a:pPr>
            <a:r>
              <a:rPr sz="1800" spc="-25" dirty="0">
                <a:latin typeface="Arial MT"/>
                <a:cs typeface="Arial MT"/>
              </a:rPr>
              <a:t>P</a:t>
            </a:r>
            <a:r>
              <a:rPr sz="1800" spc="-37" baseline="-13888" dirty="0">
                <a:latin typeface="Arial MT"/>
                <a:cs typeface="Arial MT"/>
              </a:rPr>
              <a:t>3 </a:t>
            </a:r>
            <a:r>
              <a:rPr sz="1800" spc="-25" dirty="0">
                <a:latin typeface="Arial MT"/>
                <a:cs typeface="Arial MT"/>
              </a:rPr>
              <a:t>P</a:t>
            </a:r>
            <a:r>
              <a:rPr sz="1800" spc="-37" baseline="-13888" dirty="0">
                <a:latin typeface="Arial MT"/>
                <a:cs typeface="Arial MT"/>
              </a:rPr>
              <a:t>4 </a:t>
            </a:r>
            <a:r>
              <a:rPr sz="1800" spc="-25" dirty="0">
                <a:latin typeface="Arial MT"/>
                <a:cs typeface="Arial MT"/>
              </a:rPr>
              <a:t>P</a:t>
            </a:r>
            <a:r>
              <a:rPr sz="1800" spc="-37" baseline="-13888" dirty="0">
                <a:latin typeface="Arial MT"/>
                <a:cs typeface="Arial MT"/>
              </a:rPr>
              <a:t>5</a:t>
            </a:r>
            <a:endParaRPr sz="1800" baseline="-13888">
              <a:latin typeface="Arial MT"/>
              <a:cs typeface="Arial MT"/>
            </a:endParaRPr>
          </a:p>
        </p:txBody>
      </p:sp>
      <p:sp>
        <p:nvSpPr>
          <p:cNvPr id="5" name="object 5"/>
          <p:cNvSpPr txBox="1"/>
          <p:nvPr/>
        </p:nvSpPr>
        <p:spPr>
          <a:xfrm>
            <a:off x="3530591" y="2445592"/>
            <a:ext cx="278765" cy="1153160"/>
          </a:xfrm>
          <a:prstGeom prst="rect">
            <a:avLst/>
          </a:prstGeom>
        </p:spPr>
        <p:txBody>
          <a:bodyPr vert="horz" wrap="square" lIns="0" tIns="114300" rIns="0" bIns="0" rtlCol="0">
            <a:spAutoFit/>
          </a:bodyPr>
          <a:lstStyle/>
          <a:p>
            <a:pPr marL="12700">
              <a:lnSpc>
                <a:spcPct val="100000"/>
              </a:lnSpc>
              <a:spcBef>
                <a:spcPts val="900"/>
              </a:spcBef>
            </a:pPr>
            <a:r>
              <a:rPr sz="1800" spc="-50" dirty="0">
                <a:latin typeface="Arial MT"/>
                <a:cs typeface="Arial MT"/>
              </a:rPr>
              <a:t>3</a:t>
            </a:r>
            <a:endParaRPr sz="1800">
              <a:latin typeface="Arial MT"/>
              <a:cs typeface="Arial MT"/>
            </a:endParaRPr>
          </a:p>
          <a:p>
            <a:pPr marL="12700">
              <a:lnSpc>
                <a:spcPct val="100000"/>
              </a:lnSpc>
              <a:spcBef>
                <a:spcPts val="805"/>
              </a:spcBef>
            </a:pPr>
            <a:r>
              <a:rPr sz="1800" spc="-50" dirty="0">
                <a:latin typeface="Arial MT"/>
                <a:cs typeface="Arial MT"/>
              </a:rPr>
              <a:t>8</a:t>
            </a:r>
            <a:endParaRPr sz="1800">
              <a:latin typeface="Arial MT"/>
              <a:cs typeface="Arial MT"/>
            </a:endParaRPr>
          </a:p>
          <a:p>
            <a:pPr marL="12700">
              <a:lnSpc>
                <a:spcPct val="100000"/>
              </a:lnSpc>
              <a:spcBef>
                <a:spcPts val="795"/>
              </a:spcBef>
            </a:pPr>
            <a:r>
              <a:rPr sz="1800" spc="-25" dirty="0">
                <a:latin typeface="Arial MT"/>
                <a:cs typeface="Arial MT"/>
              </a:rPr>
              <a:t>13</a:t>
            </a:r>
            <a:endParaRPr sz="1800">
              <a:latin typeface="Arial MT"/>
              <a:cs typeface="Arial MT"/>
            </a:endParaRPr>
          </a:p>
        </p:txBody>
      </p:sp>
      <p:sp>
        <p:nvSpPr>
          <p:cNvPr id="6" name="object 6"/>
          <p:cNvSpPr txBox="1"/>
          <p:nvPr/>
        </p:nvSpPr>
        <p:spPr>
          <a:xfrm>
            <a:off x="5665673" y="2434875"/>
            <a:ext cx="153035" cy="1167130"/>
          </a:xfrm>
          <a:prstGeom prst="rect">
            <a:avLst/>
          </a:prstGeom>
        </p:spPr>
        <p:txBody>
          <a:bodyPr vert="horz" wrap="square" lIns="0" tIns="114300" rIns="0" bIns="0" rtlCol="0">
            <a:spAutoFit/>
          </a:bodyPr>
          <a:lstStyle/>
          <a:p>
            <a:pPr marL="12700">
              <a:lnSpc>
                <a:spcPct val="100000"/>
              </a:lnSpc>
              <a:spcBef>
                <a:spcPts val="900"/>
              </a:spcBef>
            </a:pPr>
            <a:r>
              <a:rPr sz="1800" spc="-50" dirty="0">
                <a:latin typeface="Arial MT"/>
                <a:cs typeface="Arial MT"/>
              </a:rPr>
              <a:t>4</a:t>
            </a:r>
            <a:endParaRPr sz="1800">
              <a:latin typeface="Arial MT"/>
              <a:cs typeface="Arial MT"/>
            </a:endParaRPr>
          </a:p>
          <a:p>
            <a:pPr marL="12700">
              <a:lnSpc>
                <a:spcPct val="100000"/>
              </a:lnSpc>
              <a:spcBef>
                <a:spcPts val="805"/>
              </a:spcBef>
            </a:pPr>
            <a:r>
              <a:rPr sz="1800" spc="-50" dirty="0">
                <a:latin typeface="Arial MT"/>
                <a:cs typeface="Arial MT"/>
              </a:rPr>
              <a:t>3</a:t>
            </a:r>
            <a:endParaRPr sz="1800">
              <a:latin typeface="Arial MT"/>
              <a:cs typeface="Arial MT"/>
            </a:endParaRPr>
          </a:p>
          <a:p>
            <a:pPr marL="12700">
              <a:lnSpc>
                <a:spcPct val="100000"/>
              </a:lnSpc>
              <a:spcBef>
                <a:spcPts val="900"/>
              </a:spcBef>
            </a:pPr>
            <a:r>
              <a:rPr sz="1800" spc="-50" dirty="0">
                <a:latin typeface="Arial MT"/>
                <a:cs typeface="Arial MT"/>
              </a:rPr>
              <a:t>5</a:t>
            </a:r>
            <a:endParaRPr sz="1800">
              <a:latin typeface="Arial MT"/>
              <a:cs typeface="Arial MT"/>
            </a:endParaRPr>
          </a:p>
        </p:txBody>
      </p:sp>
      <p:graphicFrame>
        <p:nvGraphicFramePr>
          <p:cNvPr id="7" name="object 7"/>
          <p:cNvGraphicFramePr>
            <a:graphicFrameLocks noGrp="1"/>
          </p:cNvGraphicFramePr>
          <p:nvPr/>
        </p:nvGraphicFramePr>
        <p:xfrm>
          <a:off x="2460498" y="4133850"/>
          <a:ext cx="5182867" cy="457200"/>
        </p:xfrm>
        <a:graphic>
          <a:graphicData uri="http://schemas.openxmlformats.org/drawingml/2006/table">
            <a:tbl>
              <a:tblPr firstRow="1" bandRow="1">
                <a:tableStyleId>{2D5ABB26-0587-4C30-8999-92F81FD0307C}</a:tableStyleId>
              </a:tblPr>
              <a:tblGrid>
                <a:gridCol w="1991995">
                  <a:extLst>
                    <a:ext uri="{9D8B030D-6E8A-4147-A177-3AD203B41FA5}">
                      <a16:colId xmlns:a16="http://schemas.microsoft.com/office/drawing/2014/main" val="20000"/>
                    </a:ext>
                  </a:extLst>
                </a:gridCol>
                <a:gridCol w="769619">
                  <a:extLst>
                    <a:ext uri="{9D8B030D-6E8A-4147-A177-3AD203B41FA5}">
                      <a16:colId xmlns:a16="http://schemas.microsoft.com/office/drawing/2014/main" val="20001"/>
                    </a:ext>
                  </a:extLst>
                </a:gridCol>
                <a:gridCol w="731520">
                  <a:extLst>
                    <a:ext uri="{9D8B030D-6E8A-4147-A177-3AD203B41FA5}">
                      <a16:colId xmlns:a16="http://schemas.microsoft.com/office/drawing/2014/main" val="20002"/>
                    </a:ext>
                  </a:extLst>
                </a:gridCol>
                <a:gridCol w="839469">
                  <a:extLst>
                    <a:ext uri="{9D8B030D-6E8A-4147-A177-3AD203B41FA5}">
                      <a16:colId xmlns:a16="http://schemas.microsoft.com/office/drawing/2014/main" val="20003"/>
                    </a:ext>
                  </a:extLst>
                </a:gridCol>
                <a:gridCol w="850264">
                  <a:extLst>
                    <a:ext uri="{9D8B030D-6E8A-4147-A177-3AD203B41FA5}">
                      <a16:colId xmlns:a16="http://schemas.microsoft.com/office/drawing/2014/main" val="20004"/>
                    </a:ext>
                  </a:extLst>
                </a:gridCol>
              </a:tblGrid>
              <a:tr h="457200">
                <a:tc>
                  <a:txBody>
                    <a:bodyPr/>
                    <a:lstStyle/>
                    <a:p>
                      <a:pPr marL="61594" algn="ctr">
                        <a:lnSpc>
                          <a:spcPct val="100000"/>
                        </a:lnSpc>
                        <a:spcBef>
                          <a:spcPts val="800"/>
                        </a:spcBef>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10160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328930">
                        <a:lnSpc>
                          <a:spcPct val="100000"/>
                        </a:lnSpc>
                        <a:spcBef>
                          <a:spcPts val="745"/>
                        </a:spcBef>
                      </a:pPr>
                      <a:r>
                        <a:rPr sz="1800" spc="-25" dirty="0">
                          <a:latin typeface="Arial MT"/>
                          <a:cs typeface="Arial MT"/>
                        </a:rPr>
                        <a:t>P</a:t>
                      </a:r>
                      <a:r>
                        <a:rPr sz="1800" spc="-37" baseline="-13888" dirty="0">
                          <a:latin typeface="Arial MT"/>
                          <a:cs typeface="Arial MT"/>
                        </a:rPr>
                        <a:t>3</a:t>
                      </a:r>
                      <a:endParaRPr sz="1800" baseline="-13888">
                        <a:latin typeface="Arial MT"/>
                        <a:cs typeface="Arial MT"/>
                      </a:endParaRPr>
                    </a:p>
                  </a:txBody>
                  <a:tcPr marL="0" marR="0" marT="9461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284480">
                        <a:lnSpc>
                          <a:spcPct val="100000"/>
                        </a:lnSpc>
                        <a:spcBef>
                          <a:spcPts val="730"/>
                        </a:spcBef>
                      </a:pPr>
                      <a:r>
                        <a:rPr sz="1800" spc="-25" dirty="0">
                          <a:latin typeface="Arial MT"/>
                          <a:cs typeface="Arial MT"/>
                        </a:rPr>
                        <a:t>P</a:t>
                      </a:r>
                      <a:r>
                        <a:rPr sz="1800" spc="-37" baseline="-13888" dirty="0">
                          <a:latin typeface="Arial MT"/>
                          <a:cs typeface="Arial MT"/>
                        </a:rPr>
                        <a:t>4</a:t>
                      </a:r>
                      <a:endParaRPr sz="1800" baseline="-13888">
                        <a:latin typeface="Arial MT"/>
                        <a:cs typeface="Arial MT"/>
                      </a:endParaRPr>
                    </a:p>
                  </a:txBody>
                  <a:tcPr marL="0" marR="0" marT="9271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255904">
                        <a:lnSpc>
                          <a:spcPct val="100000"/>
                        </a:lnSpc>
                        <a:spcBef>
                          <a:spcPts val="745"/>
                        </a:spcBef>
                      </a:pPr>
                      <a:r>
                        <a:rPr sz="1800" spc="-25" dirty="0">
                          <a:latin typeface="Arial MT"/>
                          <a:cs typeface="Arial MT"/>
                        </a:rPr>
                        <a:t>P</a:t>
                      </a:r>
                      <a:r>
                        <a:rPr sz="1800" spc="-37" baseline="-13888" dirty="0">
                          <a:latin typeface="Arial MT"/>
                          <a:cs typeface="Arial MT"/>
                        </a:rPr>
                        <a:t>2</a:t>
                      </a:r>
                      <a:endParaRPr sz="1800" baseline="-13888">
                        <a:latin typeface="Arial MT"/>
                        <a:cs typeface="Arial MT"/>
                      </a:endParaRPr>
                    </a:p>
                  </a:txBody>
                  <a:tcPr marL="0" marR="0" marT="9461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17145" algn="ctr">
                        <a:lnSpc>
                          <a:spcPct val="100000"/>
                        </a:lnSpc>
                        <a:spcBef>
                          <a:spcPts val="745"/>
                        </a:spcBef>
                      </a:pPr>
                      <a:r>
                        <a:rPr sz="1800" spc="-25" dirty="0">
                          <a:latin typeface="Arial MT"/>
                          <a:cs typeface="Arial MT"/>
                        </a:rPr>
                        <a:t>P</a:t>
                      </a:r>
                      <a:r>
                        <a:rPr sz="1800" spc="-37" baseline="-13888" dirty="0">
                          <a:latin typeface="Arial MT"/>
                          <a:cs typeface="Arial MT"/>
                        </a:rPr>
                        <a:t>5</a:t>
                      </a:r>
                      <a:endParaRPr sz="1800" baseline="-13888">
                        <a:latin typeface="Arial MT"/>
                        <a:cs typeface="Arial MT"/>
                      </a:endParaRPr>
                    </a:p>
                  </a:txBody>
                  <a:tcPr marL="0" marR="0" marT="9461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sp>
        <p:nvSpPr>
          <p:cNvPr id="8" name="object 8"/>
          <p:cNvSpPr txBox="1"/>
          <p:nvPr/>
        </p:nvSpPr>
        <p:spPr>
          <a:xfrm>
            <a:off x="4359684" y="4672071"/>
            <a:ext cx="249554"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Verdana"/>
                <a:cs typeface="Verdana"/>
              </a:rPr>
              <a:t>10</a:t>
            </a:r>
            <a:endParaRPr sz="1400">
              <a:latin typeface="Verdana"/>
              <a:cs typeface="Verdana"/>
            </a:endParaRPr>
          </a:p>
        </p:txBody>
      </p:sp>
      <p:sp>
        <p:nvSpPr>
          <p:cNvPr id="9" name="object 9"/>
          <p:cNvSpPr txBox="1"/>
          <p:nvPr/>
        </p:nvSpPr>
        <p:spPr>
          <a:xfrm>
            <a:off x="5150578" y="4658402"/>
            <a:ext cx="249554"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Verdana"/>
                <a:cs typeface="Verdana"/>
              </a:rPr>
              <a:t>14</a:t>
            </a:r>
            <a:endParaRPr sz="1400">
              <a:latin typeface="Verdana"/>
              <a:cs typeface="Verdana"/>
            </a:endParaRPr>
          </a:p>
        </p:txBody>
      </p:sp>
      <p:sp>
        <p:nvSpPr>
          <p:cNvPr id="10" name="object 10"/>
          <p:cNvSpPr txBox="1"/>
          <p:nvPr/>
        </p:nvSpPr>
        <p:spPr>
          <a:xfrm>
            <a:off x="5851644" y="4643166"/>
            <a:ext cx="249554"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Verdana"/>
                <a:cs typeface="Verdana"/>
              </a:rPr>
              <a:t>17</a:t>
            </a:r>
            <a:endParaRPr sz="1400">
              <a:latin typeface="Verdana"/>
              <a:cs typeface="Verdana"/>
            </a:endParaRPr>
          </a:p>
        </p:txBody>
      </p:sp>
      <p:sp>
        <p:nvSpPr>
          <p:cNvPr id="11" name="object 11"/>
          <p:cNvSpPr txBox="1"/>
          <p:nvPr/>
        </p:nvSpPr>
        <p:spPr>
          <a:xfrm>
            <a:off x="6717284" y="4678166"/>
            <a:ext cx="249554"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Verdana"/>
                <a:cs typeface="Verdana"/>
              </a:rPr>
              <a:t>23</a:t>
            </a:r>
            <a:endParaRPr sz="1400">
              <a:latin typeface="Verdana"/>
              <a:cs typeface="Verdana"/>
            </a:endParaRPr>
          </a:p>
        </p:txBody>
      </p:sp>
      <p:sp>
        <p:nvSpPr>
          <p:cNvPr id="12" name="object 12"/>
          <p:cNvSpPr txBox="1"/>
          <p:nvPr/>
        </p:nvSpPr>
        <p:spPr>
          <a:xfrm>
            <a:off x="7525020" y="4678166"/>
            <a:ext cx="249554"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Verdana"/>
                <a:cs typeface="Verdana"/>
              </a:rPr>
              <a:t>28</a:t>
            </a:r>
            <a:endParaRPr sz="1400">
              <a:latin typeface="Verdana"/>
              <a:cs typeface="Verdana"/>
            </a:endParaRPr>
          </a:p>
        </p:txBody>
      </p:sp>
      <p:sp>
        <p:nvSpPr>
          <p:cNvPr id="13" name="object 13"/>
          <p:cNvSpPr txBox="1"/>
          <p:nvPr/>
        </p:nvSpPr>
        <p:spPr>
          <a:xfrm>
            <a:off x="2450071" y="4640081"/>
            <a:ext cx="154305" cy="269240"/>
          </a:xfrm>
          <a:prstGeom prst="rect">
            <a:avLst/>
          </a:prstGeom>
        </p:spPr>
        <p:txBody>
          <a:bodyPr vert="horz" wrap="square" lIns="0" tIns="12065" rIns="0" bIns="0" rtlCol="0">
            <a:spAutoFit/>
          </a:bodyPr>
          <a:lstStyle/>
          <a:p>
            <a:pPr marL="12700">
              <a:lnSpc>
                <a:spcPct val="100000"/>
              </a:lnSpc>
              <a:spcBef>
                <a:spcPts val="95"/>
              </a:spcBef>
            </a:pPr>
            <a:r>
              <a:rPr sz="1600" spc="-50" dirty="0">
                <a:latin typeface="Verdana"/>
                <a:cs typeface="Verdana"/>
              </a:rPr>
              <a:t>0</a:t>
            </a:r>
            <a:endParaRPr sz="1600">
              <a:latin typeface="Verdana"/>
              <a:cs typeface="Verdana"/>
            </a:endParaRPr>
          </a:p>
        </p:txBody>
      </p:sp>
      <p:sp>
        <p:nvSpPr>
          <p:cNvPr id="14" name="object 14"/>
          <p:cNvSpPr txBox="1"/>
          <p:nvPr/>
        </p:nvSpPr>
        <p:spPr>
          <a:xfrm>
            <a:off x="1449358" y="5764700"/>
            <a:ext cx="4888865" cy="468630"/>
          </a:xfrm>
          <a:prstGeom prst="rect">
            <a:avLst/>
          </a:prstGeom>
        </p:spPr>
        <p:txBody>
          <a:bodyPr vert="horz" wrap="square" lIns="0" tIns="12700" rIns="0" bIns="0" rtlCol="0">
            <a:spAutoFit/>
          </a:bodyPr>
          <a:lstStyle/>
          <a:p>
            <a:pPr marL="38100">
              <a:lnSpc>
                <a:spcPts val="1864"/>
              </a:lnSpc>
              <a:spcBef>
                <a:spcPts val="100"/>
              </a:spcBef>
              <a:tabLst>
                <a:tab pos="2125345" algn="l"/>
                <a:tab pos="4350385" algn="l"/>
              </a:tabLst>
            </a:pPr>
            <a:r>
              <a:rPr sz="2700" baseline="1543" dirty="0">
                <a:latin typeface="Arial MT"/>
                <a:cs typeface="Arial MT"/>
              </a:rPr>
              <a:t>Avg</a:t>
            </a:r>
            <a:r>
              <a:rPr sz="2700" spc="-60" baseline="1543" dirty="0">
                <a:latin typeface="Arial MT"/>
                <a:cs typeface="Arial MT"/>
              </a:rPr>
              <a:t> </a:t>
            </a:r>
            <a:r>
              <a:rPr sz="2700" spc="-52" baseline="1543" dirty="0">
                <a:latin typeface="Arial MT"/>
                <a:cs typeface="Arial MT"/>
              </a:rPr>
              <a:t>Waiting</a:t>
            </a:r>
            <a:r>
              <a:rPr sz="2700" spc="-179" baseline="1543" dirty="0">
                <a:latin typeface="Arial MT"/>
                <a:cs typeface="Arial MT"/>
              </a:rPr>
              <a:t> </a:t>
            </a:r>
            <a:r>
              <a:rPr sz="2700" spc="-75" baseline="1543" dirty="0">
                <a:latin typeface="Arial MT"/>
                <a:cs typeface="Arial MT"/>
              </a:rPr>
              <a:t>Time</a:t>
            </a:r>
            <a:r>
              <a:rPr sz="2700" spc="-150" baseline="1543" dirty="0">
                <a:latin typeface="Arial MT"/>
                <a:cs typeface="Arial MT"/>
              </a:rPr>
              <a:t> </a:t>
            </a:r>
            <a:r>
              <a:rPr sz="2700" spc="-75" baseline="1543" dirty="0">
                <a:latin typeface="Arial MT"/>
                <a:cs typeface="Arial MT"/>
              </a:rPr>
              <a:t>=</a:t>
            </a:r>
            <a:r>
              <a:rPr sz="2400" u="sng" baseline="26041" dirty="0">
                <a:uFill>
                  <a:solidFill>
                    <a:srgbClr val="000000"/>
                  </a:solidFill>
                </a:uFill>
                <a:latin typeface="Times New Roman"/>
                <a:cs typeface="Times New Roman"/>
              </a:rPr>
              <a:t>	</a:t>
            </a:r>
            <a:r>
              <a:rPr sz="2400" u="sng" baseline="26041" dirty="0">
                <a:uFill>
                  <a:solidFill>
                    <a:srgbClr val="000000"/>
                  </a:solidFill>
                </a:uFill>
                <a:latin typeface="Verdana"/>
                <a:cs typeface="Verdana"/>
              </a:rPr>
              <a:t>0+14+</a:t>
            </a:r>
            <a:r>
              <a:rPr sz="2400" u="sng" baseline="24305" dirty="0">
                <a:uFill>
                  <a:solidFill>
                    <a:srgbClr val="000000"/>
                  </a:solidFill>
                </a:uFill>
                <a:latin typeface="Verdana"/>
                <a:cs typeface="Verdana"/>
              </a:rPr>
              <a:t>7</a:t>
            </a:r>
            <a:r>
              <a:rPr sz="2400" u="sng" spc="-7" baseline="24305" dirty="0">
                <a:uFill>
                  <a:solidFill>
                    <a:srgbClr val="000000"/>
                  </a:solidFill>
                </a:uFill>
                <a:latin typeface="Verdana"/>
                <a:cs typeface="Verdana"/>
              </a:rPr>
              <a:t> </a:t>
            </a:r>
            <a:r>
              <a:rPr sz="2400" u="sng" spc="-30" baseline="24305" dirty="0">
                <a:uFill>
                  <a:solidFill>
                    <a:srgbClr val="000000"/>
                  </a:solidFill>
                </a:uFill>
                <a:latin typeface="Verdana"/>
                <a:cs typeface="Verdana"/>
              </a:rPr>
              <a:t>+</a:t>
            </a:r>
            <a:r>
              <a:rPr sz="2400" u="sng" spc="-367" baseline="24305" dirty="0">
                <a:uFill>
                  <a:solidFill>
                    <a:srgbClr val="000000"/>
                  </a:solidFill>
                </a:uFill>
                <a:latin typeface="Verdana"/>
                <a:cs typeface="Verdana"/>
              </a:rPr>
              <a:t> </a:t>
            </a:r>
            <a:r>
              <a:rPr sz="2400" u="sng" spc="-15" baseline="24305" dirty="0">
                <a:uFill>
                  <a:solidFill>
                    <a:srgbClr val="000000"/>
                  </a:solidFill>
                </a:uFill>
                <a:latin typeface="Verdana"/>
                <a:cs typeface="Verdana"/>
              </a:rPr>
              <a:t>6+</a:t>
            </a:r>
            <a:r>
              <a:rPr sz="2400" spc="-450" baseline="24305" dirty="0">
                <a:latin typeface="Verdana"/>
                <a:cs typeface="Verdana"/>
              </a:rPr>
              <a:t> </a:t>
            </a:r>
            <a:r>
              <a:rPr sz="2400" u="sng" spc="-37" baseline="27777" dirty="0">
                <a:uFill>
                  <a:solidFill>
                    <a:srgbClr val="000000"/>
                  </a:solidFill>
                </a:uFill>
                <a:latin typeface="Verdana"/>
                <a:cs typeface="Verdana"/>
              </a:rPr>
              <a:t>10</a:t>
            </a:r>
            <a:r>
              <a:rPr sz="2400" u="sng" baseline="27777" dirty="0">
                <a:uFill>
                  <a:solidFill>
                    <a:srgbClr val="000000"/>
                  </a:solidFill>
                </a:uFill>
                <a:latin typeface="Verdana"/>
                <a:cs typeface="Verdana"/>
              </a:rPr>
              <a:t>	</a:t>
            </a:r>
            <a:r>
              <a:rPr sz="1600" spc="-20" dirty="0">
                <a:latin typeface="Verdana"/>
                <a:cs typeface="Verdana"/>
              </a:rPr>
              <a:t>=7.4</a:t>
            </a:r>
            <a:endParaRPr sz="1600">
              <a:latin typeface="Verdana"/>
              <a:cs typeface="Verdana"/>
            </a:endParaRPr>
          </a:p>
          <a:p>
            <a:pPr marL="1159510" algn="ctr">
              <a:lnSpc>
                <a:spcPts val="1625"/>
              </a:lnSpc>
            </a:pPr>
            <a:r>
              <a:rPr sz="1600" spc="-50" dirty="0">
                <a:latin typeface="Verdana"/>
                <a:cs typeface="Verdana"/>
              </a:rPr>
              <a:t>5</a:t>
            </a:r>
            <a:endParaRPr sz="1600">
              <a:latin typeface="Verdana"/>
              <a:cs typeface="Verdana"/>
            </a:endParaRPr>
          </a:p>
        </p:txBody>
      </p:sp>
      <p:sp>
        <p:nvSpPr>
          <p:cNvPr id="15" name="object 15"/>
          <p:cNvSpPr txBox="1"/>
          <p:nvPr/>
        </p:nvSpPr>
        <p:spPr>
          <a:xfrm>
            <a:off x="6747757" y="2163566"/>
            <a:ext cx="370840" cy="239395"/>
          </a:xfrm>
          <a:prstGeom prst="rect">
            <a:avLst/>
          </a:prstGeom>
        </p:spPr>
        <p:txBody>
          <a:bodyPr vert="horz" wrap="square" lIns="0" tIns="13335" rIns="0" bIns="0" rtlCol="0">
            <a:spAutoFit/>
          </a:bodyPr>
          <a:lstStyle/>
          <a:p>
            <a:pPr marL="12700">
              <a:lnSpc>
                <a:spcPct val="100000"/>
              </a:lnSpc>
              <a:spcBef>
                <a:spcPts val="105"/>
              </a:spcBef>
            </a:pPr>
            <a:r>
              <a:rPr sz="1400" spc="-20" dirty="0">
                <a:latin typeface="Arial MT"/>
                <a:cs typeface="Arial MT"/>
              </a:rPr>
              <a:t>13/6</a:t>
            </a:r>
            <a:endParaRPr sz="1400">
              <a:latin typeface="Arial MT"/>
              <a:cs typeface="Arial MT"/>
            </a:endParaRPr>
          </a:p>
        </p:txBody>
      </p:sp>
      <p:sp>
        <p:nvSpPr>
          <p:cNvPr id="16" name="object 16"/>
          <p:cNvSpPr txBox="1"/>
          <p:nvPr/>
        </p:nvSpPr>
        <p:spPr>
          <a:xfrm>
            <a:off x="6747757" y="2585742"/>
            <a:ext cx="331470" cy="239395"/>
          </a:xfrm>
          <a:prstGeom prst="rect">
            <a:avLst/>
          </a:prstGeom>
        </p:spPr>
        <p:txBody>
          <a:bodyPr vert="horz" wrap="square" lIns="0" tIns="13335" rIns="0" bIns="0" rtlCol="0">
            <a:spAutoFit/>
          </a:bodyPr>
          <a:lstStyle/>
          <a:p>
            <a:pPr marL="12700">
              <a:lnSpc>
                <a:spcPct val="100000"/>
              </a:lnSpc>
              <a:spcBef>
                <a:spcPts val="105"/>
              </a:spcBef>
            </a:pPr>
            <a:r>
              <a:rPr sz="1400" spc="-70" dirty="0">
                <a:latin typeface="Arial MT"/>
                <a:cs typeface="Arial MT"/>
              </a:rPr>
              <a:t>11/4</a:t>
            </a:r>
            <a:endParaRPr sz="1400">
              <a:latin typeface="Arial MT"/>
              <a:cs typeface="Arial MT"/>
            </a:endParaRPr>
          </a:p>
        </p:txBody>
      </p:sp>
      <p:sp>
        <p:nvSpPr>
          <p:cNvPr id="17" name="object 17"/>
          <p:cNvSpPr txBox="1"/>
          <p:nvPr/>
        </p:nvSpPr>
        <p:spPr>
          <a:xfrm>
            <a:off x="6772134" y="2971264"/>
            <a:ext cx="274955"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Arial MT"/>
                <a:cs typeface="Arial MT"/>
              </a:rPr>
              <a:t>5/3</a:t>
            </a:r>
            <a:endParaRPr sz="1400">
              <a:latin typeface="Arial MT"/>
              <a:cs typeface="Arial MT"/>
            </a:endParaRPr>
          </a:p>
        </p:txBody>
      </p:sp>
      <p:sp>
        <p:nvSpPr>
          <p:cNvPr id="18" name="object 18"/>
          <p:cNvSpPr txBox="1"/>
          <p:nvPr/>
        </p:nvSpPr>
        <p:spPr>
          <a:xfrm>
            <a:off x="7585971" y="2163566"/>
            <a:ext cx="370840" cy="239395"/>
          </a:xfrm>
          <a:prstGeom prst="rect">
            <a:avLst/>
          </a:prstGeom>
        </p:spPr>
        <p:txBody>
          <a:bodyPr vert="horz" wrap="square" lIns="0" tIns="13335" rIns="0" bIns="0" rtlCol="0">
            <a:spAutoFit/>
          </a:bodyPr>
          <a:lstStyle/>
          <a:p>
            <a:pPr marL="12700">
              <a:lnSpc>
                <a:spcPct val="100000"/>
              </a:lnSpc>
              <a:spcBef>
                <a:spcPts val="105"/>
              </a:spcBef>
            </a:pPr>
            <a:r>
              <a:rPr sz="1400" spc="-20" dirty="0">
                <a:latin typeface="Arial MT"/>
                <a:cs typeface="Arial MT"/>
              </a:rPr>
              <a:t>17/6</a:t>
            </a:r>
            <a:endParaRPr sz="1400">
              <a:latin typeface="Arial MT"/>
              <a:cs typeface="Arial MT"/>
            </a:endParaRPr>
          </a:p>
        </p:txBody>
      </p:sp>
      <p:sp>
        <p:nvSpPr>
          <p:cNvPr id="19" name="object 19"/>
          <p:cNvSpPr txBox="1"/>
          <p:nvPr/>
        </p:nvSpPr>
        <p:spPr>
          <a:xfrm>
            <a:off x="7608826" y="2966737"/>
            <a:ext cx="274955"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Arial MT"/>
                <a:cs typeface="Arial MT"/>
              </a:rPr>
              <a:t>9/3</a:t>
            </a:r>
            <a:endParaRPr sz="1400">
              <a:latin typeface="Arial MT"/>
              <a:cs typeface="Arial MT"/>
            </a:endParaRPr>
          </a:p>
        </p:txBody>
      </p:sp>
      <p:sp>
        <p:nvSpPr>
          <p:cNvPr id="20" name="object 20"/>
          <p:cNvSpPr txBox="1"/>
          <p:nvPr/>
        </p:nvSpPr>
        <p:spPr>
          <a:xfrm>
            <a:off x="7625585" y="3382819"/>
            <a:ext cx="274955"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Arial MT"/>
                <a:cs typeface="Arial MT"/>
              </a:rPr>
              <a:t>6/5</a:t>
            </a:r>
            <a:endParaRPr sz="1400">
              <a:latin typeface="Arial MT"/>
              <a:cs typeface="Arial MT"/>
            </a:endParaRPr>
          </a:p>
        </p:txBody>
      </p:sp>
      <p:sp>
        <p:nvSpPr>
          <p:cNvPr id="21" name="object 21"/>
          <p:cNvSpPr txBox="1"/>
          <p:nvPr/>
        </p:nvSpPr>
        <p:spPr>
          <a:xfrm>
            <a:off x="8463800" y="2163566"/>
            <a:ext cx="370840" cy="239395"/>
          </a:xfrm>
          <a:prstGeom prst="rect">
            <a:avLst/>
          </a:prstGeom>
        </p:spPr>
        <p:txBody>
          <a:bodyPr vert="horz" wrap="square" lIns="0" tIns="13335" rIns="0" bIns="0" rtlCol="0">
            <a:spAutoFit/>
          </a:bodyPr>
          <a:lstStyle/>
          <a:p>
            <a:pPr marL="12700">
              <a:lnSpc>
                <a:spcPct val="100000"/>
              </a:lnSpc>
              <a:spcBef>
                <a:spcPts val="105"/>
              </a:spcBef>
            </a:pPr>
            <a:r>
              <a:rPr sz="1400" spc="-20" dirty="0">
                <a:latin typeface="Arial MT"/>
                <a:cs typeface="Arial MT"/>
              </a:rPr>
              <a:t>20/6</a:t>
            </a:r>
            <a:endParaRPr sz="1400">
              <a:latin typeface="Arial MT"/>
              <a:cs typeface="Arial MT"/>
            </a:endParaRPr>
          </a:p>
        </p:txBody>
      </p:sp>
      <p:sp>
        <p:nvSpPr>
          <p:cNvPr id="22" name="object 22"/>
          <p:cNvSpPr txBox="1"/>
          <p:nvPr/>
        </p:nvSpPr>
        <p:spPr>
          <a:xfrm>
            <a:off x="8485130" y="3382819"/>
            <a:ext cx="274955"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Arial MT"/>
                <a:cs typeface="Arial MT"/>
              </a:rPr>
              <a:t>9/5</a:t>
            </a:r>
            <a:endParaRPr sz="1400">
              <a:latin typeface="Arial MT"/>
              <a:cs typeface="Arial MT"/>
            </a:endParaRPr>
          </a:p>
        </p:txBody>
      </p:sp>
      <p:sp>
        <p:nvSpPr>
          <p:cNvPr id="23" name="object 23"/>
          <p:cNvSpPr txBox="1"/>
          <p:nvPr/>
        </p:nvSpPr>
        <p:spPr>
          <a:xfrm>
            <a:off x="1191242" y="3783523"/>
            <a:ext cx="134112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Gantt</a:t>
            </a:r>
            <a:r>
              <a:rPr sz="1800" b="1" spc="-110" dirty="0">
                <a:latin typeface="Arial"/>
                <a:cs typeface="Arial"/>
              </a:rPr>
              <a:t> </a:t>
            </a:r>
            <a:r>
              <a:rPr sz="1800" b="1" spc="-10" dirty="0">
                <a:latin typeface="Arial"/>
                <a:cs typeface="Arial"/>
              </a:rPr>
              <a:t>Chart:</a:t>
            </a:r>
            <a:endParaRPr sz="18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D3E6-72E9-FA39-9399-1EB58F7664B9}"/>
              </a:ext>
            </a:extLst>
          </p:cNvPr>
          <p:cNvSpPr>
            <a:spLocks noGrp="1"/>
          </p:cNvSpPr>
          <p:nvPr>
            <p:ph type="title"/>
          </p:nvPr>
        </p:nvSpPr>
        <p:spPr>
          <a:xfrm>
            <a:off x="677563" y="676223"/>
            <a:ext cx="8703273" cy="430887"/>
          </a:xfrm>
        </p:spPr>
        <p:txBody>
          <a:bodyPr/>
          <a:lstStyle/>
          <a:p>
            <a:pPr algn="ctr"/>
            <a:r>
              <a:rPr lang="en-US" altLang="zh-CN" dirty="0"/>
              <a:t>TEST Solution Discussion</a:t>
            </a:r>
            <a:endParaRPr lang="zh-CN" altLang="en-US" dirty="0"/>
          </a:p>
        </p:txBody>
      </p:sp>
      <p:sp>
        <p:nvSpPr>
          <p:cNvPr id="3" name="Text Placeholder 2">
            <a:extLst>
              <a:ext uri="{FF2B5EF4-FFF2-40B4-BE49-F238E27FC236}">
                <a16:creationId xmlns:a16="http://schemas.microsoft.com/office/drawing/2014/main" id="{43A357D3-9855-4441-440A-AE534C107FA1}"/>
              </a:ext>
            </a:extLst>
          </p:cNvPr>
          <p:cNvSpPr>
            <a:spLocks noGrp="1"/>
          </p:cNvSpPr>
          <p:nvPr>
            <p:ph type="body" idx="1"/>
          </p:nvPr>
        </p:nvSpPr>
        <p:spPr>
          <a:xfrm>
            <a:off x="762000" y="1828800"/>
            <a:ext cx="8915399" cy="2450030"/>
          </a:xfrm>
        </p:spPr>
        <p:txBody>
          <a:bodyPr/>
          <a:lstStyle/>
          <a:p>
            <a:pPr marL="285750" indent="-285750" algn="l">
              <a:lnSpc>
                <a:spcPct val="150000"/>
              </a:lnSpc>
              <a:buFont typeface="Arial" panose="020B0604020202020204" pitchFamily="34" charset="0"/>
              <a:buChar char="•"/>
            </a:pPr>
            <a:r>
              <a:rPr lang="en-US" altLang="zh-CN" b="1" i="0" dirty="0">
                <a:solidFill>
                  <a:srgbClr val="404040"/>
                </a:solidFill>
                <a:effectLst/>
                <a:latin typeface="DeepSeek-CJK-patch"/>
              </a:rPr>
              <a:t>T/F/T/F/F</a:t>
            </a:r>
          </a:p>
          <a:p>
            <a:pPr marL="285750" indent="-285750" algn="l">
              <a:lnSpc>
                <a:spcPct val="150000"/>
              </a:lnSpc>
              <a:buFont typeface="Arial" panose="020B0604020202020204" pitchFamily="34" charset="0"/>
              <a:buChar char="•"/>
            </a:pPr>
            <a:r>
              <a:rPr lang="en-US" altLang="zh-CN" b="1" i="0" dirty="0">
                <a:solidFill>
                  <a:srgbClr val="404040"/>
                </a:solidFill>
                <a:effectLst/>
                <a:latin typeface="DeepSeek-CJK-patch"/>
              </a:rPr>
              <a:t>Lightweight process</a:t>
            </a:r>
            <a:endParaRPr lang="en-US" altLang="zh-CN" b="1" dirty="0">
              <a:solidFill>
                <a:srgbClr val="404040"/>
              </a:solidFill>
              <a:latin typeface="DeepSeek-CJK-patch"/>
            </a:endParaRPr>
          </a:p>
          <a:p>
            <a:pPr marL="285750" indent="-285750" algn="l">
              <a:lnSpc>
                <a:spcPct val="150000"/>
              </a:lnSpc>
              <a:buFont typeface="Arial" panose="020B0604020202020204" pitchFamily="34" charset="0"/>
              <a:buChar char="•"/>
            </a:pPr>
            <a:r>
              <a:rPr lang="en-US" altLang="zh-CN" b="1" dirty="0">
                <a:solidFill>
                  <a:srgbClr val="404040"/>
                </a:solidFill>
                <a:latin typeface="DeepSeek-CJK-patch"/>
              </a:rPr>
              <a:t>Stack</a:t>
            </a:r>
          </a:p>
          <a:p>
            <a:pPr marL="285750" indent="-285750" algn="l">
              <a:lnSpc>
                <a:spcPct val="150000"/>
              </a:lnSpc>
              <a:buFont typeface="Arial" panose="020B0604020202020204" pitchFamily="34" charset="0"/>
              <a:buChar char="•"/>
            </a:pPr>
            <a:r>
              <a:rPr lang="en-US" altLang="zh-CN" b="1" i="0" dirty="0">
                <a:solidFill>
                  <a:srgbClr val="404040"/>
                </a:solidFill>
                <a:effectLst/>
                <a:latin typeface="DeepSeek-CJK-patch"/>
              </a:rPr>
              <a:t>Illusion of simultaneous execution</a:t>
            </a:r>
          </a:p>
          <a:p>
            <a:pPr marL="285750" indent="-285750" algn="l">
              <a:lnSpc>
                <a:spcPct val="150000"/>
              </a:lnSpc>
              <a:buFont typeface="Arial" panose="020B0604020202020204" pitchFamily="34" charset="0"/>
              <a:buChar char="•"/>
            </a:pPr>
            <a:r>
              <a:rPr lang="en-US" altLang="zh-CN" b="1" dirty="0">
                <a:solidFill>
                  <a:srgbClr val="404040"/>
                </a:solidFill>
                <a:latin typeface="DeepSeek-CJK-patch"/>
              </a:rPr>
              <a:t>4</a:t>
            </a:r>
          </a:p>
          <a:p>
            <a:pPr marL="285750" indent="-285750" algn="l">
              <a:lnSpc>
                <a:spcPct val="150000"/>
              </a:lnSpc>
              <a:buFont typeface="Arial" panose="020B0604020202020204" pitchFamily="34" charset="0"/>
              <a:buChar char="•"/>
            </a:pPr>
            <a:r>
              <a:rPr lang="en-US" altLang="zh-CN" b="1" i="0" dirty="0">
                <a:solidFill>
                  <a:srgbClr val="404040"/>
                </a:solidFill>
                <a:effectLst/>
                <a:latin typeface="DeepSeek-CJK-patch"/>
              </a:rPr>
              <a:t>It causes the whole computer to become unresponsive</a:t>
            </a:r>
            <a:endParaRPr lang="en-US" altLang="zh-CN" b="0" i="0" dirty="0">
              <a:solidFill>
                <a:srgbClr val="404040"/>
              </a:solidFill>
              <a:effectLst/>
              <a:latin typeface="DeepSeek-CJK-patch"/>
            </a:endParaRPr>
          </a:p>
        </p:txBody>
      </p:sp>
    </p:spTree>
    <p:extLst>
      <p:ext uri="{BB962C8B-B14F-4D97-AF65-F5344CB8AC3E}">
        <p14:creationId xmlns:p14="http://schemas.microsoft.com/office/powerpoint/2010/main" val="41611878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D3E6-72E9-FA39-9399-1EB58F7664B9}"/>
              </a:ext>
            </a:extLst>
          </p:cNvPr>
          <p:cNvSpPr>
            <a:spLocks noGrp="1"/>
          </p:cNvSpPr>
          <p:nvPr>
            <p:ph type="title"/>
          </p:nvPr>
        </p:nvSpPr>
        <p:spPr>
          <a:xfrm>
            <a:off x="677563" y="676223"/>
            <a:ext cx="8703273" cy="430887"/>
          </a:xfrm>
        </p:spPr>
        <p:txBody>
          <a:bodyPr/>
          <a:lstStyle/>
          <a:p>
            <a:pPr algn="ctr"/>
            <a:r>
              <a:rPr lang="en-US" altLang="zh-CN" dirty="0"/>
              <a:t>TEST Solution Discussion</a:t>
            </a:r>
            <a:endParaRPr lang="zh-CN" altLang="en-US" dirty="0"/>
          </a:p>
        </p:txBody>
      </p:sp>
      <p:sp>
        <p:nvSpPr>
          <p:cNvPr id="3" name="Text Placeholder 2">
            <a:extLst>
              <a:ext uri="{FF2B5EF4-FFF2-40B4-BE49-F238E27FC236}">
                <a16:creationId xmlns:a16="http://schemas.microsoft.com/office/drawing/2014/main" id="{43A357D3-9855-4441-440A-AE534C107FA1}"/>
              </a:ext>
            </a:extLst>
          </p:cNvPr>
          <p:cNvSpPr>
            <a:spLocks noGrp="1"/>
          </p:cNvSpPr>
          <p:nvPr>
            <p:ph type="body" idx="1"/>
          </p:nvPr>
        </p:nvSpPr>
        <p:spPr>
          <a:xfrm>
            <a:off x="762000" y="1828800"/>
            <a:ext cx="8915399" cy="4527521"/>
          </a:xfrm>
        </p:spPr>
        <p:txBody>
          <a:bodyPr/>
          <a:lstStyle/>
          <a:p>
            <a:pPr marL="285750" indent="-285750" algn="l">
              <a:lnSpc>
                <a:spcPct val="150000"/>
              </a:lnSpc>
              <a:buFont typeface="Arial" panose="020B0604020202020204" pitchFamily="34" charset="0"/>
              <a:buChar char="•"/>
            </a:pPr>
            <a:r>
              <a:rPr lang="en-US" altLang="zh-CN" b="1" i="0" dirty="0">
                <a:solidFill>
                  <a:srgbClr val="404040"/>
                </a:solidFill>
                <a:effectLst/>
                <a:latin typeface="DeepSeek-CJK-patch"/>
              </a:rPr>
              <a:t>True</a:t>
            </a:r>
            <a:r>
              <a:rPr lang="en-US" altLang="zh-CN" b="0" i="0" dirty="0">
                <a:solidFill>
                  <a:srgbClr val="404040"/>
                </a:solidFill>
                <a:effectLst/>
                <a:latin typeface="DeepSeek-CJK-patch"/>
              </a:rPr>
              <a:t>: A process is indeed a set of instructions executed by the operating system along with necessary resources (e.g., memory, CPU, I/O).</a:t>
            </a:r>
            <a:br>
              <a:rPr lang="en-US" altLang="zh-CN" b="0" i="0" dirty="0">
                <a:solidFill>
                  <a:srgbClr val="404040"/>
                </a:solidFill>
                <a:effectLst/>
                <a:latin typeface="DeepSeek-CJK-patch"/>
              </a:rPr>
            </a:br>
            <a:r>
              <a:rPr lang="en-US" altLang="zh-CN" b="0" i="1" dirty="0">
                <a:solidFill>
                  <a:srgbClr val="404040"/>
                </a:solidFill>
                <a:effectLst/>
                <a:latin typeface="DeepSeek-CJK-patch"/>
              </a:rPr>
              <a:t>(Explanation: A process is an instance of a running program, managed by the OS with allocated resources.)</a:t>
            </a:r>
            <a:endParaRPr lang="en-US" altLang="zh-CN" b="0" i="0" dirty="0">
              <a:solidFill>
                <a:srgbClr val="404040"/>
              </a:solidFill>
              <a:effectLst/>
              <a:latin typeface="DeepSeek-CJK-patch"/>
            </a:endParaRPr>
          </a:p>
          <a:p>
            <a:pPr marL="285750" indent="-285750" algn="l">
              <a:lnSpc>
                <a:spcPct val="150000"/>
              </a:lnSpc>
              <a:buFont typeface="Arial" panose="020B0604020202020204" pitchFamily="34" charset="0"/>
              <a:buChar char="•"/>
            </a:pPr>
            <a:r>
              <a:rPr lang="en-US" altLang="zh-CN" b="1" i="0" dirty="0">
                <a:solidFill>
                  <a:srgbClr val="404040"/>
                </a:solidFill>
                <a:effectLst/>
                <a:latin typeface="DeepSeek-CJK-patch"/>
              </a:rPr>
              <a:t>False</a:t>
            </a:r>
            <a:r>
              <a:rPr lang="en-US" altLang="zh-CN" b="0" i="0" dirty="0">
                <a:solidFill>
                  <a:srgbClr val="404040"/>
                </a:solidFill>
                <a:effectLst/>
                <a:latin typeface="DeepSeek-CJK-patch"/>
              </a:rPr>
              <a:t>: Threads within a </a:t>
            </a:r>
            <a:r>
              <a:rPr lang="en-US" altLang="zh-CN" b="1" i="0" dirty="0">
                <a:solidFill>
                  <a:srgbClr val="404040"/>
                </a:solidFill>
                <a:effectLst/>
                <a:latin typeface="DeepSeek-CJK-patch"/>
              </a:rPr>
              <a:t>multi-threaded</a:t>
            </a:r>
            <a:r>
              <a:rPr lang="en-US" altLang="zh-CN" b="0" i="0" dirty="0">
                <a:solidFill>
                  <a:srgbClr val="404040"/>
                </a:solidFill>
                <a:effectLst/>
                <a:latin typeface="DeepSeek-CJK-patch"/>
              </a:rPr>
              <a:t> process share the same address space but have their own individual stacks. A single-threaded process has only one stack.</a:t>
            </a:r>
            <a:br>
              <a:rPr lang="en-US" altLang="zh-CN" b="0" i="0" dirty="0">
                <a:solidFill>
                  <a:srgbClr val="404040"/>
                </a:solidFill>
                <a:effectLst/>
                <a:latin typeface="DeepSeek-CJK-patch"/>
              </a:rPr>
            </a:br>
            <a:r>
              <a:rPr lang="en-US" altLang="zh-CN" b="0" i="1" dirty="0">
                <a:solidFill>
                  <a:srgbClr val="404040"/>
                </a:solidFill>
                <a:effectLst/>
                <a:latin typeface="DeepSeek-CJK-patch"/>
              </a:rPr>
              <a:t>(Explanation: Each thread maintains its own stack for function calls and local variables, even though they share heap memory.)</a:t>
            </a:r>
            <a:endParaRPr lang="en-US" altLang="zh-CN" b="0" i="0" dirty="0">
              <a:solidFill>
                <a:srgbClr val="404040"/>
              </a:solidFill>
              <a:effectLst/>
              <a:latin typeface="DeepSeek-CJK-patch"/>
            </a:endParaRPr>
          </a:p>
          <a:p>
            <a:pPr marL="285750" indent="-285750" algn="l">
              <a:lnSpc>
                <a:spcPct val="150000"/>
              </a:lnSpc>
              <a:buFont typeface="Arial" panose="020B0604020202020204" pitchFamily="34" charset="0"/>
              <a:buChar char="•"/>
            </a:pPr>
            <a:r>
              <a:rPr lang="en-US" altLang="zh-CN" b="1" i="0" dirty="0">
                <a:solidFill>
                  <a:srgbClr val="404040"/>
                </a:solidFill>
                <a:effectLst/>
                <a:latin typeface="DeepSeek-CJK-patch"/>
              </a:rPr>
              <a:t>True</a:t>
            </a:r>
            <a:r>
              <a:rPr lang="en-US" altLang="zh-CN" b="0" i="0" dirty="0">
                <a:solidFill>
                  <a:srgbClr val="404040"/>
                </a:solidFill>
                <a:effectLst/>
                <a:latin typeface="DeepSeek-CJK-patch"/>
              </a:rPr>
              <a:t>: Multi-core processors can execute multiple threads in parallel by assigning threads to different cores.</a:t>
            </a:r>
            <a:br>
              <a:rPr lang="en-US" altLang="zh-CN" b="0" i="0" dirty="0">
                <a:solidFill>
                  <a:srgbClr val="404040"/>
                </a:solidFill>
                <a:effectLst/>
                <a:latin typeface="DeepSeek-CJK-patch"/>
              </a:rPr>
            </a:br>
            <a:r>
              <a:rPr lang="en-US" altLang="zh-CN" b="0" i="1" dirty="0">
                <a:solidFill>
                  <a:srgbClr val="404040"/>
                </a:solidFill>
                <a:effectLst/>
                <a:latin typeface="DeepSeek-CJK-patch"/>
              </a:rPr>
              <a:t>(Explanation: Parallel execution is a key advantage of multi-core CPUs over single-core ones.)</a:t>
            </a:r>
            <a:endParaRPr lang="en-US" altLang="zh-CN" b="0" i="0" dirty="0">
              <a:solidFill>
                <a:srgbClr val="404040"/>
              </a:solidFill>
              <a:effectLst/>
              <a:latin typeface="DeepSeek-CJK-patch"/>
            </a:endParaRPr>
          </a:p>
        </p:txBody>
      </p:sp>
    </p:spTree>
    <p:extLst>
      <p:ext uri="{BB962C8B-B14F-4D97-AF65-F5344CB8AC3E}">
        <p14:creationId xmlns:p14="http://schemas.microsoft.com/office/powerpoint/2010/main" val="34655848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D3E6-72E9-FA39-9399-1EB58F7664B9}"/>
              </a:ext>
            </a:extLst>
          </p:cNvPr>
          <p:cNvSpPr>
            <a:spLocks noGrp="1"/>
          </p:cNvSpPr>
          <p:nvPr>
            <p:ph type="title"/>
          </p:nvPr>
        </p:nvSpPr>
        <p:spPr>
          <a:xfrm>
            <a:off x="677563" y="676223"/>
            <a:ext cx="8703273" cy="430887"/>
          </a:xfrm>
        </p:spPr>
        <p:txBody>
          <a:bodyPr/>
          <a:lstStyle/>
          <a:p>
            <a:pPr algn="ctr"/>
            <a:r>
              <a:rPr lang="en-US" altLang="zh-CN" dirty="0"/>
              <a:t>TEST Solution Discussion</a:t>
            </a:r>
            <a:endParaRPr lang="zh-CN" altLang="en-US" dirty="0"/>
          </a:p>
        </p:txBody>
      </p:sp>
      <p:sp>
        <p:nvSpPr>
          <p:cNvPr id="3" name="Text Placeholder 2">
            <a:extLst>
              <a:ext uri="{FF2B5EF4-FFF2-40B4-BE49-F238E27FC236}">
                <a16:creationId xmlns:a16="http://schemas.microsoft.com/office/drawing/2014/main" id="{43A357D3-9855-4441-440A-AE534C107FA1}"/>
              </a:ext>
            </a:extLst>
          </p:cNvPr>
          <p:cNvSpPr>
            <a:spLocks noGrp="1"/>
          </p:cNvSpPr>
          <p:nvPr>
            <p:ph type="body" idx="1"/>
          </p:nvPr>
        </p:nvSpPr>
        <p:spPr>
          <a:xfrm>
            <a:off x="762000" y="1828800"/>
            <a:ext cx="8915399" cy="2865528"/>
          </a:xfrm>
        </p:spPr>
        <p:txBody>
          <a:bodyPr/>
          <a:lstStyle/>
          <a:p>
            <a:pPr marL="285750" indent="-285750" algn="l">
              <a:lnSpc>
                <a:spcPct val="150000"/>
              </a:lnSpc>
              <a:buFont typeface="Arial" panose="020B0604020202020204" pitchFamily="34" charset="0"/>
              <a:buChar char="•"/>
            </a:pPr>
            <a:r>
              <a:rPr lang="en-US" altLang="zh-CN" b="1" i="0" dirty="0">
                <a:solidFill>
                  <a:srgbClr val="404040"/>
                </a:solidFill>
                <a:effectLst/>
                <a:latin typeface="DeepSeek-CJK-patch"/>
              </a:rPr>
              <a:t>False</a:t>
            </a:r>
            <a:r>
              <a:rPr lang="en-US" altLang="zh-CN" b="0" i="0" dirty="0">
                <a:solidFill>
                  <a:srgbClr val="404040"/>
                </a:solidFill>
                <a:effectLst/>
                <a:latin typeface="DeepSeek-CJK-patch"/>
              </a:rPr>
              <a:t>: In a single-core processor, only one process (or thread) can run at a time. The OS uses </a:t>
            </a:r>
            <a:r>
              <a:rPr lang="en-US" altLang="zh-CN" b="1" i="0" dirty="0">
                <a:solidFill>
                  <a:srgbClr val="404040"/>
                </a:solidFill>
                <a:effectLst/>
                <a:latin typeface="DeepSeek-CJK-patch"/>
              </a:rPr>
              <a:t>time-sharing</a:t>
            </a:r>
            <a:r>
              <a:rPr lang="en-US" altLang="zh-CN" b="0" i="0" dirty="0">
                <a:solidFill>
                  <a:srgbClr val="404040"/>
                </a:solidFill>
                <a:effectLst/>
                <a:latin typeface="DeepSeek-CJK-patch"/>
              </a:rPr>
              <a:t> (context switching) to give the illusion of simultaneous execution.</a:t>
            </a:r>
            <a:br>
              <a:rPr lang="en-US" altLang="zh-CN" b="0" i="0" dirty="0">
                <a:solidFill>
                  <a:srgbClr val="404040"/>
                </a:solidFill>
                <a:effectLst/>
                <a:latin typeface="DeepSeek-CJK-patch"/>
              </a:rPr>
            </a:br>
            <a:r>
              <a:rPr lang="en-US" altLang="zh-CN" b="0" i="1" dirty="0">
                <a:solidFill>
                  <a:srgbClr val="404040"/>
                </a:solidFill>
                <a:effectLst/>
                <a:latin typeface="DeepSeek-CJK-patch"/>
              </a:rPr>
              <a:t>(Explanation: True parallelism requires multiple cores or CPUs.)</a:t>
            </a:r>
            <a:endParaRPr lang="en-US" altLang="zh-CN" b="0" i="0" dirty="0">
              <a:solidFill>
                <a:srgbClr val="404040"/>
              </a:solidFill>
              <a:effectLst/>
              <a:latin typeface="DeepSeek-CJK-patch"/>
            </a:endParaRPr>
          </a:p>
          <a:p>
            <a:pPr marL="285750" indent="-285750" algn="l">
              <a:lnSpc>
                <a:spcPct val="150000"/>
              </a:lnSpc>
              <a:buFont typeface="Arial" panose="020B0604020202020204" pitchFamily="34" charset="0"/>
              <a:buChar char="•"/>
            </a:pPr>
            <a:r>
              <a:rPr lang="en-US" altLang="zh-CN" b="1" i="0" dirty="0">
                <a:solidFill>
                  <a:srgbClr val="404040"/>
                </a:solidFill>
                <a:effectLst/>
                <a:latin typeface="DeepSeek-CJK-patch"/>
              </a:rPr>
              <a:t>False</a:t>
            </a:r>
            <a:r>
              <a:rPr lang="en-US" altLang="zh-CN" b="0" i="0" dirty="0">
                <a:solidFill>
                  <a:srgbClr val="404040"/>
                </a:solidFill>
                <a:effectLst/>
                <a:latin typeface="DeepSeek-CJK-patch"/>
              </a:rPr>
              <a:t>: A single-threaded process can only perform one task at a time. Multitasking requires multiple threads or processes.</a:t>
            </a:r>
            <a:br>
              <a:rPr lang="en-US" altLang="zh-CN" b="0" i="0" dirty="0">
                <a:solidFill>
                  <a:srgbClr val="404040"/>
                </a:solidFill>
                <a:effectLst/>
                <a:latin typeface="DeepSeek-CJK-patch"/>
              </a:rPr>
            </a:br>
            <a:r>
              <a:rPr lang="en-US" altLang="zh-CN" b="0" i="1" dirty="0">
                <a:solidFill>
                  <a:srgbClr val="404040"/>
                </a:solidFill>
                <a:effectLst/>
                <a:latin typeface="DeepSeek-CJK-patch"/>
              </a:rPr>
              <a:t>(Explanation: Concurrency in a single-threaded process is achieved through asynchronous programming or event loops, not true parallelism.)</a:t>
            </a:r>
            <a:endParaRPr lang="en-US" altLang="zh-CN" b="0" i="0" dirty="0">
              <a:solidFill>
                <a:srgbClr val="404040"/>
              </a:solidFill>
              <a:effectLst/>
              <a:latin typeface="DeepSeek-CJK-patch"/>
            </a:endParaRPr>
          </a:p>
        </p:txBody>
      </p:sp>
    </p:spTree>
    <p:extLst>
      <p:ext uri="{BB962C8B-B14F-4D97-AF65-F5344CB8AC3E}">
        <p14:creationId xmlns:p14="http://schemas.microsoft.com/office/powerpoint/2010/main" val="3941403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99794" y="4688459"/>
            <a:ext cx="8619490" cy="2414905"/>
            <a:chOff x="899794" y="4688459"/>
            <a:chExt cx="8619490" cy="2414905"/>
          </a:xfrm>
        </p:grpSpPr>
        <p:sp>
          <p:nvSpPr>
            <p:cNvPr id="3" name="object 3"/>
            <p:cNvSpPr/>
            <p:nvPr/>
          </p:nvSpPr>
          <p:spPr>
            <a:xfrm>
              <a:off x="914399" y="4703064"/>
              <a:ext cx="8545195" cy="2319655"/>
            </a:xfrm>
            <a:custGeom>
              <a:avLst/>
              <a:gdLst/>
              <a:ahLst/>
              <a:cxnLst/>
              <a:rect l="l" t="t" r="r" b="b"/>
              <a:pathLst>
                <a:path w="8545195" h="2319654">
                  <a:moveTo>
                    <a:pt x="8545067" y="2319528"/>
                  </a:moveTo>
                  <a:lnTo>
                    <a:pt x="0" y="2319528"/>
                  </a:lnTo>
                  <a:lnTo>
                    <a:pt x="0" y="0"/>
                  </a:lnTo>
                  <a:lnTo>
                    <a:pt x="8545067" y="0"/>
                  </a:lnTo>
                  <a:lnTo>
                    <a:pt x="8545067" y="2319528"/>
                  </a:lnTo>
                  <a:close/>
                </a:path>
              </a:pathLst>
            </a:custGeom>
            <a:solidFill>
              <a:srgbClr val="CCFFCC"/>
            </a:solidFill>
          </p:spPr>
          <p:txBody>
            <a:bodyPr wrap="square" lIns="0" tIns="0" rIns="0" bIns="0" rtlCol="0"/>
            <a:lstStyle/>
            <a:p>
              <a:endParaRPr/>
            </a:p>
          </p:txBody>
        </p:sp>
        <p:sp>
          <p:nvSpPr>
            <p:cNvPr id="4" name="object 4"/>
            <p:cNvSpPr/>
            <p:nvPr/>
          </p:nvSpPr>
          <p:spPr>
            <a:xfrm>
              <a:off x="914399" y="4703064"/>
              <a:ext cx="8545195" cy="2319655"/>
            </a:xfrm>
            <a:custGeom>
              <a:avLst/>
              <a:gdLst/>
              <a:ahLst/>
              <a:cxnLst/>
              <a:rect l="l" t="t" r="r" b="b"/>
              <a:pathLst>
                <a:path w="8545195" h="2319654">
                  <a:moveTo>
                    <a:pt x="2520696" y="0"/>
                  </a:moveTo>
                  <a:lnTo>
                    <a:pt x="2520696" y="2319528"/>
                  </a:lnTo>
                </a:path>
                <a:path w="8545195" h="2319654">
                  <a:moveTo>
                    <a:pt x="0" y="554735"/>
                  </a:moveTo>
                  <a:lnTo>
                    <a:pt x="8545067" y="554735"/>
                  </a:lnTo>
                </a:path>
                <a:path w="8545195" h="2319654">
                  <a:moveTo>
                    <a:pt x="0" y="1802891"/>
                  </a:moveTo>
                  <a:lnTo>
                    <a:pt x="8545067" y="1802891"/>
                  </a:lnTo>
                </a:path>
              </a:pathLst>
            </a:custGeom>
            <a:ln w="28956">
              <a:solidFill>
                <a:srgbClr val="000000"/>
              </a:solidFill>
            </a:ln>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2371725">
              <a:lnSpc>
                <a:spcPct val="100000"/>
              </a:lnSpc>
              <a:spcBef>
                <a:spcPts val="100"/>
              </a:spcBef>
            </a:pPr>
            <a:r>
              <a:rPr sz="3200" spc="-10" dirty="0"/>
              <a:t>Types</a:t>
            </a:r>
            <a:r>
              <a:rPr sz="3200" spc="-190" dirty="0"/>
              <a:t> </a:t>
            </a:r>
            <a:r>
              <a:rPr sz="3200" dirty="0"/>
              <a:t>of</a:t>
            </a:r>
            <a:r>
              <a:rPr sz="3200" spc="-40" dirty="0"/>
              <a:t> </a:t>
            </a:r>
            <a:r>
              <a:rPr sz="3200" spc="-10" dirty="0"/>
              <a:t>Scheduling</a:t>
            </a:r>
            <a:endParaRPr sz="3200"/>
          </a:p>
        </p:txBody>
      </p:sp>
      <p:sp>
        <p:nvSpPr>
          <p:cNvPr id="6" name="object 6"/>
          <p:cNvSpPr txBox="1"/>
          <p:nvPr/>
        </p:nvSpPr>
        <p:spPr>
          <a:xfrm>
            <a:off x="1061775" y="1634818"/>
            <a:ext cx="7963534" cy="2705100"/>
          </a:xfrm>
          <a:prstGeom prst="rect">
            <a:avLst/>
          </a:prstGeom>
        </p:spPr>
        <p:txBody>
          <a:bodyPr vert="horz" wrap="square" lIns="0" tIns="90170" rIns="0" bIns="0" rtlCol="0">
            <a:spAutoFit/>
          </a:bodyPr>
          <a:lstStyle/>
          <a:p>
            <a:pPr marL="354965" indent="-342265">
              <a:lnSpc>
                <a:spcPct val="100000"/>
              </a:lnSpc>
              <a:spcBef>
                <a:spcPts val="710"/>
              </a:spcBef>
              <a:buClr>
                <a:srgbClr val="993300"/>
              </a:buClr>
              <a:buSzPct val="108333"/>
              <a:buFont typeface="Times New Roman"/>
              <a:buChar char="▪"/>
              <a:tabLst>
                <a:tab pos="354965" algn="l"/>
              </a:tabLst>
            </a:pPr>
            <a:r>
              <a:rPr sz="1800" b="1" spc="-10" dirty="0">
                <a:latin typeface="Arial"/>
                <a:cs typeface="Arial"/>
              </a:rPr>
              <a:t>Long-</a:t>
            </a:r>
            <a:r>
              <a:rPr sz="1800" b="1" dirty="0">
                <a:latin typeface="Arial"/>
                <a:cs typeface="Arial"/>
              </a:rPr>
              <a:t>term</a:t>
            </a:r>
            <a:r>
              <a:rPr sz="1800" b="1" spc="-100" dirty="0">
                <a:latin typeface="Arial"/>
                <a:cs typeface="Arial"/>
              </a:rPr>
              <a:t> </a:t>
            </a:r>
            <a:r>
              <a:rPr sz="1800" b="1" spc="-10" dirty="0">
                <a:latin typeface="Arial"/>
                <a:cs typeface="Arial"/>
              </a:rPr>
              <a:t>scheduling</a:t>
            </a:r>
            <a:r>
              <a:rPr sz="1800" b="1" spc="-75" dirty="0">
                <a:latin typeface="Arial"/>
                <a:cs typeface="Arial"/>
              </a:rPr>
              <a:t> </a:t>
            </a:r>
            <a:r>
              <a:rPr sz="1800" dirty="0">
                <a:latin typeface="Arial MT"/>
                <a:cs typeface="Arial MT"/>
              </a:rPr>
              <a:t>is</a:t>
            </a:r>
            <a:r>
              <a:rPr sz="1800" spc="-55" dirty="0">
                <a:latin typeface="Arial MT"/>
                <a:cs typeface="Arial MT"/>
              </a:rPr>
              <a:t> </a:t>
            </a:r>
            <a:r>
              <a:rPr sz="1800" dirty="0">
                <a:latin typeface="Arial MT"/>
                <a:cs typeface="Arial MT"/>
              </a:rPr>
              <a:t>performed when</a:t>
            </a:r>
            <a:r>
              <a:rPr sz="1800" spc="30" dirty="0">
                <a:latin typeface="Arial MT"/>
                <a:cs typeface="Arial MT"/>
              </a:rPr>
              <a:t> </a:t>
            </a:r>
            <a:r>
              <a:rPr sz="1800" dirty="0">
                <a:latin typeface="Arial MT"/>
                <a:cs typeface="Arial MT"/>
              </a:rPr>
              <a:t>a</a:t>
            </a:r>
            <a:r>
              <a:rPr sz="1800" spc="-70" dirty="0">
                <a:latin typeface="Arial MT"/>
                <a:cs typeface="Arial MT"/>
              </a:rPr>
              <a:t> </a:t>
            </a:r>
            <a:r>
              <a:rPr sz="1800" dirty="0">
                <a:latin typeface="Arial MT"/>
                <a:cs typeface="Arial MT"/>
              </a:rPr>
              <a:t>new</a:t>
            </a:r>
            <a:r>
              <a:rPr sz="1800" spc="-50" dirty="0">
                <a:latin typeface="Arial MT"/>
                <a:cs typeface="Arial MT"/>
              </a:rPr>
              <a:t> </a:t>
            </a:r>
            <a:r>
              <a:rPr sz="1800" dirty="0">
                <a:latin typeface="Arial MT"/>
                <a:cs typeface="Arial MT"/>
              </a:rPr>
              <a:t>process</a:t>
            </a:r>
            <a:r>
              <a:rPr sz="1800" spc="-40" dirty="0">
                <a:latin typeface="Arial MT"/>
                <a:cs typeface="Arial MT"/>
              </a:rPr>
              <a:t> </a:t>
            </a:r>
            <a:r>
              <a:rPr sz="1800" dirty="0">
                <a:latin typeface="Arial MT"/>
                <a:cs typeface="Arial MT"/>
              </a:rPr>
              <a:t>is</a:t>
            </a:r>
            <a:r>
              <a:rPr sz="1800" spc="-40" dirty="0">
                <a:latin typeface="Arial MT"/>
                <a:cs typeface="Arial MT"/>
              </a:rPr>
              <a:t> </a:t>
            </a:r>
            <a:r>
              <a:rPr sz="1800" spc="-10" dirty="0">
                <a:latin typeface="Arial MT"/>
                <a:cs typeface="Arial MT"/>
              </a:rPr>
              <a:t>created.</a:t>
            </a:r>
            <a:endParaRPr sz="1800">
              <a:latin typeface="Arial MT"/>
              <a:cs typeface="Arial MT"/>
            </a:endParaRPr>
          </a:p>
          <a:p>
            <a:pPr marL="756285" marR="5080" lvl="1" indent="-287020">
              <a:lnSpc>
                <a:spcPct val="100000"/>
              </a:lnSpc>
              <a:spcBef>
                <a:spcPts val="805"/>
              </a:spcBef>
              <a:buClr>
                <a:srgbClr val="CC6600"/>
              </a:buClr>
              <a:buSzPct val="108333"/>
              <a:buChar char="•"/>
              <a:tabLst>
                <a:tab pos="756285" algn="l"/>
              </a:tabLst>
            </a:pPr>
            <a:r>
              <a:rPr sz="1800" dirty="0">
                <a:latin typeface="Arial MT"/>
                <a:cs typeface="Arial MT"/>
              </a:rPr>
              <a:t>This</a:t>
            </a:r>
            <a:r>
              <a:rPr sz="1800" spc="-65" dirty="0">
                <a:latin typeface="Arial MT"/>
                <a:cs typeface="Arial MT"/>
              </a:rPr>
              <a:t> </a:t>
            </a:r>
            <a:r>
              <a:rPr sz="1800" dirty="0">
                <a:latin typeface="Arial MT"/>
                <a:cs typeface="Arial MT"/>
              </a:rPr>
              <a:t>is</a:t>
            </a:r>
            <a:r>
              <a:rPr sz="1800" spc="-30" dirty="0">
                <a:latin typeface="Arial MT"/>
                <a:cs typeface="Arial MT"/>
              </a:rPr>
              <a:t> </a:t>
            </a:r>
            <a:r>
              <a:rPr sz="1800" dirty="0">
                <a:latin typeface="Arial MT"/>
                <a:cs typeface="Arial MT"/>
              </a:rPr>
              <a:t>a</a:t>
            </a:r>
            <a:r>
              <a:rPr sz="1800" spc="-55" dirty="0">
                <a:latin typeface="Arial MT"/>
                <a:cs typeface="Arial MT"/>
              </a:rPr>
              <a:t> </a:t>
            </a:r>
            <a:r>
              <a:rPr sz="1800" dirty="0">
                <a:latin typeface="Arial MT"/>
                <a:cs typeface="Arial MT"/>
              </a:rPr>
              <a:t>decision</a:t>
            </a:r>
            <a:r>
              <a:rPr sz="1800" spc="-20" dirty="0">
                <a:latin typeface="Arial MT"/>
                <a:cs typeface="Arial MT"/>
              </a:rPr>
              <a:t> </a:t>
            </a:r>
            <a:r>
              <a:rPr sz="1800" dirty="0">
                <a:latin typeface="Arial MT"/>
                <a:cs typeface="Arial MT"/>
              </a:rPr>
              <a:t>whether</a:t>
            </a:r>
            <a:r>
              <a:rPr sz="1800" spc="40" dirty="0">
                <a:latin typeface="Arial MT"/>
                <a:cs typeface="Arial MT"/>
              </a:rPr>
              <a:t> </a:t>
            </a:r>
            <a:r>
              <a:rPr sz="1800" dirty="0">
                <a:latin typeface="Arial MT"/>
                <a:cs typeface="Arial MT"/>
              </a:rPr>
              <a:t>to</a:t>
            </a:r>
            <a:r>
              <a:rPr sz="1800" spc="-60" dirty="0">
                <a:latin typeface="Arial MT"/>
                <a:cs typeface="Arial MT"/>
              </a:rPr>
              <a:t> </a:t>
            </a:r>
            <a:r>
              <a:rPr sz="1800" dirty="0">
                <a:latin typeface="Arial MT"/>
                <a:cs typeface="Arial MT"/>
              </a:rPr>
              <a:t>add</a:t>
            </a:r>
            <a:r>
              <a:rPr sz="1800" spc="-15" dirty="0">
                <a:latin typeface="Arial MT"/>
                <a:cs typeface="Arial MT"/>
              </a:rPr>
              <a:t> </a:t>
            </a:r>
            <a:r>
              <a:rPr sz="1800" dirty="0">
                <a:latin typeface="Arial MT"/>
                <a:cs typeface="Arial MT"/>
              </a:rPr>
              <a:t>a</a:t>
            </a:r>
            <a:r>
              <a:rPr sz="1800" spc="-20" dirty="0">
                <a:latin typeface="Arial MT"/>
                <a:cs typeface="Arial MT"/>
              </a:rPr>
              <a:t> </a:t>
            </a:r>
            <a:r>
              <a:rPr sz="1800" dirty="0">
                <a:latin typeface="Arial MT"/>
                <a:cs typeface="Arial MT"/>
              </a:rPr>
              <a:t>new</a:t>
            </a:r>
            <a:r>
              <a:rPr sz="1800" spc="-20" dirty="0">
                <a:latin typeface="Arial MT"/>
                <a:cs typeface="Arial MT"/>
              </a:rPr>
              <a:t> </a:t>
            </a:r>
            <a:r>
              <a:rPr sz="1800" dirty="0">
                <a:latin typeface="Arial MT"/>
                <a:cs typeface="Arial MT"/>
              </a:rPr>
              <a:t>process</a:t>
            </a:r>
            <a:r>
              <a:rPr sz="1800" spc="-45" dirty="0">
                <a:latin typeface="Arial MT"/>
                <a:cs typeface="Arial MT"/>
              </a:rPr>
              <a:t> </a:t>
            </a:r>
            <a:r>
              <a:rPr sz="1800" dirty="0">
                <a:latin typeface="Arial MT"/>
                <a:cs typeface="Arial MT"/>
              </a:rPr>
              <a:t>to</a:t>
            </a:r>
            <a:r>
              <a:rPr sz="1800" spc="-35" dirty="0">
                <a:latin typeface="Arial MT"/>
                <a:cs typeface="Arial MT"/>
              </a:rPr>
              <a:t> </a:t>
            </a:r>
            <a:r>
              <a:rPr sz="1800" dirty="0">
                <a:latin typeface="Arial MT"/>
                <a:cs typeface="Arial MT"/>
              </a:rPr>
              <a:t>the</a:t>
            </a:r>
            <a:r>
              <a:rPr sz="1800" spc="-60" dirty="0">
                <a:latin typeface="Arial MT"/>
                <a:cs typeface="Arial MT"/>
              </a:rPr>
              <a:t> </a:t>
            </a:r>
            <a:r>
              <a:rPr sz="1800" dirty="0">
                <a:latin typeface="Arial MT"/>
                <a:cs typeface="Arial MT"/>
              </a:rPr>
              <a:t>set</a:t>
            </a:r>
            <a:r>
              <a:rPr sz="1800" spc="-20" dirty="0">
                <a:latin typeface="Arial MT"/>
                <a:cs typeface="Arial MT"/>
              </a:rPr>
              <a:t> </a:t>
            </a:r>
            <a:r>
              <a:rPr sz="1800" dirty="0">
                <a:latin typeface="Arial MT"/>
                <a:cs typeface="Arial MT"/>
              </a:rPr>
              <a:t>of</a:t>
            </a:r>
            <a:r>
              <a:rPr sz="1800" spc="-45" dirty="0">
                <a:latin typeface="Arial MT"/>
                <a:cs typeface="Arial MT"/>
              </a:rPr>
              <a:t> </a:t>
            </a:r>
            <a:r>
              <a:rPr sz="1800" spc="-10" dirty="0">
                <a:latin typeface="Arial MT"/>
                <a:cs typeface="Arial MT"/>
              </a:rPr>
              <a:t>processes </a:t>
            </a:r>
            <a:r>
              <a:rPr sz="1800" dirty="0">
                <a:latin typeface="Arial MT"/>
                <a:cs typeface="Arial MT"/>
              </a:rPr>
              <a:t>that</a:t>
            </a:r>
            <a:r>
              <a:rPr sz="1800" spc="-95" dirty="0">
                <a:latin typeface="Arial MT"/>
                <a:cs typeface="Arial MT"/>
              </a:rPr>
              <a:t> </a:t>
            </a:r>
            <a:r>
              <a:rPr sz="1800" dirty="0">
                <a:latin typeface="Arial MT"/>
                <a:cs typeface="Arial MT"/>
              </a:rPr>
              <a:t>are</a:t>
            </a:r>
            <a:r>
              <a:rPr sz="1800" spc="-55" dirty="0">
                <a:latin typeface="Arial MT"/>
                <a:cs typeface="Arial MT"/>
              </a:rPr>
              <a:t> </a:t>
            </a:r>
            <a:r>
              <a:rPr sz="1800" dirty="0">
                <a:latin typeface="Arial MT"/>
                <a:cs typeface="Arial MT"/>
              </a:rPr>
              <a:t>currently</a:t>
            </a:r>
            <a:r>
              <a:rPr sz="1800" spc="-35" dirty="0">
                <a:latin typeface="Arial MT"/>
                <a:cs typeface="Arial MT"/>
              </a:rPr>
              <a:t> </a:t>
            </a:r>
            <a:r>
              <a:rPr sz="1800" spc="-10" dirty="0">
                <a:latin typeface="Arial MT"/>
                <a:cs typeface="Arial MT"/>
              </a:rPr>
              <a:t>active.</a:t>
            </a:r>
            <a:endParaRPr sz="1800">
              <a:latin typeface="Arial MT"/>
              <a:cs typeface="Arial MT"/>
            </a:endParaRPr>
          </a:p>
          <a:p>
            <a:pPr marL="354965" indent="-342265">
              <a:lnSpc>
                <a:spcPct val="100000"/>
              </a:lnSpc>
              <a:spcBef>
                <a:spcPts val="790"/>
              </a:spcBef>
              <a:buClr>
                <a:srgbClr val="993300"/>
              </a:buClr>
              <a:buSzPct val="108333"/>
              <a:buFont typeface="Times New Roman"/>
              <a:buChar char="▪"/>
              <a:tabLst>
                <a:tab pos="354965" algn="l"/>
              </a:tabLst>
            </a:pPr>
            <a:r>
              <a:rPr sz="1800" b="1" spc="-10" dirty="0">
                <a:latin typeface="Arial"/>
                <a:cs typeface="Arial"/>
              </a:rPr>
              <a:t>Medium-</a:t>
            </a:r>
            <a:r>
              <a:rPr sz="1800" b="1" dirty="0">
                <a:latin typeface="Arial"/>
                <a:cs typeface="Arial"/>
              </a:rPr>
              <a:t>term</a:t>
            </a:r>
            <a:r>
              <a:rPr sz="1800" b="1" spc="-100" dirty="0">
                <a:latin typeface="Arial"/>
                <a:cs typeface="Arial"/>
              </a:rPr>
              <a:t> </a:t>
            </a:r>
            <a:r>
              <a:rPr sz="1800" b="1" spc="-10" dirty="0">
                <a:latin typeface="Arial"/>
                <a:cs typeface="Arial"/>
              </a:rPr>
              <a:t>scheduling</a:t>
            </a:r>
            <a:r>
              <a:rPr sz="1800" b="1" spc="-80" dirty="0">
                <a:latin typeface="Arial"/>
                <a:cs typeface="Arial"/>
              </a:rPr>
              <a:t> </a:t>
            </a:r>
            <a:r>
              <a:rPr sz="1800" dirty="0">
                <a:latin typeface="Arial MT"/>
                <a:cs typeface="Arial MT"/>
              </a:rPr>
              <a:t>is</a:t>
            </a:r>
            <a:r>
              <a:rPr sz="1800" spc="-30" dirty="0">
                <a:latin typeface="Arial MT"/>
                <a:cs typeface="Arial MT"/>
              </a:rPr>
              <a:t> </a:t>
            </a:r>
            <a:r>
              <a:rPr sz="1800" dirty="0">
                <a:latin typeface="Arial MT"/>
                <a:cs typeface="Arial MT"/>
              </a:rPr>
              <a:t>a</a:t>
            </a:r>
            <a:r>
              <a:rPr sz="1800" spc="-40" dirty="0">
                <a:latin typeface="Arial MT"/>
                <a:cs typeface="Arial MT"/>
              </a:rPr>
              <a:t> </a:t>
            </a:r>
            <a:r>
              <a:rPr sz="1800" dirty="0">
                <a:latin typeface="Arial MT"/>
                <a:cs typeface="Arial MT"/>
              </a:rPr>
              <a:t>part</a:t>
            </a:r>
            <a:r>
              <a:rPr sz="1800" spc="-50" dirty="0">
                <a:latin typeface="Arial MT"/>
                <a:cs typeface="Arial MT"/>
              </a:rPr>
              <a:t> </a:t>
            </a:r>
            <a:r>
              <a:rPr sz="1800" dirty="0">
                <a:latin typeface="Arial MT"/>
                <a:cs typeface="Arial MT"/>
              </a:rPr>
              <a:t>of</a:t>
            </a:r>
            <a:r>
              <a:rPr sz="1800" spc="-45" dirty="0">
                <a:latin typeface="Arial MT"/>
                <a:cs typeface="Arial MT"/>
              </a:rPr>
              <a:t> </a:t>
            </a:r>
            <a:r>
              <a:rPr sz="1800" dirty="0">
                <a:latin typeface="Arial MT"/>
                <a:cs typeface="Arial MT"/>
              </a:rPr>
              <a:t>the</a:t>
            </a:r>
            <a:r>
              <a:rPr sz="1800" spc="-20" dirty="0">
                <a:latin typeface="Arial MT"/>
                <a:cs typeface="Arial MT"/>
              </a:rPr>
              <a:t> </a:t>
            </a:r>
            <a:r>
              <a:rPr sz="1800" dirty="0">
                <a:latin typeface="Arial MT"/>
                <a:cs typeface="Arial MT"/>
              </a:rPr>
              <a:t>swapping</a:t>
            </a:r>
            <a:r>
              <a:rPr sz="1800" spc="60" dirty="0">
                <a:latin typeface="Arial MT"/>
                <a:cs typeface="Arial MT"/>
              </a:rPr>
              <a:t> </a:t>
            </a:r>
            <a:r>
              <a:rPr sz="1800" spc="-10" dirty="0">
                <a:latin typeface="Arial MT"/>
                <a:cs typeface="Arial MT"/>
              </a:rPr>
              <a:t>function.</a:t>
            </a:r>
            <a:endParaRPr sz="1800">
              <a:latin typeface="Arial MT"/>
              <a:cs typeface="Arial MT"/>
            </a:endParaRPr>
          </a:p>
          <a:p>
            <a:pPr marL="756285" marR="339090" lvl="1" indent="-287020">
              <a:lnSpc>
                <a:spcPct val="100000"/>
              </a:lnSpc>
              <a:spcBef>
                <a:spcPts val="805"/>
              </a:spcBef>
              <a:buClr>
                <a:srgbClr val="CC6600"/>
              </a:buClr>
              <a:buSzPct val="108333"/>
              <a:buChar char="•"/>
              <a:tabLst>
                <a:tab pos="756285" algn="l"/>
              </a:tabLst>
            </a:pPr>
            <a:r>
              <a:rPr sz="1800" dirty="0">
                <a:latin typeface="Arial MT"/>
                <a:cs typeface="Arial MT"/>
              </a:rPr>
              <a:t>This</a:t>
            </a:r>
            <a:r>
              <a:rPr sz="1800" spc="-60" dirty="0">
                <a:latin typeface="Arial MT"/>
                <a:cs typeface="Arial MT"/>
              </a:rPr>
              <a:t> </a:t>
            </a:r>
            <a:r>
              <a:rPr sz="1800" dirty="0">
                <a:latin typeface="Arial MT"/>
                <a:cs typeface="Arial MT"/>
              </a:rPr>
              <a:t>is</a:t>
            </a:r>
            <a:r>
              <a:rPr sz="1800" spc="-20" dirty="0">
                <a:latin typeface="Arial MT"/>
                <a:cs typeface="Arial MT"/>
              </a:rPr>
              <a:t> </a:t>
            </a:r>
            <a:r>
              <a:rPr sz="1800" dirty="0">
                <a:latin typeface="Arial MT"/>
                <a:cs typeface="Arial MT"/>
              </a:rPr>
              <a:t>a</a:t>
            </a:r>
            <a:r>
              <a:rPr sz="1800" spc="-35" dirty="0">
                <a:latin typeface="Arial MT"/>
                <a:cs typeface="Arial MT"/>
              </a:rPr>
              <a:t> </a:t>
            </a:r>
            <a:r>
              <a:rPr sz="1800" dirty="0">
                <a:latin typeface="Arial MT"/>
                <a:cs typeface="Arial MT"/>
              </a:rPr>
              <a:t>decision</a:t>
            </a:r>
            <a:r>
              <a:rPr sz="1800" spc="-35" dirty="0">
                <a:latin typeface="Arial MT"/>
                <a:cs typeface="Arial MT"/>
              </a:rPr>
              <a:t> </a:t>
            </a:r>
            <a:r>
              <a:rPr sz="1800" dirty="0">
                <a:latin typeface="Arial MT"/>
                <a:cs typeface="Arial MT"/>
              </a:rPr>
              <a:t>whether</a:t>
            </a:r>
            <a:r>
              <a:rPr sz="1800" spc="45" dirty="0">
                <a:latin typeface="Arial MT"/>
                <a:cs typeface="Arial MT"/>
              </a:rPr>
              <a:t> </a:t>
            </a:r>
            <a:r>
              <a:rPr sz="1800" dirty="0">
                <a:latin typeface="Arial MT"/>
                <a:cs typeface="Arial MT"/>
              </a:rPr>
              <a:t>to</a:t>
            </a:r>
            <a:r>
              <a:rPr sz="1800" spc="-50" dirty="0">
                <a:latin typeface="Arial MT"/>
                <a:cs typeface="Arial MT"/>
              </a:rPr>
              <a:t> </a:t>
            </a:r>
            <a:r>
              <a:rPr sz="1800" dirty="0">
                <a:latin typeface="Arial MT"/>
                <a:cs typeface="Arial MT"/>
              </a:rPr>
              <a:t>add</a:t>
            </a:r>
            <a:r>
              <a:rPr sz="1800" spc="-15" dirty="0">
                <a:latin typeface="Arial MT"/>
                <a:cs typeface="Arial MT"/>
              </a:rPr>
              <a:t> </a:t>
            </a:r>
            <a:r>
              <a:rPr sz="1800" dirty="0">
                <a:latin typeface="Arial MT"/>
                <a:cs typeface="Arial MT"/>
              </a:rPr>
              <a:t>a</a:t>
            </a:r>
            <a:r>
              <a:rPr sz="1800" spc="-15" dirty="0">
                <a:latin typeface="Arial MT"/>
                <a:cs typeface="Arial MT"/>
              </a:rPr>
              <a:t> </a:t>
            </a:r>
            <a:r>
              <a:rPr sz="1800" dirty="0">
                <a:latin typeface="Arial MT"/>
                <a:cs typeface="Arial MT"/>
              </a:rPr>
              <a:t>process</a:t>
            </a:r>
            <a:r>
              <a:rPr sz="1800" spc="-25" dirty="0">
                <a:latin typeface="Arial MT"/>
                <a:cs typeface="Arial MT"/>
              </a:rPr>
              <a:t> </a:t>
            </a:r>
            <a:r>
              <a:rPr sz="1800" dirty="0">
                <a:latin typeface="Arial MT"/>
                <a:cs typeface="Arial MT"/>
              </a:rPr>
              <a:t>to</a:t>
            </a:r>
            <a:r>
              <a:rPr sz="1800" spc="-65" dirty="0">
                <a:latin typeface="Arial MT"/>
                <a:cs typeface="Arial MT"/>
              </a:rPr>
              <a:t> </a:t>
            </a:r>
            <a:r>
              <a:rPr sz="1800" dirty="0">
                <a:latin typeface="Arial MT"/>
                <a:cs typeface="Arial MT"/>
              </a:rPr>
              <a:t>those</a:t>
            </a:r>
            <a:r>
              <a:rPr sz="1800" spc="-50" dirty="0">
                <a:latin typeface="Arial MT"/>
                <a:cs typeface="Arial MT"/>
              </a:rPr>
              <a:t> </a:t>
            </a:r>
            <a:r>
              <a:rPr sz="1800" dirty="0">
                <a:latin typeface="Arial MT"/>
                <a:cs typeface="Arial MT"/>
              </a:rPr>
              <a:t>that</a:t>
            </a:r>
            <a:r>
              <a:rPr sz="1800" spc="-55" dirty="0">
                <a:latin typeface="Arial MT"/>
                <a:cs typeface="Arial MT"/>
              </a:rPr>
              <a:t> </a:t>
            </a:r>
            <a:r>
              <a:rPr sz="1800" dirty="0">
                <a:latin typeface="Arial MT"/>
                <a:cs typeface="Arial MT"/>
              </a:rPr>
              <a:t>are</a:t>
            </a:r>
            <a:r>
              <a:rPr sz="1800" spc="-30" dirty="0">
                <a:latin typeface="Arial MT"/>
                <a:cs typeface="Arial MT"/>
              </a:rPr>
              <a:t> </a:t>
            </a:r>
            <a:r>
              <a:rPr sz="1800" dirty="0">
                <a:latin typeface="Arial MT"/>
                <a:cs typeface="Arial MT"/>
              </a:rPr>
              <a:t>at</a:t>
            </a:r>
            <a:r>
              <a:rPr sz="1800" spc="-50" dirty="0">
                <a:latin typeface="Arial MT"/>
                <a:cs typeface="Arial MT"/>
              </a:rPr>
              <a:t> </a:t>
            </a:r>
            <a:r>
              <a:rPr sz="1800" spc="-10" dirty="0">
                <a:latin typeface="Arial MT"/>
                <a:cs typeface="Arial MT"/>
              </a:rPr>
              <a:t>least </a:t>
            </a:r>
            <a:r>
              <a:rPr sz="1800" dirty="0">
                <a:latin typeface="Arial MT"/>
                <a:cs typeface="Arial MT"/>
              </a:rPr>
              <a:t>partially</a:t>
            </a:r>
            <a:r>
              <a:rPr sz="1800" spc="-20" dirty="0">
                <a:latin typeface="Arial MT"/>
                <a:cs typeface="Arial MT"/>
              </a:rPr>
              <a:t> </a:t>
            </a:r>
            <a:r>
              <a:rPr sz="1800" dirty="0">
                <a:latin typeface="Arial MT"/>
                <a:cs typeface="Arial MT"/>
              </a:rPr>
              <a:t>in</a:t>
            </a:r>
            <a:r>
              <a:rPr sz="1800" spc="-45" dirty="0">
                <a:latin typeface="Arial MT"/>
                <a:cs typeface="Arial MT"/>
              </a:rPr>
              <a:t> </a:t>
            </a:r>
            <a:r>
              <a:rPr sz="1800" dirty="0">
                <a:latin typeface="Arial MT"/>
                <a:cs typeface="Arial MT"/>
              </a:rPr>
              <a:t>main</a:t>
            </a:r>
            <a:r>
              <a:rPr sz="1800" spc="-75" dirty="0">
                <a:latin typeface="Arial MT"/>
                <a:cs typeface="Arial MT"/>
              </a:rPr>
              <a:t> </a:t>
            </a:r>
            <a:r>
              <a:rPr sz="1800" dirty="0">
                <a:latin typeface="Arial MT"/>
                <a:cs typeface="Arial MT"/>
              </a:rPr>
              <a:t>memory</a:t>
            </a:r>
            <a:r>
              <a:rPr sz="1800" spc="-50" dirty="0">
                <a:latin typeface="Arial MT"/>
                <a:cs typeface="Arial MT"/>
              </a:rPr>
              <a:t> </a:t>
            </a:r>
            <a:r>
              <a:rPr sz="1800" dirty="0">
                <a:latin typeface="Arial MT"/>
                <a:cs typeface="Arial MT"/>
              </a:rPr>
              <a:t>and</a:t>
            </a:r>
            <a:r>
              <a:rPr sz="1800" spc="-80" dirty="0">
                <a:latin typeface="Arial MT"/>
                <a:cs typeface="Arial MT"/>
              </a:rPr>
              <a:t> </a:t>
            </a:r>
            <a:r>
              <a:rPr sz="1800" dirty="0">
                <a:latin typeface="Arial MT"/>
                <a:cs typeface="Arial MT"/>
              </a:rPr>
              <a:t>therefore</a:t>
            </a:r>
            <a:r>
              <a:rPr sz="1800" spc="-75" dirty="0">
                <a:latin typeface="Arial MT"/>
                <a:cs typeface="Arial MT"/>
              </a:rPr>
              <a:t> </a:t>
            </a:r>
            <a:r>
              <a:rPr sz="1800" dirty="0">
                <a:latin typeface="Arial MT"/>
                <a:cs typeface="Arial MT"/>
              </a:rPr>
              <a:t>are</a:t>
            </a:r>
            <a:r>
              <a:rPr sz="1800" spc="-60" dirty="0">
                <a:latin typeface="Arial MT"/>
                <a:cs typeface="Arial MT"/>
              </a:rPr>
              <a:t> </a:t>
            </a:r>
            <a:r>
              <a:rPr sz="1800" dirty="0">
                <a:latin typeface="Arial MT"/>
                <a:cs typeface="Arial MT"/>
              </a:rPr>
              <a:t>available</a:t>
            </a:r>
            <a:r>
              <a:rPr sz="1800" spc="-40" dirty="0">
                <a:latin typeface="Arial MT"/>
                <a:cs typeface="Arial MT"/>
              </a:rPr>
              <a:t> </a:t>
            </a:r>
            <a:r>
              <a:rPr sz="1800" dirty="0">
                <a:latin typeface="Arial MT"/>
                <a:cs typeface="Arial MT"/>
              </a:rPr>
              <a:t>for</a:t>
            </a:r>
            <a:r>
              <a:rPr sz="1800" spc="-70" dirty="0">
                <a:latin typeface="Arial MT"/>
                <a:cs typeface="Arial MT"/>
              </a:rPr>
              <a:t> </a:t>
            </a:r>
            <a:r>
              <a:rPr sz="1800" spc="-10" dirty="0">
                <a:latin typeface="Arial MT"/>
                <a:cs typeface="Arial MT"/>
              </a:rPr>
              <a:t>execution.</a:t>
            </a:r>
            <a:endParaRPr sz="1800">
              <a:latin typeface="Arial MT"/>
              <a:cs typeface="Arial MT"/>
            </a:endParaRPr>
          </a:p>
          <a:p>
            <a:pPr marL="354965" marR="356870" indent="-342900">
              <a:lnSpc>
                <a:spcPct val="100000"/>
              </a:lnSpc>
              <a:spcBef>
                <a:spcPts val="805"/>
              </a:spcBef>
              <a:buClr>
                <a:srgbClr val="993300"/>
              </a:buClr>
              <a:buSzPct val="108333"/>
              <a:buFont typeface="Times New Roman"/>
              <a:buChar char="▪"/>
              <a:tabLst>
                <a:tab pos="354965" algn="l"/>
              </a:tabLst>
            </a:pPr>
            <a:r>
              <a:rPr sz="1800" b="1" spc="-10" dirty="0">
                <a:latin typeface="Arial"/>
                <a:cs typeface="Arial"/>
              </a:rPr>
              <a:t>Short-</a:t>
            </a:r>
            <a:r>
              <a:rPr sz="1800" b="1" dirty="0">
                <a:latin typeface="Arial"/>
                <a:cs typeface="Arial"/>
              </a:rPr>
              <a:t>term</a:t>
            </a:r>
            <a:r>
              <a:rPr sz="1800" b="1" spc="-50" dirty="0">
                <a:latin typeface="Arial"/>
                <a:cs typeface="Arial"/>
              </a:rPr>
              <a:t> </a:t>
            </a:r>
            <a:r>
              <a:rPr sz="1800" b="1" spc="-10" dirty="0">
                <a:latin typeface="Arial"/>
                <a:cs typeface="Arial"/>
              </a:rPr>
              <a:t>scheduling</a:t>
            </a:r>
            <a:r>
              <a:rPr sz="1800" b="1" spc="-95" dirty="0">
                <a:latin typeface="Arial"/>
                <a:cs typeface="Arial"/>
              </a:rPr>
              <a:t> </a:t>
            </a:r>
            <a:r>
              <a:rPr sz="1800" dirty="0">
                <a:latin typeface="Arial MT"/>
                <a:cs typeface="Arial MT"/>
              </a:rPr>
              <a:t>is</a:t>
            </a:r>
            <a:r>
              <a:rPr sz="1800" spc="-35" dirty="0">
                <a:latin typeface="Arial MT"/>
                <a:cs typeface="Arial MT"/>
              </a:rPr>
              <a:t> </a:t>
            </a:r>
            <a:r>
              <a:rPr sz="1800" dirty="0">
                <a:latin typeface="Arial MT"/>
                <a:cs typeface="Arial MT"/>
              </a:rPr>
              <a:t>the</a:t>
            </a:r>
            <a:r>
              <a:rPr sz="1800" spc="-25" dirty="0">
                <a:latin typeface="Arial MT"/>
                <a:cs typeface="Arial MT"/>
              </a:rPr>
              <a:t> </a:t>
            </a:r>
            <a:r>
              <a:rPr sz="1800" dirty="0">
                <a:latin typeface="Arial MT"/>
                <a:cs typeface="Arial MT"/>
              </a:rPr>
              <a:t>actual</a:t>
            </a:r>
            <a:r>
              <a:rPr sz="1800" spc="-75" dirty="0">
                <a:latin typeface="Arial MT"/>
                <a:cs typeface="Arial MT"/>
              </a:rPr>
              <a:t> </a:t>
            </a:r>
            <a:r>
              <a:rPr sz="1800" dirty="0">
                <a:latin typeface="Arial MT"/>
                <a:cs typeface="Arial MT"/>
              </a:rPr>
              <a:t>decision</a:t>
            </a:r>
            <a:r>
              <a:rPr sz="1800" spc="-45" dirty="0">
                <a:latin typeface="Arial MT"/>
                <a:cs typeface="Arial MT"/>
              </a:rPr>
              <a:t> </a:t>
            </a:r>
            <a:r>
              <a:rPr sz="1800" dirty="0">
                <a:latin typeface="Arial MT"/>
                <a:cs typeface="Arial MT"/>
              </a:rPr>
              <a:t>of</a:t>
            </a:r>
            <a:r>
              <a:rPr sz="1800" spc="-30" dirty="0">
                <a:latin typeface="Arial MT"/>
                <a:cs typeface="Arial MT"/>
              </a:rPr>
              <a:t> </a:t>
            </a:r>
            <a:r>
              <a:rPr sz="1800" dirty="0">
                <a:latin typeface="Arial MT"/>
                <a:cs typeface="Arial MT"/>
              </a:rPr>
              <a:t>which</a:t>
            </a:r>
            <a:r>
              <a:rPr sz="1800" spc="20" dirty="0">
                <a:latin typeface="Arial MT"/>
                <a:cs typeface="Arial MT"/>
              </a:rPr>
              <a:t> </a:t>
            </a:r>
            <a:r>
              <a:rPr sz="1800" dirty="0">
                <a:latin typeface="Arial MT"/>
                <a:cs typeface="Arial MT"/>
              </a:rPr>
              <a:t>ready</a:t>
            </a:r>
            <a:r>
              <a:rPr sz="1800" spc="-35" dirty="0">
                <a:latin typeface="Arial MT"/>
                <a:cs typeface="Arial MT"/>
              </a:rPr>
              <a:t> </a:t>
            </a:r>
            <a:r>
              <a:rPr sz="1800" dirty="0">
                <a:latin typeface="Arial MT"/>
                <a:cs typeface="Arial MT"/>
              </a:rPr>
              <a:t>process</a:t>
            </a:r>
            <a:r>
              <a:rPr sz="1800" spc="-50" dirty="0">
                <a:latin typeface="Arial MT"/>
                <a:cs typeface="Arial MT"/>
              </a:rPr>
              <a:t> </a:t>
            </a:r>
            <a:r>
              <a:rPr sz="1800" spc="-25" dirty="0">
                <a:latin typeface="Arial MT"/>
                <a:cs typeface="Arial MT"/>
              </a:rPr>
              <a:t>to </a:t>
            </a:r>
            <a:r>
              <a:rPr sz="1800" dirty="0">
                <a:latin typeface="Arial MT"/>
                <a:cs typeface="Arial MT"/>
              </a:rPr>
              <a:t>execute</a:t>
            </a:r>
            <a:r>
              <a:rPr sz="1800" spc="-35" dirty="0">
                <a:latin typeface="Arial MT"/>
                <a:cs typeface="Arial MT"/>
              </a:rPr>
              <a:t> </a:t>
            </a:r>
            <a:r>
              <a:rPr sz="1800" dirty="0">
                <a:latin typeface="Arial MT"/>
                <a:cs typeface="Arial MT"/>
              </a:rPr>
              <a:t>next.</a:t>
            </a:r>
            <a:r>
              <a:rPr sz="1800" spc="-45" dirty="0">
                <a:latin typeface="Arial MT"/>
                <a:cs typeface="Arial MT"/>
              </a:rPr>
              <a:t> </a:t>
            </a:r>
            <a:r>
              <a:rPr sz="1800" dirty="0">
                <a:latin typeface="Arial MT"/>
                <a:cs typeface="Arial MT"/>
              </a:rPr>
              <a:t>Known as</a:t>
            </a:r>
            <a:r>
              <a:rPr sz="1800" spc="-70" dirty="0">
                <a:latin typeface="Arial MT"/>
                <a:cs typeface="Arial MT"/>
              </a:rPr>
              <a:t> </a:t>
            </a:r>
            <a:r>
              <a:rPr sz="1800" dirty="0">
                <a:latin typeface="Arial MT"/>
                <a:cs typeface="Arial MT"/>
              </a:rPr>
              <a:t>the</a:t>
            </a:r>
            <a:r>
              <a:rPr sz="1800" spc="-95" dirty="0">
                <a:latin typeface="Arial MT"/>
                <a:cs typeface="Arial MT"/>
              </a:rPr>
              <a:t> </a:t>
            </a:r>
            <a:r>
              <a:rPr sz="1800" spc="-10" dirty="0">
                <a:latin typeface="Arial MT"/>
                <a:cs typeface="Arial MT"/>
              </a:rPr>
              <a:t>dispatcher.</a:t>
            </a:r>
            <a:endParaRPr sz="1800">
              <a:latin typeface="Arial MT"/>
              <a:cs typeface="Arial MT"/>
            </a:endParaRPr>
          </a:p>
        </p:txBody>
      </p:sp>
      <p:sp>
        <p:nvSpPr>
          <p:cNvPr id="7" name="object 7"/>
          <p:cNvSpPr txBox="1"/>
          <p:nvPr/>
        </p:nvSpPr>
        <p:spPr>
          <a:xfrm>
            <a:off x="903241" y="4641608"/>
            <a:ext cx="2201545" cy="254000"/>
          </a:xfrm>
          <a:prstGeom prst="rect">
            <a:avLst/>
          </a:prstGeom>
        </p:spPr>
        <p:txBody>
          <a:bodyPr vert="horz" wrap="square" lIns="0" tIns="12700" rIns="0" bIns="0" rtlCol="0">
            <a:spAutoFit/>
          </a:bodyPr>
          <a:lstStyle/>
          <a:p>
            <a:pPr marL="12700">
              <a:lnSpc>
                <a:spcPct val="100000"/>
              </a:lnSpc>
              <a:spcBef>
                <a:spcPts val="100"/>
              </a:spcBef>
            </a:pPr>
            <a:r>
              <a:rPr sz="1500" b="1" spc="-60" dirty="0">
                <a:latin typeface="Courier New"/>
                <a:cs typeface="Courier New"/>
              </a:rPr>
              <a:t>Long-</a:t>
            </a:r>
            <a:r>
              <a:rPr sz="1500" b="1" spc="-10" dirty="0">
                <a:latin typeface="Courier New"/>
                <a:cs typeface="Courier New"/>
              </a:rPr>
              <a:t>term</a:t>
            </a:r>
            <a:r>
              <a:rPr sz="1500" b="1" spc="-165" dirty="0">
                <a:latin typeface="Courier New"/>
                <a:cs typeface="Courier New"/>
              </a:rPr>
              <a:t> </a:t>
            </a:r>
            <a:r>
              <a:rPr sz="1500" b="1" spc="-40" dirty="0">
                <a:latin typeface="Courier New"/>
                <a:cs typeface="Courier New"/>
              </a:rPr>
              <a:t>scheduling</a:t>
            </a:r>
            <a:endParaRPr sz="1500">
              <a:latin typeface="Courier New"/>
              <a:cs typeface="Courier New"/>
            </a:endParaRPr>
          </a:p>
        </p:txBody>
      </p:sp>
      <p:sp>
        <p:nvSpPr>
          <p:cNvPr id="8" name="object 8"/>
          <p:cNvSpPr txBox="1"/>
          <p:nvPr/>
        </p:nvSpPr>
        <p:spPr>
          <a:xfrm>
            <a:off x="3535167" y="4641608"/>
            <a:ext cx="5479415" cy="462915"/>
          </a:xfrm>
          <a:prstGeom prst="rect">
            <a:avLst/>
          </a:prstGeom>
        </p:spPr>
        <p:txBody>
          <a:bodyPr vert="horz" wrap="square" lIns="0" tIns="36195" rIns="0" bIns="0" rtlCol="0">
            <a:spAutoFit/>
          </a:bodyPr>
          <a:lstStyle/>
          <a:p>
            <a:pPr marL="12700" marR="5080">
              <a:lnSpc>
                <a:spcPts val="1639"/>
              </a:lnSpc>
              <a:spcBef>
                <a:spcPts val="285"/>
              </a:spcBef>
            </a:pPr>
            <a:r>
              <a:rPr sz="1500" dirty="0">
                <a:latin typeface="Courier New"/>
                <a:cs typeface="Courier New"/>
              </a:rPr>
              <a:t>The</a:t>
            </a:r>
            <a:r>
              <a:rPr sz="1500" spc="-165" dirty="0">
                <a:latin typeface="Courier New"/>
                <a:cs typeface="Courier New"/>
              </a:rPr>
              <a:t> </a:t>
            </a:r>
            <a:r>
              <a:rPr sz="1500" spc="-35" dirty="0">
                <a:latin typeface="Courier New"/>
                <a:cs typeface="Courier New"/>
              </a:rPr>
              <a:t>decision</a:t>
            </a:r>
            <a:r>
              <a:rPr sz="1500" spc="-165" dirty="0">
                <a:latin typeface="Courier New"/>
                <a:cs typeface="Courier New"/>
              </a:rPr>
              <a:t> </a:t>
            </a:r>
            <a:r>
              <a:rPr sz="1500" dirty="0">
                <a:latin typeface="Courier New"/>
                <a:cs typeface="Courier New"/>
              </a:rPr>
              <a:t>to</a:t>
            </a:r>
            <a:r>
              <a:rPr sz="1500" spc="-165" dirty="0">
                <a:latin typeface="Courier New"/>
                <a:cs typeface="Courier New"/>
              </a:rPr>
              <a:t> </a:t>
            </a:r>
            <a:r>
              <a:rPr sz="1500" dirty="0">
                <a:latin typeface="Courier New"/>
                <a:cs typeface="Courier New"/>
              </a:rPr>
              <a:t>add</a:t>
            </a:r>
            <a:r>
              <a:rPr sz="1500" spc="-150" dirty="0">
                <a:latin typeface="Courier New"/>
                <a:cs typeface="Courier New"/>
              </a:rPr>
              <a:t> </a:t>
            </a:r>
            <a:r>
              <a:rPr sz="1500" dirty="0">
                <a:latin typeface="Courier New"/>
                <a:cs typeface="Courier New"/>
              </a:rPr>
              <a:t>to</a:t>
            </a:r>
            <a:r>
              <a:rPr sz="1500" spc="-165" dirty="0">
                <a:latin typeface="Courier New"/>
                <a:cs typeface="Courier New"/>
              </a:rPr>
              <a:t> </a:t>
            </a:r>
            <a:r>
              <a:rPr sz="1500" dirty="0">
                <a:latin typeface="Courier New"/>
                <a:cs typeface="Courier New"/>
              </a:rPr>
              <a:t>the</a:t>
            </a:r>
            <a:r>
              <a:rPr sz="1500" spc="-150" dirty="0">
                <a:latin typeface="Courier New"/>
                <a:cs typeface="Courier New"/>
              </a:rPr>
              <a:t> </a:t>
            </a:r>
            <a:r>
              <a:rPr sz="1500" spc="-10" dirty="0">
                <a:latin typeface="Courier New"/>
                <a:cs typeface="Courier New"/>
              </a:rPr>
              <a:t>pool</a:t>
            </a:r>
            <a:r>
              <a:rPr sz="1500" spc="-150" dirty="0">
                <a:latin typeface="Courier New"/>
                <a:cs typeface="Courier New"/>
              </a:rPr>
              <a:t> </a:t>
            </a:r>
            <a:r>
              <a:rPr sz="1500" dirty="0">
                <a:latin typeface="Courier New"/>
                <a:cs typeface="Courier New"/>
              </a:rPr>
              <a:t>of</a:t>
            </a:r>
            <a:r>
              <a:rPr sz="1500" spc="-165" dirty="0">
                <a:latin typeface="Courier New"/>
                <a:cs typeface="Courier New"/>
              </a:rPr>
              <a:t> </a:t>
            </a:r>
            <a:r>
              <a:rPr sz="1500" spc="-35" dirty="0">
                <a:latin typeface="Courier New"/>
                <a:cs typeface="Courier New"/>
              </a:rPr>
              <a:t>processes</a:t>
            </a:r>
            <a:r>
              <a:rPr sz="1500" spc="-150" dirty="0">
                <a:latin typeface="Courier New"/>
                <a:cs typeface="Courier New"/>
              </a:rPr>
              <a:t> </a:t>
            </a:r>
            <a:r>
              <a:rPr sz="1500" dirty="0">
                <a:latin typeface="Courier New"/>
                <a:cs typeface="Courier New"/>
              </a:rPr>
              <a:t>to</a:t>
            </a:r>
            <a:r>
              <a:rPr sz="1500" spc="-150" dirty="0">
                <a:latin typeface="Courier New"/>
                <a:cs typeface="Courier New"/>
              </a:rPr>
              <a:t> </a:t>
            </a:r>
            <a:r>
              <a:rPr sz="1500" spc="-25" dirty="0">
                <a:latin typeface="Courier New"/>
                <a:cs typeface="Courier New"/>
              </a:rPr>
              <a:t>be </a:t>
            </a:r>
            <a:r>
              <a:rPr sz="1500" spc="-10" dirty="0">
                <a:latin typeface="Courier New"/>
                <a:cs typeface="Courier New"/>
              </a:rPr>
              <a:t>executed</a:t>
            </a:r>
            <a:endParaRPr sz="1500">
              <a:latin typeface="Courier New"/>
              <a:cs typeface="Courier New"/>
            </a:endParaRPr>
          </a:p>
        </p:txBody>
      </p:sp>
      <p:sp>
        <p:nvSpPr>
          <p:cNvPr id="9" name="object 9"/>
          <p:cNvSpPr txBox="1"/>
          <p:nvPr/>
        </p:nvSpPr>
        <p:spPr>
          <a:xfrm>
            <a:off x="903241" y="5272545"/>
            <a:ext cx="2421890" cy="254000"/>
          </a:xfrm>
          <a:prstGeom prst="rect">
            <a:avLst/>
          </a:prstGeom>
        </p:spPr>
        <p:txBody>
          <a:bodyPr vert="horz" wrap="square" lIns="0" tIns="12700" rIns="0" bIns="0" rtlCol="0">
            <a:spAutoFit/>
          </a:bodyPr>
          <a:lstStyle/>
          <a:p>
            <a:pPr marL="12700">
              <a:lnSpc>
                <a:spcPct val="100000"/>
              </a:lnSpc>
              <a:spcBef>
                <a:spcPts val="100"/>
              </a:spcBef>
            </a:pPr>
            <a:r>
              <a:rPr sz="1500" b="1" spc="-50" dirty="0">
                <a:latin typeface="Courier New"/>
                <a:cs typeface="Courier New"/>
              </a:rPr>
              <a:t>Medium-</a:t>
            </a:r>
            <a:r>
              <a:rPr sz="1500" b="1" spc="-20" dirty="0">
                <a:latin typeface="Courier New"/>
                <a:cs typeface="Courier New"/>
              </a:rPr>
              <a:t>term</a:t>
            </a:r>
            <a:r>
              <a:rPr sz="1500" b="1" spc="-145" dirty="0">
                <a:latin typeface="Courier New"/>
                <a:cs typeface="Courier New"/>
              </a:rPr>
              <a:t> </a:t>
            </a:r>
            <a:r>
              <a:rPr sz="1500" b="1" spc="-40" dirty="0">
                <a:latin typeface="Courier New"/>
                <a:cs typeface="Courier New"/>
              </a:rPr>
              <a:t>scheduling</a:t>
            </a:r>
            <a:endParaRPr sz="1500">
              <a:latin typeface="Courier New"/>
              <a:cs typeface="Courier New"/>
            </a:endParaRPr>
          </a:p>
        </p:txBody>
      </p:sp>
      <p:sp>
        <p:nvSpPr>
          <p:cNvPr id="10" name="object 10"/>
          <p:cNvSpPr txBox="1"/>
          <p:nvPr/>
        </p:nvSpPr>
        <p:spPr>
          <a:xfrm>
            <a:off x="3535167" y="5283149"/>
            <a:ext cx="5589905" cy="470534"/>
          </a:xfrm>
          <a:prstGeom prst="rect">
            <a:avLst/>
          </a:prstGeom>
        </p:spPr>
        <p:txBody>
          <a:bodyPr vert="horz" wrap="square" lIns="0" tIns="30480" rIns="0" bIns="0" rtlCol="0">
            <a:spAutoFit/>
          </a:bodyPr>
          <a:lstStyle/>
          <a:p>
            <a:pPr marL="12700" marR="5080">
              <a:lnSpc>
                <a:spcPts val="1700"/>
              </a:lnSpc>
              <a:spcBef>
                <a:spcPts val="240"/>
              </a:spcBef>
            </a:pPr>
            <a:r>
              <a:rPr sz="1500" dirty="0">
                <a:latin typeface="Courier New"/>
                <a:cs typeface="Courier New"/>
              </a:rPr>
              <a:t>The</a:t>
            </a:r>
            <a:r>
              <a:rPr sz="1500" spc="-165" dirty="0">
                <a:latin typeface="Courier New"/>
                <a:cs typeface="Courier New"/>
              </a:rPr>
              <a:t> </a:t>
            </a:r>
            <a:r>
              <a:rPr sz="1500" spc="-35" dirty="0">
                <a:latin typeface="Courier New"/>
                <a:cs typeface="Courier New"/>
              </a:rPr>
              <a:t>decision</a:t>
            </a:r>
            <a:r>
              <a:rPr sz="1500" spc="-165" dirty="0">
                <a:latin typeface="Courier New"/>
                <a:cs typeface="Courier New"/>
              </a:rPr>
              <a:t> </a:t>
            </a:r>
            <a:r>
              <a:rPr sz="1500" dirty="0">
                <a:latin typeface="Courier New"/>
                <a:cs typeface="Courier New"/>
              </a:rPr>
              <a:t>to</a:t>
            </a:r>
            <a:r>
              <a:rPr sz="1500" spc="-150" dirty="0">
                <a:latin typeface="Courier New"/>
                <a:cs typeface="Courier New"/>
              </a:rPr>
              <a:t> </a:t>
            </a:r>
            <a:r>
              <a:rPr sz="1500" dirty="0">
                <a:latin typeface="Courier New"/>
                <a:cs typeface="Courier New"/>
              </a:rPr>
              <a:t>add</a:t>
            </a:r>
            <a:r>
              <a:rPr sz="1500" spc="-155" dirty="0">
                <a:latin typeface="Courier New"/>
                <a:cs typeface="Courier New"/>
              </a:rPr>
              <a:t> </a:t>
            </a:r>
            <a:r>
              <a:rPr sz="1500" dirty="0">
                <a:latin typeface="Courier New"/>
                <a:cs typeface="Courier New"/>
              </a:rPr>
              <a:t>to</a:t>
            </a:r>
            <a:r>
              <a:rPr sz="1500" spc="-150" dirty="0">
                <a:latin typeface="Courier New"/>
                <a:cs typeface="Courier New"/>
              </a:rPr>
              <a:t> </a:t>
            </a:r>
            <a:r>
              <a:rPr sz="1500" dirty="0">
                <a:latin typeface="Courier New"/>
                <a:cs typeface="Courier New"/>
              </a:rPr>
              <a:t>the</a:t>
            </a:r>
            <a:r>
              <a:rPr sz="1500" spc="-150" dirty="0">
                <a:latin typeface="Courier New"/>
                <a:cs typeface="Courier New"/>
              </a:rPr>
              <a:t> </a:t>
            </a:r>
            <a:r>
              <a:rPr sz="1500" spc="-20" dirty="0">
                <a:latin typeface="Courier New"/>
                <a:cs typeface="Courier New"/>
              </a:rPr>
              <a:t>number</a:t>
            </a:r>
            <a:r>
              <a:rPr sz="1500" spc="-155" dirty="0">
                <a:latin typeface="Courier New"/>
                <a:cs typeface="Courier New"/>
              </a:rPr>
              <a:t> </a:t>
            </a:r>
            <a:r>
              <a:rPr sz="1500" dirty="0">
                <a:latin typeface="Courier New"/>
                <a:cs typeface="Courier New"/>
              </a:rPr>
              <a:t>of</a:t>
            </a:r>
            <a:r>
              <a:rPr sz="1500" spc="-150" dirty="0">
                <a:latin typeface="Courier New"/>
                <a:cs typeface="Courier New"/>
              </a:rPr>
              <a:t> </a:t>
            </a:r>
            <a:r>
              <a:rPr sz="1500" spc="-40" dirty="0">
                <a:latin typeface="Courier New"/>
                <a:cs typeface="Courier New"/>
              </a:rPr>
              <a:t>processes</a:t>
            </a:r>
            <a:r>
              <a:rPr sz="1500" spc="-150" dirty="0">
                <a:latin typeface="Courier New"/>
                <a:cs typeface="Courier New"/>
              </a:rPr>
              <a:t> </a:t>
            </a:r>
            <a:r>
              <a:rPr sz="1500" spc="-20" dirty="0">
                <a:latin typeface="Courier New"/>
                <a:cs typeface="Courier New"/>
              </a:rPr>
              <a:t>that </a:t>
            </a:r>
            <a:r>
              <a:rPr sz="1500" dirty="0">
                <a:latin typeface="Courier New"/>
                <a:cs typeface="Courier New"/>
              </a:rPr>
              <a:t>are</a:t>
            </a:r>
            <a:r>
              <a:rPr sz="1500" spc="-170" dirty="0">
                <a:latin typeface="Courier New"/>
                <a:cs typeface="Courier New"/>
              </a:rPr>
              <a:t> </a:t>
            </a:r>
            <a:r>
              <a:rPr sz="1500" spc="-40" dirty="0">
                <a:latin typeface="Courier New"/>
                <a:cs typeface="Courier New"/>
              </a:rPr>
              <a:t>partially</a:t>
            </a:r>
            <a:r>
              <a:rPr sz="1500" spc="-175" dirty="0">
                <a:latin typeface="Courier New"/>
                <a:cs typeface="Courier New"/>
              </a:rPr>
              <a:t> </a:t>
            </a:r>
            <a:r>
              <a:rPr sz="1500" dirty="0">
                <a:latin typeface="Courier New"/>
                <a:cs typeface="Courier New"/>
              </a:rPr>
              <a:t>or</a:t>
            </a:r>
            <a:r>
              <a:rPr sz="1500" spc="-170" dirty="0">
                <a:latin typeface="Courier New"/>
                <a:cs typeface="Courier New"/>
              </a:rPr>
              <a:t> </a:t>
            </a:r>
            <a:r>
              <a:rPr sz="1500" spc="-10" dirty="0">
                <a:latin typeface="Courier New"/>
                <a:cs typeface="Courier New"/>
              </a:rPr>
              <a:t>fully</a:t>
            </a:r>
            <a:r>
              <a:rPr sz="1500" spc="-160" dirty="0">
                <a:latin typeface="Courier New"/>
                <a:cs typeface="Courier New"/>
              </a:rPr>
              <a:t> </a:t>
            </a:r>
            <a:r>
              <a:rPr sz="1500" dirty="0">
                <a:latin typeface="Courier New"/>
                <a:cs typeface="Courier New"/>
              </a:rPr>
              <a:t>in</a:t>
            </a:r>
            <a:r>
              <a:rPr sz="1500" spc="-160" dirty="0">
                <a:latin typeface="Courier New"/>
                <a:cs typeface="Courier New"/>
              </a:rPr>
              <a:t> </a:t>
            </a:r>
            <a:r>
              <a:rPr sz="1500" spc="-10" dirty="0">
                <a:latin typeface="Courier New"/>
                <a:cs typeface="Courier New"/>
              </a:rPr>
              <a:t>main</a:t>
            </a:r>
            <a:r>
              <a:rPr sz="1500" spc="-155" dirty="0">
                <a:latin typeface="Courier New"/>
                <a:cs typeface="Courier New"/>
              </a:rPr>
              <a:t> </a:t>
            </a:r>
            <a:r>
              <a:rPr sz="1500" spc="-10" dirty="0">
                <a:latin typeface="Courier New"/>
                <a:cs typeface="Courier New"/>
              </a:rPr>
              <a:t>memory</a:t>
            </a:r>
            <a:endParaRPr sz="1500">
              <a:latin typeface="Courier New"/>
              <a:cs typeface="Courier New"/>
            </a:endParaRPr>
          </a:p>
        </p:txBody>
      </p:sp>
      <p:sp>
        <p:nvSpPr>
          <p:cNvPr id="11" name="object 11"/>
          <p:cNvSpPr txBox="1"/>
          <p:nvPr/>
        </p:nvSpPr>
        <p:spPr>
          <a:xfrm>
            <a:off x="903241" y="5911120"/>
            <a:ext cx="2312035" cy="254000"/>
          </a:xfrm>
          <a:prstGeom prst="rect">
            <a:avLst/>
          </a:prstGeom>
        </p:spPr>
        <p:txBody>
          <a:bodyPr vert="horz" wrap="square" lIns="0" tIns="12700" rIns="0" bIns="0" rtlCol="0">
            <a:spAutoFit/>
          </a:bodyPr>
          <a:lstStyle/>
          <a:p>
            <a:pPr marL="12700">
              <a:lnSpc>
                <a:spcPct val="100000"/>
              </a:lnSpc>
              <a:spcBef>
                <a:spcPts val="100"/>
              </a:spcBef>
            </a:pPr>
            <a:r>
              <a:rPr sz="1500" b="1" spc="-50" dirty="0">
                <a:latin typeface="Courier New"/>
                <a:cs typeface="Courier New"/>
              </a:rPr>
              <a:t>Short-</a:t>
            </a:r>
            <a:r>
              <a:rPr sz="1500" b="1" spc="-20" dirty="0">
                <a:latin typeface="Courier New"/>
                <a:cs typeface="Courier New"/>
              </a:rPr>
              <a:t>term</a:t>
            </a:r>
            <a:r>
              <a:rPr sz="1500" b="1" spc="-180" dirty="0">
                <a:latin typeface="Courier New"/>
                <a:cs typeface="Courier New"/>
              </a:rPr>
              <a:t> </a:t>
            </a:r>
            <a:r>
              <a:rPr sz="1500" b="1" spc="-35" dirty="0">
                <a:latin typeface="Courier New"/>
                <a:cs typeface="Courier New"/>
              </a:rPr>
              <a:t>scheduling</a:t>
            </a:r>
            <a:endParaRPr sz="1500">
              <a:latin typeface="Courier New"/>
              <a:cs typeface="Courier New"/>
            </a:endParaRPr>
          </a:p>
        </p:txBody>
      </p:sp>
      <p:sp>
        <p:nvSpPr>
          <p:cNvPr id="12" name="object 12"/>
          <p:cNvSpPr txBox="1"/>
          <p:nvPr/>
        </p:nvSpPr>
        <p:spPr>
          <a:xfrm>
            <a:off x="3533679" y="5920248"/>
            <a:ext cx="5481320" cy="470534"/>
          </a:xfrm>
          <a:prstGeom prst="rect">
            <a:avLst/>
          </a:prstGeom>
        </p:spPr>
        <p:txBody>
          <a:bodyPr vert="horz" wrap="square" lIns="0" tIns="30480" rIns="0" bIns="0" rtlCol="0">
            <a:spAutoFit/>
          </a:bodyPr>
          <a:lstStyle/>
          <a:p>
            <a:pPr marL="13970" marR="5080" indent="-1905">
              <a:lnSpc>
                <a:spcPts val="1700"/>
              </a:lnSpc>
              <a:spcBef>
                <a:spcPts val="240"/>
              </a:spcBef>
            </a:pPr>
            <a:r>
              <a:rPr sz="1500" dirty="0">
                <a:latin typeface="Courier New"/>
                <a:cs typeface="Courier New"/>
              </a:rPr>
              <a:t>The</a:t>
            </a:r>
            <a:r>
              <a:rPr sz="1500" spc="-175" dirty="0">
                <a:latin typeface="Courier New"/>
                <a:cs typeface="Courier New"/>
              </a:rPr>
              <a:t> </a:t>
            </a:r>
            <a:r>
              <a:rPr sz="1500" spc="-35" dirty="0">
                <a:latin typeface="Courier New"/>
                <a:cs typeface="Courier New"/>
              </a:rPr>
              <a:t>decision</a:t>
            </a:r>
            <a:r>
              <a:rPr sz="1500" spc="-175" dirty="0">
                <a:latin typeface="Courier New"/>
                <a:cs typeface="Courier New"/>
              </a:rPr>
              <a:t> </a:t>
            </a:r>
            <a:r>
              <a:rPr sz="1500" dirty="0">
                <a:latin typeface="Courier New"/>
                <a:cs typeface="Courier New"/>
              </a:rPr>
              <a:t>as</a:t>
            </a:r>
            <a:r>
              <a:rPr sz="1500" spc="-150" dirty="0">
                <a:latin typeface="Courier New"/>
                <a:cs typeface="Courier New"/>
              </a:rPr>
              <a:t> </a:t>
            </a:r>
            <a:r>
              <a:rPr sz="1500" dirty="0">
                <a:latin typeface="Courier New"/>
                <a:cs typeface="Courier New"/>
              </a:rPr>
              <a:t>to</a:t>
            </a:r>
            <a:r>
              <a:rPr sz="1500" spc="-180" dirty="0">
                <a:latin typeface="Courier New"/>
                <a:cs typeface="Courier New"/>
              </a:rPr>
              <a:t> </a:t>
            </a:r>
            <a:r>
              <a:rPr sz="1500" spc="-10" dirty="0">
                <a:latin typeface="Courier New"/>
                <a:cs typeface="Courier New"/>
              </a:rPr>
              <a:t>which</a:t>
            </a:r>
            <a:r>
              <a:rPr sz="1500" spc="-160" dirty="0">
                <a:latin typeface="Courier New"/>
                <a:cs typeface="Courier New"/>
              </a:rPr>
              <a:t> </a:t>
            </a:r>
            <a:r>
              <a:rPr sz="1500" spc="-40" dirty="0">
                <a:latin typeface="Courier New"/>
                <a:cs typeface="Courier New"/>
              </a:rPr>
              <a:t>available</a:t>
            </a:r>
            <a:r>
              <a:rPr sz="1500" spc="-165" dirty="0">
                <a:latin typeface="Courier New"/>
                <a:cs typeface="Courier New"/>
              </a:rPr>
              <a:t> </a:t>
            </a:r>
            <a:r>
              <a:rPr sz="1500" spc="-25" dirty="0">
                <a:latin typeface="Courier New"/>
                <a:cs typeface="Courier New"/>
              </a:rPr>
              <a:t>process</a:t>
            </a:r>
            <a:r>
              <a:rPr sz="1500" spc="-150" dirty="0">
                <a:latin typeface="Courier New"/>
                <a:cs typeface="Courier New"/>
              </a:rPr>
              <a:t> </a:t>
            </a:r>
            <a:r>
              <a:rPr sz="1500" spc="-10" dirty="0">
                <a:latin typeface="Courier New"/>
                <a:cs typeface="Courier New"/>
              </a:rPr>
              <a:t>will</a:t>
            </a:r>
            <a:r>
              <a:rPr sz="1500" spc="-160" dirty="0">
                <a:latin typeface="Courier New"/>
                <a:cs typeface="Courier New"/>
              </a:rPr>
              <a:t> </a:t>
            </a:r>
            <a:r>
              <a:rPr sz="1500" spc="-25" dirty="0">
                <a:latin typeface="Courier New"/>
                <a:cs typeface="Courier New"/>
              </a:rPr>
              <a:t>be </a:t>
            </a:r>
            <a:r>
              <a:rPr sz="1500" spc="-35" dirty="0">
                <a:latin typeface="Courier New"/>
                <a:cs typeface="Courier New"/>
              </a:rPr>
              <a:t>executed</a:t>
            </a:r>
            <a:r>
              <a:rPr sz="1500" spc="-180" dirty="0">
                <a:latin typeface="Courier New"/>
                <a:cs typeface="Courier New"/>
              </a:rPr>
              <a:t> </a:t>
            </a:r>
            <a:r>
              <a:rPr sz="1500" dirty="0">
                <a:latin typeface="Courier New"/>
                <a:cs typeface="Courier New"/>
              </a:rPr>
              <a:t>by</a:t>
            </a:r>
            <a:r>
              <a:rPr sz="1500" spc="-155" dirty="0">
                <a:latin typeface="Courier New"/>
                <a:cs typeface="Courier New"/>
              </a:rPr>
              <a:t> </a:t>
            </a:r>
            <a:r>
              <a:rPr sz="1500" dirty="0">
                <a:latin typeface="Courier New"/>
                <a:cs typeface="Courier New"/>
              </a:rPr>
              <a:t>the</a:t>
            </a:r>
            <a:r>
              <a:rPr sz="1500" spc="-150" dirty="0">
                <a:latin typeface="Courier New"/>
                <a:cs typeface="Courier New"/>
              </a:rPr>
              <a:t> </a:t>
            </a:r>
            <a:r>
              <a:rPr sz="1500" spc="-10" dirty="0">
                <a:latin typeface="Courier New"/>
                <a:cs typeface="Courier New"/>
              </a:rPr>
              <a:t>processor</a:t>
            </a:r>
            <a:endParaRPr sz="1500">
              <a:latin typeface="Courier New"/>
              <a:cs typeface="Courier New"/>
            </a:endParaRPr>
          </a:p>
        </p:txBody>
      </p:sp>
      <p:sp>
        <p:nvSpPr>
          <p:cNvPr id="13" name="object 13"/>
          <p:cNvSpPr txBox="1"/>
          <p:nvPr/>
        </p:nvSpPr>
        <p:spPr>
          <a:xfrm>
            <a:off x="903241" y="6551138"/>
            <a:ext cx="1548130" cy="254000"/>
          </a:xfrm>
          <a:prstGeom prst="rect">
            <a:avLst/>
          </a:prstGeom>
        </p:spPr>
        <p:txBody>
          <a:bodyPr vert="horz" wrap="square" lIns="0" tIns="12700" rIns="0" bIns="0" rtlCol="0">
            <a:spAutoFit/>
          </a:bodyPr>
          <a:lstStyle/>
          <a:p>
            <a:pPr marL="12700">
              <a:lnSpc>
                <a:spcPct val="100000"/>
              </a:lnSpc>
              <a:spcBef>
                <a:spcPts val="100"/>
              </a:spcBef>
            </a:pPr>
            <a:r>
              <a:rPr sz="1500" b="1" dirty="0">
                <a:latin typeface="Courier New"/>
                <a:cs typeface="Courier New"/>
              </a:rPr>
              <a:t>I/O</a:t>
            </a:r>
            <a:r>
              <a:rPr sz="1500" b="1" spc="-225" dirty="0">
                <a:latin typeface="Courier New"/>
                <a:cs typeface="Courier New"/>
              </a:rPr>
              <a:t> </a:t>
            </a:r>
            <a:r>
              <a:rPr sz="1500" b="1" spc="-40" dirty="0">
                <a:latin typeface="Courier New"/>
                <a:cs typeface="Courier New"/>
              </a:rPr>
              <a:t>scheduling</a:t>
            </a:r>
            <a:endParaRPr sz="1500">
              <a:latin typeface="Courier New"/>
              <a:cs typeface="Courier New"/>
            </a:endParaRPr>
          </a:p>
        </p:txBody>
      </p:sp>
      <p:sp>
        <p:nvSpPr>
          <p:cNvPr id="14" name="object 14"/>
          <p:cNvSpPr txBox="1"/>
          <p:nvPr/>
        </p:nvSpPr>
        <p:spPr>
          <a:xfrm>
            <a:off x="3533679" y="6538987"/>
            <a:ext cx="5593715" cy="470534"/>
          </a:xfrm>
          <a:prstGeom prst="rect">
            <a:avLst/>
          </a:prstGeom>
        </p:spPr>
        <p:txBody>
          <a:bodyPr vert="horz" wrap="square" lIns="0" tIns="30480" rIns="0" bIns="0" rtlCol="0">
            <a:spAutoFit/>
          </a:bodyPr>
          <a:lstStyle/>
          <a:p>
            <a:pPr marL="13970" marR="5080" indent="-1905">
              <a:lnSpc>
                <a:spcPts val="1700"/>
              </a:lnSpc>
              <a:spcBef>
                <a:spcPts val="240"/>
              </a:spcBef>
            </a:pPr>
            <a:r>
              <a:rPr sz="1500" dirty="0">
                <a:latin typeface="Courier New"/>
                <a:cs typeface="Courier New"/>
              </a:rPr>
              <a:t>The</a:t>
            </a:r>
            <a:r>
              <a:rPr sz="1500" spc="-160" dirty="0">
                <a:latin typeface="Courier New"/>
                <a:cs typeface="Courier New"/>
              </a:rPr>
              <a:t> </a:t>
            </a:r>
            <a:r>
              <a:rPr sz="1500" spc="-35" dirty="0">
                <a:latin typeface="Courier New"/>
                <a:cs typeface="Courier New"/>
              </a:rPr>
              <a:t>decision</a:t>
            </a:r>
            <a:r>
              <a:rPr sz="1500" spc="-170" dirty="0">
                <a:latin typeface="Courier New"/>
                <a:cs typeface="Courier New"/>
              </a:rPr>
              <a:t> </a:t>
            </a:r>
            <a:r>
              <a:rPr sz="1500" dirty="0">
                <a:latin typeface="Courier New"/>
                <a:cs typeface="Courier New"/>
              </a:rPr>
              <a:t>as</a:t>
            </a:r>
            <a:r>
              <a:rPr sz="1500" spc="-155" dirty="0">
                <a:latin typeface="Courier New"/>
                <a:cs typeface="Courier New"/>
              </a:rPr>
              <a:t> </a:t>
            </a:r>
            <a:r>
              <a:rPr sz="1500" dirty="0">
                <a:latin typeface="Courier New"/>
                <a:cs typeface="Courier New"/>
              </a:rPr>
              <a:t>to</a:t>
            </a:r>
            <a:r>
              <a:rPr sz="1500" spc="-170" dirty="0">
                <a:latin typeface="Courier New"/>
                <a:cs typeface="Courier New"/>
              </a:rPr>
              <a:t> </a:t>
            </a:r>
            <a:r>
              <a:rPr sz="1500" spc="-10" dirty="0">
                <a:latin typeface="Courier New"/>
                <a:cs typeface="Courier New"/>
              </a:rPr>
              <a:t>which</a:t>
            </a:r>
            <a:r>
              <a:rPr sz="1500" spc="-155" dirty="0">
                <a:latin typeface="Courier New"/>
                <a:cs typeface="Courier New"/>
              </a:rPr>
              <a:t> </a:t>
            </a:r>
            <a:r>
              <a:rPr sz="1500" spc="-40" dirty="0">
                <a:latin typeface="Courier New"/>
                <a:cs typeface="Courier New"/>
              </a:rPr>
              <a:t>process's</a:t>
            </a:r>
            <a:r>
              <a:rPr sz="1500" spc="-145" dirty="0">
                <a:latin typeface="Courier New"/>
                <a:cs typeface="Courier New"/>
              </a:rPr>
              <a:t> </a:t>
            </a:r>
            <a:r>
              <a:rPr sz="1500" spc="-30" dirty="0">
                <a:latin typeface="Courier New"/>
                <a:cs typeface="Courier New"/>
              </a:rPr>
              <a:t>pending</a:t>
            </a:r>
            <a:r>
              <a:rPr sz="1500" spc="-140" dirty="0">
                <a:latin typeface="Courier New"/>
                <a:cs typeface="Courier New"/>
              </a:rPr>
              <a:t> </a:t>
            </a:r>
            <a:r>
              <a:rPr sz="1500" spc="-25" dirty="0">
                <a:latin typeface="Courier New"/>
                <a:cs typeface="Courier New"/>
              </a:rPr>
              <a:t>I/O </a:t>
            </a:r>
            <a:r>
              <a:rPr sz="1500" spc="-30" dirty="0">
                <a:latin typeface="Courier New"/>
                <a:cs typeface="Courier New"/>
              </a:rPr>
              <a:t>request</a:t>
            </a:r>
            <a:r>
              <a:rPr sz="1500" spc="-190" dirty="0">
                <a:latin typeface="Courier New"/>
                <a:cs typeface="Courier New"/>
              </a:rPr>
              <a:t> </a:t>
            </a:r>
            <a:r>
              <a:rPr sz="1500" spc="-10" dirty="0">
                <a:latin typeface="Courier New"/>
                <a:cs typeface="Courier New"/>
              </a:rPr>
              <a:t>shall</a:t>
            </a:r>
            <a:r>
              <a:rPr sz="1500" spc="-160" dirty="0">
                <a:latin typeface="Courier New"/>
                <a:cs typeface="Courier New"/>
              </a:rPr>
              <a:t> </a:t>
            </a:r>
            <a:r>
              <a:rPr sz="1500" dirty="0">
                <a:latin typeface="Courier New"/>
                <a:cs typeface="Courier New"/>
              </a:rPr>
              <a:t>be</a:t>
            </a:r>
            <a:r>
              <a:rPr sz="1500" spc="-180" dirty="0">
                <a:latin typeface="Courier New"/>
                <a:cs typeface="Courier New"/>
              </a:rPr>
              <a:t> </a:t>
            </a:r>
            <a:r>
              <a:rPr sz="1500" spc="-30" dirty="0">
                <a:latin typeface="Courier New"/>
                <a:cs typeface="Courier New"/>
              </a:rPr>
              <a:t>handled</a:t>
            </a:r>
            <a:r>
              <a:rPr sz="1500" spc="-150" dirty="0">
                <a:latin typeface="Courier New"/>
                <a:cs typeface="Courier New"/>
              </a:rPr>
              <a:t> </a:t>
            </a:r>
            <a:r>
              <a:rPr sz="1500" dirty="0">
                <a:latin typeface="Courier New"/>
                <a:cs typeface="Courier New"/>
              </a:rPr>
              <a:t>by</a:t>
            </a:r>
            <a:r>
              <a:rPr sz="1500" spc="-145" dirty="0">
                <a:latin typeface="Courier New"/>
                <a:cs typeface="Courier New"/>
              </a:rPr>
              <a:t> </a:t>
            </a:r>
            <a:r>
              <a:rPr sz="1500" dirty="0">
                <a:latin typeface="Courier New"/>
                <a:cs typeface="Courier New"/>
              </a:rPr>
              <a:t>an</a:t>
            </a:r>
            <a:r>
              <a:rPr sz="1500" spc="-150" dirty="0">
                <a:latin typeface="Courier New"/>
                <a:cs typeface="Courier New"/>
              </a:rPr>
              <a:t> </a:t>
            </a:r>
            <a:r>
              <a:rPr sz="1500" spc="-35" dirty="0">
                <a:latin typeface="Courier New"/>
                <a:cs typeface="Courier New"/>
              </a:rPr>
              <a:t>available</a:t>
            </a:r>
            <a:r>
              <a:rPr sz="1500" spc="-165" dirty="0">
                <a:latin typeface="Courier New"/>
                <a:cs typeface="Courier New"/>
              </a:rPr>
              <a:t> </a:t>
            </a:r>
            <a:r>
              <a:rPr sz="1500" dirty="0">
                <a:latin typeface="Courier New"/>
                <a:cs typeface="Courier New"/>
              </a:rPr>
              <a:t>I/O</a:t>
            </a:r>
            <a:r>
              <a:rPr sz="1500" spc="-160" dirty="0">
                <a:latin typeface="Courier New"/>
                <a:cs typeface="Courier New"/>
              </a:rPr>
              <a:t> </a:t>
            </a:r>
            <a:r>
              <a:rPr sz="1500" spc="-10" dirty="0">
                <a:latin typeface="Courier New"/>
                <a:cs typeface="Courier New"/>
              </a:rPr>
              <a:t>device</a:t>
            </a:r>
            <a:endParaRPr sz="1500">
              <a:latin typeface="Courier New"/>
              <a:cs typeface="Courier New"/>
            </a:endParaRPr>
          </a:p>
        </p:txBody>
      </p:sp>
      <p:sp>
        <p:nvSpPr>
          <p:cNvPr id="15" name="object 15"/>
          <p:cNvSpPr/>
          <p:nvPr/>
        </p:nvSpPr>
        <p:spPr>
          <a:xfrm>
            <a:off x="899159" y="4686300"/>
            <a:ext cx="8575675" cy="2352040"/>
          </a:xfrm>
          <a:custGeom>
            <a:avLst/>
            <a:gdLst/>
            <a:ahLst/>
            <a:cxnLst/>
            <a:rect l="l" t="t" r="r" b="b"/>
            <a:pathLst>
              <a:path w="8575675" h="2352040">
                <a:moveTo>
                  <a:pt x="8572500" y="2351532"/>
                </a:moveTo>
                <a:lnTo>
                  <a:pt x="3048" y="2351532"/>
                </a:lnTo>
                <a:lnTo>
                  <a:pt x="0" y="2348484"/>
                </a:lnTo>
                <a:lnTo>
                  <a:pt x="0" y="4572"/>
                </a:lnTo>
                <a:lnTo>
                  <a:pt x="3048" y="0"/>
                </a:lnTo>
                <a:lnTo>
                  <a:pt x="8560308" y="0"/>
                </a:lnTo>
                <a:lnTo>
                  <a:pt x="8560308" y="16764"/>
                </a:lnTo>
                <a:lnTo>
                  <a:pt x="15240" y="16764"/>
                </a:lnTo>
                <a:lnTo>
                  <a:pt x="15240" y="2336292"/>
                </a:lnTo>
                <a:lnTo>
                  <a:pt x="8575548" y="2336292"/>
                </a:lnTo>
                <a:lnTo>
                  <a:pt x="8575548" y="2348484"/>
                </a:lnTo>
                <a:lnTo>
                  <a:pt x="8572500" y="2351532"/>
                </a:lnTo>
                <a:close/>
              </a:path>
              <a:path w="8575675" h="2352040">
                <a:moveTo>
                  <a:pt x="16764" y="1248156"/>
                </a:moveTo>
                <a:lnTo>
                  <a:pt x="15240" y="1225296"/>
                </a:lnTo>
                <a:lnTo>
                  <a:pt x="8560308" y="1165860"/>
                </a:lnTo>
                <a:lnTo>
                  <a:pt x="8560308" y="0"/>
                </a:lnTo>
                <a:lnTo>
                  <a:pt x="8572500" y="0"/>
                </a:lnTo>
                <a:lnTo>
                  <a:pt x="8575548" y="4572"/>
                </a:lnTo>
                <a:lnTo>
                  <a:pt x="8575548" y="1187196"/>
                </a:lnTo>
                <a:lnTo>
                  <a:pt x="8560308" y="1187196"/>
                </a:lnTo>
                <a:lnTo>
                  <a:pt x="16764" y="1248156"/>
                </a:lnTo>
                <a:close/>
              </a:path>
              <a:path w="8575675" h="2352040">
                <a:moveTo>
                  <a:pt x="8575548" y="2336292"/>
                </a:moveTo>
                <a:lnTo>
                  <a:pt x="8560308" y="2336292"/>
                </a:lnTo>
                <a:lnTo>
                  <a:pt x="8560308" y="1187196"/>
                </a:lnTo>
                <a:lnTo>
                  <a:pt x="8575548" y="1187196"/>
                </a:lnTo>
                <a:lnTo>
                  <a:pt x="8575548" y="2336292"/>
                </a:lnTo>
                <a:close/>
              </a:path>
            </a:pathLst>
          </a:custGeom>
          <a:solidFill>
            <a:srgbClr val="000000"/>
          </a:solidFill>
        </p:spPr>
        <p:txBody>
          <a:bodyPr wrap="square" lIns="0" tIns="0" rIns="0" bIns="0" rtlCol="0"/>
          <a:lstStyle/>
          <a:p>
            <a:endParaRPr/>
          </a:p>
        </p:txBody>
      </p:sp>
      <p:sp>
        <p:nvSpPr>
          <p:cNvPr id="16" name="object 16"/>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17" name="object 17"/>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47625">
              <a:lnSpc>
                <a:spcPct val="100000"/>
              </a:lnSpc>
            </a:pPr>
            <a:r>
              <a:rPr spc="-25" dirty="0"/>
              <a:t>5.</a:t>
            </a:r>
            <a:fld id="{81D60167-4931-47E6-BA6A-407CBD079E47}" type="slidenum">
              <a:rPr spc="-25" dirty="0"/>
              <a:t>6</a:t>
            </a:fld>
            <a:endParaRPr spc="-25"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043172" y="1688604"/>
            <a:ext cx="995680" cy="1009015"/>
          </a:xfrm>
          <a:custGeom>
            <a:avLst/>
            <a:gdLst/>
            <a:ahLst/>
            <a:cxnLst/>
            <a:rect l="l" t="t" r="r" b="b"/>
            <a:pathLst>
              <a:path w="995679" h="1009014">
                <a:moveTo>
                  <a:pt x="995172" y="1008888"/>
                </a:moveTo>
                <a:lnTo>
                  <a:pt x="844296" y="717804"/>
                </a:lnTo>
                <a:lnTo>
                  <a:pt x="815340" y="673608"/>
                </a:lnTo>
                <a:lnTo>
                  <a:pt x="784860" y="635508"/>
                </a:lnTo>
                <a:lnTo>
                  <a:pt x="748284" y="598932"/>
                </a:lnTo>
                <a:lnTo>
                  <a:pt x="736092" y="591312"/>
                </a:lnTo>
                <a:lnTo>
                  <a:pt x="717804" y="582168"/>
                </a:lnTo>
                <a:lnTo>
                  <a:pt x="694944" y="573024"/>
                </a:lnTo>
                <a:lnTo>
                  <a:pt x="669036" y="563880"/>
                </a:lnTo>
                <a:lnTo>
                  <a:pt x="731520" y="545592"/>
                </a:lnTo>
                <a:lnTo>
                  <a:pt x="778764" y="524256"/>
                </a:lnTo>
                <a:lnTo>
                  <a:pt x="835152" y="480060"/>
                </a:lnTo>
                <a:lnTo>
                  <a:pt x="877824" y="425196"/>
                </a:lnTo>
                <a:lnTo>
                  <a:pt x="885444" y="408432"/>
                </a:lnTo>
                <a:lnTo>
                  <a:pt x="893064" y="393192"/>
                </a:lnTo>
                <a:lnTo>
                  <a:pt x="905256" y="358140"/>
                </a:lnTo>
                <a:lnTo>
                  <a:pt x="911352" y="321564"/>
                </a:lnTo>
                <a:lnTo>
                  <a:pt x="912876" y="280416"/>
                </a:lnTo>
                <a:lnTo>
                  <a:pt x="911352" y="234696"/>
                </a:lnTo>
                <a:lnTo>
                  <a:pt x="902195" y="192024"/>
                </a:lnTo>
                <a:lnTo>
                  <a:pt x="886968" y="152400"/>
                </a:lnTo>
                <a:lnTo>
                  <a:pt x="867156" y="117348"/>
                </a:lnTo>
                <a:lnTo>
                  <a:pt x="841248" y="86868"/>
                </a:lnTo>
                <a:lnTo>
                  <a:pt x="812292" y="60960"/>
                </a:lnTo>
                <a:lnTo>
                  <a:pt x="743712" y="25908"/>
                </a:lnTo>
                <a:lnTo>
                  <a:pt x="701040" y="15240"/>
                </a:lnTo>
                <a:lnTo>
                  <a:pt x="649224" y="7620"/>
                </a:lnTo>
                <a:lnTo>
                  <a:pt x="598932" y="3759"/>
                </a:lnTo>
                <a:lnTo>
                  <a:pt x="598932" y="306324"/>
                </a:lnTo>
                <a:lnTo>
                  <a:pt x="594360" y="336804"/>
                </a:lnTo>
                <a:lnTo>
                  <a:pt x="569976" y="374904"/>
                </a:lnTo>
                <a:lnTo>
                  <a:pt x="528828" y="394716"/>
                </a:lnTo>
                <a:lnTo>
                  <a:pt x="478523" y="405384"/>
                </a:lnTo>
                <a:lnTo>
                  <a:pt x="460248" y="408432"/>
                </a:lnTo>
                <a:lnTo>
                  <a:pt x="313944" y="408432"/>
                </a:lnTo>
                <a:lnTo>
                  <a:pt x="313944" y="204216"/>
                </a:lnTo>
                <a:lnTo>
                  <a:pt x="452628" y="204216"/>
                </a:lnTo>
                <a:lnTo>
                  <a:pt x="490728" y="207264"/>
                </a:lnTo>
                <a:lnTo>
                  <a:pt x="550151" y="219456"/>
                </a:lnTo>
                <a:lnTo>
                  <a:pt x="582168" y="245364"/>
                </a:lnTo>
                <a:lnTo>
                  <a:pt x="597408" y="283464"/>
                </a:lnTo>
                <a:lnTo>
                  <a:pt x="598932" y="306324"/>
                </a:lnTo>
                <a:lnTo>
                  <a:pt x="598932" y="3759"/>
                </a:lnTo>
                <a:lnTo>
                  <a:pt x="589788" y="3048"/>
                </a:lnTo>
                <a:lnTo>
                  <a:pt x="521208" y="0"/>
                </a:lnTo>
                <a:lnTo>
                  <a:pt x="0" y="0"/>
                </a:lnTo>
                <a:lnTo>
                  <a:pt x="0" y="1008888"/>
                </a:lnTo>
                <a:lnTo>
                  <a:pt x="313944" y="1008888"/>
                </a:lnTo>
                <a:lnTo>
                  <a:pt x="313944" y="598932"/>
                </a:lnTo>
                <a:lnTo>
                  <a:pt x="342900" y="598932"/>
                </a:lnTo>
                <a:lnTo>
                  <a:pt x="382524" y="605028"/>
                </a:lnTo>
                <a:lnTo>
                  <a:pt x="432816" y="633984"/>
                </a:lnTo>
                <a:lnTo>
                  <a:pt x="460248" y="673608"/>
                </a:lnTo>
                <a:lnTo>
                  <a:pt x="643128" y="1008888"/>
                </a:lnTo>
                <a:lnTo>
                  <a:pt x="995172" y="1008888"/>
                </a:lnTo>
                <a:close/>
              </a:path>
            </a:pathLst>
          </a:custGeom>
          <a:solidFill>
            <a:srgbClr val="000000"/>
          </a:solidFill>
        </p:spPr>
        <p:txBody>
          <a:bodyPr wrap="square" lIns="0" tIns="0" rIns="0" bIns="0" rtlCol="0"/>
          <a:lstStyle/>
          <a:p>
            <a:endParaRPr/>
          </a:p>
        </p:txBody>
      </p:sp>
      <p:sp>
        <p:nvSpPr>
          <p:cNvPr id="3" name="object 3"/>
          <p:cNvSpPr/>
          <p:nvPr/>
        </p:nvSpPr>
        <p:spPr>
          <a:xfrm>
            <a:off x="5138915" y="1688604"/>
            <a:ext cx="995680" cy="1009015"/>
          </a:xfrm>
          <a:custGeom>
            <a:avLst/>
            <a:gdLst/>
            <a:ahLst/>
            <a:cxnLst/>
            <a:rect l="l" t="t" r="r" b="b"/>
            <a:pathLst>
              <a:path w="995679" h="1009014">
                <a:moveTo>
                  <a:pt x="995184" y="1008888"/>
                </a:moveTo>
                <a:lnTo>
                  <a:pt x="844308" y="717804"/>
                </a:lnTo>
                <a:lnTo>
                  <a:pt x="815352" y="673608"/>
                </a:lnTo>
                <a:lnTo>
                  <a:pt x="784872" y="635508"/>
                </a:lnTo>
                <a:lnTo>
                  <a:pt x="748296" y="598932"/>
                </a:lnTo>
                <a:lnTo>
                  <a:pt x="736092" y="591312"/>
                </a:lnTo>
                <a:lnTo>
                  <a:pt x="717804" y="582168"/>
                </a:lnTo>
                <a:lnTo>
                  <a:pt x="694944" y="573024"/>
                </a:lnTo>
                <a:lnTo>
                  <a:pt x="669036" y="563880"/>
                </a:lnTo>
                <a:lnTo>
                  <a:pt x="731520" y="545592"/>
                </a:lnTo>
                <a:lnTo>
                  <a:pt x="778764" y="524256"/>
                </a:lnTo>
                <a:lnTo>
                  <a:pt x="835152" y="480060"/>
                </a:lnTo>
                <a:lnTo>
                  <a:pt x="877824" y="425196"/>
                </a:lnTo>
                <a:lnTo>
                  <a:pt x="885444" y="408432"/>
                </a:lnTo>
                <a:lnTo>
                  <a:pt x="893064" y="393192"/>
                </a:lnTo>
                <a:lnTo>
                  <a:pt x="905256" y="358140"/>
                </a:lnTo>
                <a:lnTo>
                  <a:pt x="911352" y="321564"/>
                </a:lnTo>
                <a:lnTo>
                  <a:pt x="912876" y="280416"/>
                </a:lnTo>
                <a:lnTo>
                  <a:pt x="911352" y="234696"/>
                </a:lnTo>
                <a:lnTo>
                  <a:pt x="902208" y="192024"/>
                </a:lnTo>
                <a:lnTo>
                  <a:pt x="886968" y="152400"/>
                </a:lnTo>
                <a:lnTo>
                  <a:pt x="867156" y="117348"/>
                </a:lnTo>
                <a:lnTo>
                  <a:pt x="841248" y="86868"/>
                </a:lnTo>
                <a:lnTo>
                  <a:pt x="812292" y="60960"/>
                </a:lnTo>
                <a:lnTo>
                  <a:pt x="743712" y="25908"/>
                </a:lnTo>
                <a:lnTo>
                  <a:pt x="701040" y="15240"/>
                </a:lnTo>
                <a:lnTo>
                  <a:pt x="649224" y="7620"/>
                </a:lnTo>
                <a:lnTo>
                  <a:pt x="598932" y="3759"/>
                </a:lnTo>
                <a:lnTo>
                  <a:pt x="598932" y="306324"/>
                </a:lnTo>
                <a:lnTo>
                  <a:pt x="594360" y="336804"/>
                </a:lnTo>
                <a:lnTo>
                  <a:pt x="569976" y="374904"/>
                </a:lnTo>
                <a:lnTo>
                  <a:pt x="528828" y="394716"/>
                </a:lnTo>
                <a:lnTo>
                  <a:pt x="478536" y="405384"/>
                </a:lnTo>
                <a:lnTo>
                  <a:pt x="460248" y="408432"/>
                </a:lnTo>
                <a:lnTo>
                  <a:pt x="313944" y="408432"/>
                </a:lnTo>
                <a:lnTo>
                  <a:pt x="313944" y="204216"/>
                </a:lnTo>
                <a:lnTo>
                  <a:pt x="452628" y="204216"/>
                </a:lnTo>
                <a:lnTo>
                  <a:pt x="490728" y="207264"/>
                </a:lnTo>
                <a:lnTo>
                  <a:pt x="550164" y="219456"/>
                </a:lnTo>
                <a:lnTo>
                  <a:pt x="582168" y="245364"/>
                </a:lnTo>
                <a:lnTo>
                  <a:pt x="597408" y="283464"/>
                </a:lnTo>
                <a:lnTo>
                  <a:pt x="598932" y="306324"/>
                </a:lnTo>
                <a:lnTo>
                  <a:pt x="598932" y="3759"/>
                </a:lnTo>
                <a:lnTo>
                  <a:pt x="589788" y="3048"/>
                </a:lnTo>
                <a:lnTo>
                  <a:pt x="521208" y="0"/>
                </a:lnTo>
                <a:lnTo>
                  <a:pt x="0" y="0"/>
                </a:lnTo>
                <a:lnTo>
                  <a:pt x="0" y="1008888"/>
                </a:lnTo>
                <a:lnTo>
                  <a:pt x="313944" y="1008888"/>
                </a:lnTo>
                <a:lnTo>
                  <a:pt x="313944" y="598932"/>
                </a:lnTo>
                <a:lnTo>
                  <a:pt x="342900" y="598932"/>
                </a:lnTo>
                <a:lnTo>
                  <a:pt x="382536" y="605028"/>
                </a:lnTo>
                <a:lnTo>
                  <a:pt x="432816" y="633984"/>
                </a:lnTo>
                <a:lnTo>
                  <a:pt x="460260" y="673608"/>
                </a:lnTo>
                <a:lnTo>
                  <a:pt x="643140" y="1008888"/>
                </a:lnTo>
                <a:lnTo>
                  <a:pt x="995184" y="1008888"/>
                </a:lnTo>
                <a:close/>
              </a:path>
            </a:pathLst>
          </a:custGeom>
          <a:solidFill>
            <a:srgbClr val="000000"/>
          </a:solidFill>
        </p:spPr>
        <p:txBody>
          <a:bodyPr wrap="square" lIns="0" tIns="0" rIns="0" bIns="0" rtlCol="0"/>
          <a:lstStyle/>
          <a:p>
            <a:endParaRPr/>
          </a:p>
        </p:txBody>
      </p:sp>
      <p:sp>
        <p:nvSpPr>
          <p:cNvPr id="4" name="object 4"/>
          <p:cNvSpPr txBox="1">
            <a:spLocks noGrp="1"/>
          </p:cNvSpPr>
          <p:nvPr>
            <p:ph type="title"/>
          </p:nvPr>
        </p:nvSpPr>
        <p:spPr>
          <a:xfrm>
            <a:off x="2184712" y="4547064"/>
            <a:ext cx="5643880" cy="1031240"/>
          </a:xfrm>
          <a:prstGeom prst="rect">
            <a:avLst/>
          </a:prstGeom>
        </p:spPr>
        <p:txBody>
          <a:bodyPr vert="horz" wrap="square" lIns="0" tIns="12700" rIns="0" bIns="0" rtlCol="0">
            <a:spAutoFit/>
          </a:bodyPr>
          <a:lstStyle/>
          <a:p>
            <a:pPr marL="12700">
              <a:lnSpc>
                <a:spcPct val="100000"/>
              </a:lnSpc>
              <a:spcBef>
                <a:spcPts val="100"/>
              </a:spcBef>
            </a:pPr>
            <a:r>
              <a:rPr sz="6600" b="0" spc="190" dirty="0">
                <a:solidFill>
                  <a:srgbClr val="000000"/>
                </a:solidFill>
                <a:latin typeface="Verdana"/>
                <a:cs typeface="Verdana"/>
              </a:rPr>
              <a:t>Round</a:t>
            </a:r>
            <a:r>
              <a:rPr sz="6600" b="0" spc="15" dirty="0">
                <a:solidFill>
                  <a:srgbClr val="000000"/>
                </a:solidFill>
                <a:latin typeface="Verdana"/>
                <a:cs typeface="Verdana"/>
              </a:rPr>
              <a:t> </a:t>
            </a:r>
            <a:r>
              <a:rPr sz="6600" b="0" spc="200" dirty="0">
                <a:solidFill>
                  <a:srgbClr val="000000"/>
                </a:solidFill>
                <a:latin typeface="Verdana"/>
                <a:cs typeface="Verdana"/>
              </a:rPr>
              <a:t>Robin</a:t>
            </a:r>
            <a:endParaRPr sz="6600">
              <a:latin typeface="Verdana"/>
              <a:cs typeface="Verdan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60675" y="699516"/>
            <a:ext cx="5338571" cy="4098035"/>
          </a:xfrm>
          <a:prstGeom prst="rect">
            <a:avLst/>
          </a:prstGeom>
        </p:spPr>
      </p:pic>
      <p:sp>
        <p:nvSpPr>
          <p:cNvPr id="3" name="object 3"/>
          <p:cNvSpPr txBox="1"/>
          <p:nvPr/>
        </p:nvSpPr>
        <p:spPr>
          <a:xfrm>
            <a:off x="3614461" y="2475994"/>
            <a:ext cx="3080385" cy="285115"/>
          </a:xfrm>
          <a:prstGeom prst="rect">
            <a:avLst/>
          </a:prstGeom>
        </p:spPr>
        <p:txBody>
          <a:bodyPr vert="horz" wrap="square" lIns="0" tIns="13335" rIns="0" bIns="0" rtlCol="0">
            <a:spAutoFit/>
          </a:bodyPr>
          <a:lstStyle/>
          <a:p>
            <a:pPr marL="12700">
              <a:lnSpc>
                <a:spcPct val="100000"/>
              </a:lnSpc>
              <a:spcBef>
                <a:spcPts val="105"/>
              </a:spcBef>
            </a:pPr>
            <a:r>
              <a:rPr sz="1700" spc="-25" dirty="0">
                <a:latin typeface="Verdana"/>
                <a:cs typeface="Verdana"/>
              </a:rPr>
              <a:t>Robin</a:t>
            </a:r>
            <a:r>
              <a:rPr sz="1700" spc="-125" dirty="0">
                <a:latin typeface="Verdana"/>
                <a:cs typeface="Verdana"/>
              </a:rPr>
              <a:t> </a:t>
            </a:r>
            <a:r>
              <a:rPr sz="1700" dirty="0">
                <a:latin typeface="Verdana"/>
                <a:cs typeface="Verdana"/>
              </a:rPr>
              <a:t>=</a:t>
            </a:r>
            <a:r>
              <a:rPr sz="1700" spc="-70" dirty="0">
                <a:latin typeface="Verdana"/>
                <a:cs typeface="Verdana"/>
              </a:rPr>
              <a:t> </a:t>
            </a:r>
            <a:r>
              <a:rPr sz="1700" i="1" spc="-10" dirty="0">
                <a:latin typeface="Verdana"/>
                <a:cs typeface="Verdana"/>
              </a:rPr>
              <a:t>Rödhake</a:t>
            </a:r>
            <a:r>
              <a:rPr sz="1700" i="1" spc="-80" dirty="0">
                <a:latin typeface="Verdana"/>
                <a:cs typeface="Verdana"/>
              </a:rPr>
              <a:t> </a:t>
            </a:r>
            <a:r>
              <a:rPr sz="1700" dirty="0">
                <a:latin typeface="Verdana"/>
                <a:cs typeface="Verdana"/>
              </a:rPr>
              <a:t>in</a:t>
            </a:r>
            <a:r>
              <a:rPr sz="1700" spc="-110" dirty="0">
                <a:latin typeface="Verdana"/>
                <a:cs typeface="Verdana"/>
              </a:rPr>
              <a:t> </a:t>
            </a:r>
            <a:r>
              <a:rPr sz="1700" spc="-10" dirty="0">
                <a:latin typeface="Verdana"/>
                <a:cs typeface="Verdana"/>
              </a:rPr>
              <a:t>Swedish</a:t>
            </a:r>
            <a:endParaRPr sz="1700">
              <a:latin typeface="Verdana"/>
              <a:cs typeface="Verdana"/>
            </a:endParaRPr>
          </a:p>
        </p:txBody>
      </p:sp>
      <p:sp>
        <p:nvSpPr>
          <p:cNvPr id="4" name="object 4"/>
          <p:cNvSpPr txBox="1"/>
          <p:nvPr/>
        </p:nvSpPr>
        <p:spPr>
          <a:xfrm>
            <a:off x="795074" y="5159771"/>
            <a:ext cx="8318500" cy="1068705"/>
          </a:xfrm>
          <a:prstGeom prst="rect">
            <a:avLst/>
          </a:prstGeom>
        </p:spPr>
        <p:txBody>
          <a:bodyPr vert="horz" wrap="square" lIns="0" tIns="6350" rIns="0" bIns="0" rtlCol="0">
            <a:spAutoFit/>
          </a:bodyPr>
          <a:lstStyle/>
          <a:p>
            <a:pPr marL="12700" marR="5080">
              <a:lnSpc>
                <a:spcPct val="102000"/>
              </a:lnSpc>
              <a:spcBef>
                <a:spcPts val="50"/>
              </a:spcBef>
            </a:pPr>
            <a:r>
              <a:rPr sz="2250" dirty="0">
                <a:latin typeface="Verdana"/>
                <a:cs typeface="Verdana"/>
              </a:rPr>
              <a:t>In</a:t>
            </a:r>
            <a:r>
              <a:rPr sz="2250" spc="-40" dirty="0">
                <a:latin typeface="Verdana"/>
                <a:cs typeface="Verdana"/>
              </a:rPr>
              <a:t> </a:t>
            </a:r>
            <a:r>
              <a:rPr sz="2250" spc="-10" dirty="0">
                <a:latin typeface="Verdana"/>
                <a:cs typeface="Verdana"/>
              </a:rPr>
              <a:t>general,</a:t>
            </a:r>
            <a:r>
              <a:rPr sz="2250" spc="-85" dirty="0">
                <a:latin typeface="Verdana"/>
                <a:cs typeface="Verdana"/>
              </a:rPr>
              <a:t> </a:t>
            </a:r>
            <a:r>
              <a:rPr sz="2250" spc="-10" dirty="0">
                <a:latin typeface="Verdana"/>
                <a:cs typeface="Verdana"/>
              </a:rPr>
              <a:t>round-</a:t>
            </a:r>
            <a:r>
              <a:rPr sz="2250" dirty="0">
                <a:latin typeface="Verdana"/>
                <a:cs typeface="Verdana"/>
              </a:rPr>
              <a:t>robin</a:t>
            </a:r>
            <a:r>
              <a:rPr sz="2250" spc="-80" dirty="0">
                <a:latin typeface="Verdana"/>
                <a:cs typeface="Verdana"/>
              </a:rPr>
              <a:t> </a:t>
            </a:r>
            <a:r>
              <a:rPr sz="2250" dirty="0">
                <a:latin typeface="Verdana"/>
                <a:cs typeface="Verdana"/>
              </a:rPr>
              <a:t>refers</a:t>
            </a:r>
            <a:r>
              <a:rPr sz="2250" spc="-35" dirty="0">
                <a:latin typeface="Verdana"/>
                <a:cs typeface="Verdana"/>
              </a:rPr>
              <a:t> </a:t>
            </a:r>
            <a:r>
              <a:rPr sz="2250" dirty="0">
                <a:latin typeface="Verdana"/>
                <a:cs typeface="Verdana"/>
              </a:rPr>
              <a:t>to</a:t>
            </a:r>
            <a:r>
              <a:rPr sz="2250" spc="-50" dirty="0">
                <a:latin typeface="Verdana"/>
                <a:cs typeface="Verdana"/>
              </a:rPr>
              <a:t> </a:t>
            </a:r>
            <a:r>
              <a:rPr sz="2250" dirty="0">
                <a:latin typeface="Verdana"/>
                <a:cs typeface="Verdana"/>
              </a:rPr>
              <a:t>a</a:t>
            </a:r>
            <a:r>
              <a:rPr sz="2250" spc="-35" dirty="0">
                <a:latin typeface="Verdana"/>
                <a:cs typeface="Verdana"/>
              </a:rPr>
              <a:t> </a:t>
            </a:r>
            <a:r>
              <a:rPr sz="2250" dirty="0">
                <a:latin typeface="Verdana"/>
                <a:cs typeface="Verdana"/>
              </a:rPr>
              <a:t>pattern</a:t>
            </a:r>
            <a:r>
              <a:rPr sz="2250" spc="-80" dirty="0">
                <a:latin typeface="Verdana"/>
                <a:cs typeface="Verdana"/>
              </a:rPr>
              <a:t> </a:t>
            </a:r>
            <a:r>
              <a:rPr sz="2250" dirty="0">
                <a:latin typeface="Verdana"/>
                <a:cs typeface="Verdana"/>
              </a:rPr>
              <a:t>or</a:t>
            </a:r>
            <a:r>
              <a:rPr sz="2250" spc="-25" dirty="0">
                <a:latin typeface="Verdana"/>
                <a:cs typeface="Verdana"/>
              </a:rPr>
              <a:t> </a:t>
            </a:r>
            <a:r>
              <a:rPr sz="2250" spc="-10" dirty="0">
                <a:latin typeface="Verdana"/>
                <a:cs typeface="Verdana"/>
              </a:rPr>
              <a:t>ordering </a:t>
            </a:r>
            <a:r>
              <a:rPr sz="2250" dirty="0">
                <a:latin typeface="Verdana"/>
                <a:cs typeface="Verdana"/>
              </a:rPr>
              <a:t>whereby</a:t>
            </a:r>
            <a:r>
              <a:rPr sz="2250" spc="-120" dirty="0">
                <a:latin typeface="Verdana"/>
                <a:cs typeface="Verdana"/>
              </a:rPr>
              <a:t> </a:t>
            </a:r>
            <a:r>
              <a:rPr sz="2250" dirty="0">
                <a:latin typeface="Verdana"/>
                <a:cs typeface="Verdana"/>
              </a:rPr>
              <a:t>items</a:t>
            </a:r>
            <a:r>
              <a:rPr sz="2250" spc="-80" dirty="0">
                <a:latin typeface="Verdana"/>
                <a:cs typeface="Verdana"/>
              </a:rPr>
              <a:t> </a:t>
            </a:r>
            <a:r>
              <a:rPr sz="2250" dirty="0">
                <a:latin typeface="Verdana"/>
                <a:cs typeface="Verdana"/>
              </a:rPr>
              <a:t>are</a:t>
            </a:r>
            <a:r>
              <a:rPr sz="2250" spc="-65" dirty="0">
                <a:latin typeface="Verdana"/>
                <a:cs typeface="Verdana"/>
              </a:rPr>
              <a:t> </a:t>
            </a:r>
            <a:r>
              <a:rPr sz="2250" dirty="0">
                <a:latin typeface="Verdana"/>
                <a:cs typeface="Verdana"/>
              </a:rPr>
              <a:t>encountered</a:t>
            </a:r>
            <a:r>
              <a:rPr sz="2250" spc="-125" dirty="0">
                <a:latin typeface="Verdana"/>
                <a:cs typeface="Verdana"/>
              </a:rPr>
              <a:t> </a:t>
            </a:r>
            <a:r>
              <a:rPr sz="2250" dirty="0">
                <a:latin typeface="Verdana"/>
                <a:cs typeface="Verdana"/>
              </a:rPr>
              <a:t>or</a:t>
            </a:r>
            <a:r>
              <a:rPr sz="2250" spc="-65" dirty="0">
                <a:latin typeface="Verdana"/>
                <a:cs typeface="Verdana"/>
              </a:rPr>
              <a:t> </a:t>
            </a:r>
            <a:r>
              <a:rPr sz="2250" dirty="0">
                <a:latin typeface="Verdana"/>
                <a:cs typeface="Verdana"/>
              </a:rPr>
              <a:t>processed</a:t>
            </a:r>
            <a:r>
              <a:rPr sz="2250" spc="-145" dirty="0">
                <a:latin typeface="Verdana"/>
                <a:cs typeface="Verdana"/>
              </a:rPr>
              <a:t> </a:t>
            </a:r>
            <a:r>
              <a:rPr sz="2250" spc="-40" dirty="0">
                <a:latin typeface="Verdana"/>
                <a:cs typeface="Verdana"/>
              </a:rPr>
              <a:t>sequentially, </a:t>
            </a:r>
            <a:r>
              <a:rPr sz="2250" dirty="0">
                <a:latin typeface="Verdana"/>
                <a:cs typeface="Verdana"/>
              </a:rPr>
              <a:t>often</a:t>
            </a:r>
            <a:r>
              <a:rPr sz="2250" spc="-114" dirty="0">
                <a:latin typeface="Verdana"/>
                <a:cs typeface="Verdana"/>
              </a:rPr>
              <a:t> </a:t>
            </a:r>
            <a:r>
              <a:rPr sz="2250" dirty="0">
                <a:latin typeface="Verdana"/>
                <a:cs typeface="Verdana"/>
              </a:rPr>
              <a:t>beginning</a:t>
            </a:r>
            <a:r>
              <a:rPr sz="2250" spc="-95" dirty="0">
                <a:latin typeface="Verdana"/>
                <a:cs typeface="Verdana"/>
              </a:rPr>
              <a:t> </a:t>
            </a:r>
            <a:r>
              <a:rPr sz="2250" dirty="0">
                <a:latin typeface="Verdana"/>
                <a:cs typeface="Verdana"/>
              </a:rPr>
              <a:t>again</a:t>
            </a:r>
            <a:r>
              <a:rPr sz="2250" spc="-110" dirty="0">
                <a:latin typeface="Verdana"/>
                <a:cs typeface="Verdana"/>
              </a:rPr>
              <a:t> </a:t>
            </a:r>
            <a:r>
              <a:rPr sz="2250" dirty="0">
                <a:latin typeface="Verdana"/>
                <a:cs typeface="Verdana"/>
              </a:rPr>
              <a:t>at</a:t>
            </a:r>
            <a:r>
              <a:rPr sz="2250" spc="-95" dirty="0">
                <a:latin typeface="Verdana"/>
                <a:cs typeface="Verdana"/>
              </a:rPr>
              <a:t> </a:t>
            </a:r>
            <a:r>
              <a:rPr sz="2250" dirty="0">
                <a:latin typeface="Verdana"/>
                <a:cs typeface="Verdana"/>
              </a:rPr>
              <a:t>the</a:t>
            </a:r>
            <a:r>
              <a:rPr sz="2250" spc="-55" dirty="0">
                <a:latin typeface="Verdana"/>
                <a:cs typeface="Verdana"/>
              </a:rPr>
              <a:t> </a:t>
            </a:r>
            <a:r>
              <a:rPr sz="2250" dirty="0">
                <a:latin typeface="Verdana"/>
                <a:cs typeface="Verdana"/>
              </a:rPr>
              <a:t>start</a:t>
            </a:r>
            <a:r>
              <a:rPr sz="2250" spc="-95" dirty="0">
                <a:latin typeface="Verdana"/>
                <a:cs typeface="Verdana"/>
              </a:rPr>
              <a:t> </a:t>
            </a:r>
            <a:r>
              <a:rPr sz="2250" dirty="0">
                <a:latin typeface="Verdana"/>
                <a:cs typeface="Verdana"/>
              </a:rPr>
              <a:t>in</a:t>
            </a:r>
            <a:r>
              <a:rPr sz="2250" spc="-45" dirty="0">
                <a:latin typeface="Verdana"/>
                <a:cs typeface="Verdana"/>
              </a:rPr>
              <a:t> </a:t>
            </a:r>
            <a:r>
              <a:rPr sz="2250" dirty="0">
                <a:latin typeface="Verdana"/>
                <a:cs typeface="Verdana"/>
              </a:rPr>
              <a:t>a</a:t>
            </a:r>
            <a:r>
              <a:rPr sz="2250" spc="-45" dirty="0">
                <a:latin typeface="Verdana"/>
                <a:cs typeface="Verdana"/>
              </a:rPr>
              <a:t> </a:t>
            </a:r>
            <a:r>
              <a:rPr sz="2250" dirty="0">
                <a:latin typeface="Verdana"/>
                <a:cs typeface="Verdana"/>
              </a:rPr>
              <a:t>circular</a:t>
            </a:r>
            <a:r>
              <a:rPr sz="2250" spc="-55" dirty="0">
                <a:latin typeface="Verdana"/>
                <a:cs typeface="Verdana"/>
              </a:rPr>
              <a:t> </a:t>
            </a:r>
            <a:r>
              <a:rPr sz="2250" spc="-10" dirty="0">
                <a:latin typeface="Verdana"/>
                <a:cs typeface="Verdana"/>
              </a:rPr>
              <a:t>manner.</a:t>
            </a:r>
            <a:endParaRPr sz="2250">
              <a:latin typeface="Verdana"/>
              <a:cs typeface="Verdana"/>
            </a:endParaRPr>
          </a:p>
        </p:txBody>
      </p:sp>
      <p:sp>
        <p:nvSpPr>
          <p:cNvPr id="5" name="object 5"/>
          <p:cNvSpPr txBox="1"/>
          <p:nvPr/>
        </p:nvSpPr>
        <p:spPr>
          <a:xfrm>
            <a:off x="457200" y="7092696"/>
            <a:ext cx="9144000" cy="224154"/>
          </a:xfrm>
          <a:prstGeom prst="rect">
            <a:avLst/>
          </a:prstGeom>
          <a:solidFill>
            <a:srgbClr val="EBEBEB"/>
          </a:solidFill>
        </p:spPr>
        <p:txBody>
          <a:bodyPr vert="horz" wrap="square" lIns="0" tIns="37465" rIns="0" bIns="0" rtlCol="0">
            <a:spAutoFit/>
          </a:bodyPr>
          <a:lstStyle/>
          <a:p>
            <a:pPr marL="80645">
              <a:lnSpc>
                <a:spcPct val="100000"/>
              </a:lnSpc>
              <a:spcBef>
                <a:spcPts val="295"/>
              </a:spcBef>
              <a:tabLst>
                <a:tab pos="8250555" algn="l"/>
              </a:tabLst>
            </a:pPr>
            <a:r>
              <a:rPr sz="950" b="1" dirty="0">
                <a:latin typeface="Verdana"/>
                <a:cs typeface="Verdana"/>
              </a:rPr>
              <a:t>Source:</a:t>
            </a:r>
            <a:r>
              <a:rPr sz="950" b="1" spc="370" dirty="0">
                <a:latin typeface="Verdana"/>
                <a:cs typeface="Verdana"/>
              </a:rPr>
              <a:t> </a:t>
            </a:r>
            <a:r>
              <a:rPr sz="950" dirty="0">
                <a:latin typeface="Verdana"/>
                <a:cs typeface="Verdana"/>
              </a:rPr>
              <a:t>https://en.wikipedia.org/wiki/Round-</a:t>
            </a:r>
            <a:r>
              <a:rPr sz="950" spc="-20" dirty="0">
                <a:latin typeface="Verdana"/>
                <a:cs typeface="Verdana"/>
              </a:rPr>
              <a:t>robin</a:t>
            </a:r>
            <a:r>
              <a:rPr sz="950" dirty="0">
                <a:latin typeface="Verdana"/>
                <a:cs typeface="Verdana"/>
              </a:rPr>
              <a:t>	2016-01-</a:t>
            </a:r>
            <a:r>
              <a:rPr sz="950" spc="-25" dirty="0">
                <a:latin typeface="Verdana"/>
                <a:cs typeface="Verdana"/>
              </a:rPr>
              <a:t>31</a:t>
            </a:r>
            <a:endParaRPr sz="950">
              <a:latin typeface="Verdana"/>
              <a:cs typeface="Verdan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4421" y="5370102"/>
            <a:ext cx="8072120" cy="76962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Verdana"/>
                <a:cs typeface="Verdana"/>
              </a:rPr>
              <a:t>Round</a:t>
            </a:r>
            <a:r>
              <a:rPr sz="2400" spc="-75" dirty="0">
                <a:latin typeface="Verdana"/>
                <a:cs typeface="Verdana"/>
              </a:rPr>
              <a:t> </a:t>
            </a:r>
            <a:r>
              <a:rPr sz="2400" spc="-20" dirty="0">
                <a:latin typeface="Verdana"/>
                <a:cs typeface="Verdana"/>
              </a:rPr>
              <a:t>Robin</a:t>
            </a:r>
            <a:r>
              <a:rPr sz="2400" spc="-55" dirty="0">
                <a:latin typeface="Verdana"/>
                <a:cs typeface="Verdana"/>
              </a:rPr>
              <a:t> </a:t>
            </a:r>
            <a:r>
              <a:rPr sz="2400" dirty="0">
                <a:latin typeface="Verdana"/>
                <a:cs typeface="Verdana"/>
              </a:rPr>
              <a:t>is</a:t>
            </a:r>
            <a:r>
              <a:rPr sz="2400" spc="-70" dirty="0">
                <a:latin typeface="Verdana"/>
                <a:cs typeface="Verdana"/>
              </a:rPr>
              <a:t> </a:t>
            </a:r>
            <a:r>
              <a:rPr sz="2400" dirty="0">
                <a:latin typeface="Verdana"/>
                <a:cs typeface="Verdana"/>
              </a:rPr>
              <a:t>one</a:t>
            </a:r>
            <a:r>
              <a:rPr sz="2400" spc="-100" dirty="0">
                <a:latin typeface="Verdana"/>
                <a:cs typeface="Verdana"/>
              </a:rPr>
              <a:t> </a:t>
            </a:r>
            <a:r>
              <a:rPr sz="2400" dirty="0">
                <a:latin typeface="Verdana"/>
                <a:cs typeface="Verdana"/>
              </a:rPr>
              <a:t>of</a:t>
            </a:r>
            <a:r>
              <a:rPr sz="2400" spc="-50" dirty="0">
                <a:latin typeface="Verdana"/>
                <a:cs typeface="Verdana"/>
              </a:rPr>
              <a:t> </a:t>
            </a:r>
            <a:r>
              <a:rPr sz="2400" dirty="0">
                <a:latin typeface="Verdana"/>
                <a:cs typeface="Verdana"/>
              </a:rPr>
              <a:t>the</a:t>
            </a:r>
            <a:r>
              <a:rPr sz="2400" spc="-105" dirty="0">
                <a:latin typeface="Verdana"/>
                <a:cs typeface="Verdana"/>
              </a:rPr>
              <a:t> </a:t>
            </a:r>
            <a:r>
              <a:rPr sz="2400" dirty="0">
                <a:latin typeface="Verdana"/>
                <a:cs typeface="Verdana"/>
              </a:rPr>
              <a:t>simplest</a:t>
            </a:r>
            <a:r>
              <a:rPr sz="2400" spc="-55" dirty="0">
                <a:latin typeface="Verdana"/>
                <a:cs typeface="Verdana"/>
              </a:rPr>
              <a:t> </a:t>
            </a:r>
            <a:r>
              <a:rPr sz="2400" b="1" dirty="0">
                <a:latin typeface="Verdana"/>
                <a:cs typeface="Verdana"/>
              </a:rPr>
              <a:t>CPU</a:t>
            </a:r>
            <a:r>
              <a:rPr sz="2400" b="1" spc="-114" dirty="0">
                <a:latin typeface="Verdana"/>
                <a:cs typeface="Verdana"/>
              </a:rPr>
              <a:t> </a:t>
            </a:r>
            <a:r>
              <a:rPr sz="2400" b="1" spc="-10" dirty="0">
                <a:latin typeface="Verdana"/>
                <a:cs typeface="Verdana"/>
              </a:rPr>
              <a:t>scheduling</a:t>
            </a:r>
            <a:endParaRPr sz="2400">
              <a:latin typeface="Verdana"/>
              <a:cs typeface="Verdana"/>
            </a:endParaRPr>
          </a:p>
          <a:p>
            <a:pPr marL="12700">
              <a:lnSpc>
                <a:spcPct val="100000"/>
              </a:lnSpc>
              <a:spcBef>
                <a:spcPts val="95"/>
              </a:spcBef>
            </a:pPr>
            <a:r>
              <a:rPr sz="2400" dirty="0">
                <a:latin typeface="Verdana"/>
                <a:cs typeface="Verdana"/>
              </a:rPr>
              <a:t>algorithms</a:t>
            </a:r>
            <a:r>
              <a:rPr sz="2400" spc="-130" dirty="0">
                <a:latin typeface="Verdana"/>
                <a:cs typeface="Verdana"/>
              </a:rPr>
              <a:t> </a:t>
            </a:r>
            <a:r>
              <a:rPr sz="2400" dirty="0">
                <a:latin typeface="Verdana"/>
                <a:cs typeface="Verdana"/>
              </a:rPr>
              <a:t>that</a:t>
            </a:r>
            <a:r>
              <a:rPr sz="2400" spc="-110" dirty="0">
                <a:latin typeface="Verdana"/>
                <a:cs typeface="Verdana"/>
              </a:rPr>
              <a:t> </a:t>
            </a:r>
            <a:r>
              <a:rPr sz="2400" dirty="0">
                <a:latin typeface="Verdana"/>
                <a:cs typeface="Verdana"/>
              </a:rPr>
              <a:t>also</a:t>
            </a:r>
            <a:r>
              <a:rPr sz="2400" spc="-50" dirty="0">
                <a:latin typeface="Verdana"/>
                <a:cs typeface="Verdana"/>
              </a:rPr>
              <a:t> </a:t>
            </a:r>
            <a:r>
              <a:rPr sz="2400" b="1" dirty="0">
                <a:latin typeface="Verdana"/>
                <a:cs typeface="Verdana"/>
              </a:rPr>
              <a:t>prevents</a:t>
            </a:r>
            <a:r>
              <a:rPr sz="2400" b="1" spc="-130" dirty="0">
                <a:latin typeface="Verdana"/>
                <a:cs typeface="Verdana"/>
              </a:rPr>
              <a:t> </a:t>
            </a:r>
            <a:r>
              <a:rPr sz="2400" b="1" spc="-10" dirty="0">
                <a:latin typeface="Verdana"/>
                <a:cs typeface="Verdana"/>
              </a:rPr>
              <a:t>starvation</a:t>
            </a:r>
            <a:r>
              <a:rPr sz="2400" spc="-10" dirty="0">
                <a:latin typeface="Verdana"/>
                <a:cs typeface="Verdana"/>
              </a:rPr>
              <a:t>.</a:t>
            </a:r>
            <a:endParaRPr sz="2400">
              <a:latin typeface="Verdana"/>
              <a:cs typeface="Verdana"/>
            </a:endParaRPr>
          </a:p>
        </p:txBody>
      </p:sp>
      <p:pic>
        <p:nvPicPr>
          <p:cNvPr id="3" name="object 3"/>
          <p:cNvPicPr/>
          <p:nvPr/>
        </p:nvPicPr>
        <p:blipFill>
          <a:blip r:embed="rId2" cstate="print"/>
          <a:stretch>
            <a:fillRect/>
          </a:stretch>
        </p:blipFill>
        <p:spPr>
          <a:xfrm>
            <a:off x="2360675" y="690372"/>
            <a:ext cx="5338571" cy="409803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600" b="0" spc="140" dirty="0">
                <a:solidFill>
                  <a:srgbClr val="000000"/>
                </a:solidFill>
                <a:latin typeface="Verdana"/>
                <a:cs typeface="Verdana"/>
              </a:rPr>
              <a:t>Etymology</a:t>
            </a:r>
            <a:endParaRPr sz="3600">
              <a:latin typeface="Verdana"/>
              <a:cs typeface="Verdana"/>
            </a:endParaRPr>
          </a:p>
        </p:txBody>
      </p:sp>
      <p:sp>
        <p:nvSpPr>
          <p:cNvPr id="3" name="object 3"/>
          <p:cNvSpPr txBox="1"/>
          <p:nvPr/>
        </p:nvSpPr>
        <p:spPr>
          <a:xfrm>
            <a:off x="677699" y="1348233"/>
            <a:ext cx="6682105" cy="5281295"/>
          </a:xfrm>
          <a:prstGeom prst="rect">
            <a:avLst/>
          </a:prstGeom>
        </p:spPr>
        <p:txBody>
          <a:bodyPr vert="horz" wrap="square" lIns="0" tIns="34925" rIns="0" bIns="0" rtlCol="0">
            <a:spAutoFit/>
          </a:bodyPr>
          <a:lstStyle/>
          <a:p>
            <a:pPr marL="12700" marR="364490">
              <a:lnSpc>
                <a:spcPts val="2600"/>
              </a:lnSpc>
              <a:spcBef>
                <a:spcPts val="275"/>
              </a:spcBef>
            </a:pPr>
            <a:r>
              <a:rPr sz="2250" dirty="0">
                <a:latin typeface="Arial MT"/>
                <a:cs typeface="Arial MT"/>
              </a:rPr>
              <a:t>The</a:t>
            </a:r>
            <a:r>
              <a:rPr sz="2250" spc="-60" dirty="0">
                <a:latin typeface="Arial MT"/>
                <a:cs typeface="Arial MT"/>
              </a:rPr>
              <a:t> </a:t>
            </a:r>
            <a:r>
              <a:rPr sz="2250" dirty="0">
                <a:latin typeface="Arial MT"/>
                <a:cs typeface="Arial MT"/>
              </a:rPr>
              <a:t>phrase</a:t>
            </a:r>
            <a:r>
              <a:rPr sz="2250" spc="-70" dirty="0">
                <a:latin typeface="Arial MT"/>
                <a:cs typeface="Arial MT"/>
              </a:rPr>
              <a:t> </a:t>
            </a:r>
            <a:r>
              <a:rPr sz="2250" dirty="0">
                <a:latin typeface="Arial MT"/>
                <a:cs typeface="Arial MT"/>
              </a:rPr>
              <a:t>round-robin</a:t>
            </a:r>
            <a:r>
              <a:rPr sz="2250" spc="-25" dirty="0">
                <a:latin typeface="Arial MT"/>
                <a:cs typeface="Arial MT"/>
              </a:rPr>
              <a:t> </a:t>
            </a:r>
            <a:r>
              <a:rPr sz="2250" dirty="0">
                <a:latin typeface="Arial MT"/>
                <a:cs typeface="Arial MT"/>
              </a:rPr>
              <a:t>actually</a:t>
            </a:r>
            <a:r>
              <a:rPr sz="2250" spc="-80" dirty="0">
                <a:latin typeface="Arial MT"/>
                <a:cs typeface="Arial MT"/>
              </a:rPr>
              <a:t> </a:t>
            </a:r>
            <a:r>
              <a:rPr sz="2250" dirty="0">
                <a:latin typeface="Arial MT"/>
                <a:cs typeface="Arial MT"/>
              </a:rPr>
              <a:t>has</a:t>
            </a:r>
            <a:r>
              <a:rPr sz="2250" spc="-10" dirty="0">
                <a:latin typeface="Arial MT"/>
                <a:cs typeface="Arial MT"/>
              </a:rPr>
              <a:t> nothing whatever</a:t>
            </a:r>
            <a:r>
              <a:rPr sz="2250" spc="-120" dirty="0">
                <a:latin typeface="Arial MT"/>
                <a:cs typeface="Arial MT"/>
              </a:rPr>
              <a:t> </a:t>
            </a:r>
            <a:r>
              <a:rPr sz="2250" dirty="0">
                <a:latin typeface="Arial MT"/>
                <a:cs typeface="Arial MT"/>
              </a:rPr>
              <a:t>to</a:t>
            </a:r>
            <a:r>
              <a:rPr sz="2250" spc="-5" dirty="0">
                <a:latin typeface="Arial MT"/>
                <a:cs typeface="Arial MT"/>
              </a:rPr>
              <a:t> </a:t>
            </a:r>
            <a:r>
              <a:rPr sz="2250" dirty="0">
                <a:latin typeface="Arial MT"/>
                <a:cs typeface="Arial MT"/>
              </a:rPr>
              <a:t>do</a:t>
            </a:r>
            <a:r>
              <a:rPr sz="2250" spc="-25" dirty="0">
                <a:latin typeface="Arial MT"/>
                <a:cs typeface="Arial MT"/>
              </a:rPr>
              <a:t> </a:t>
            </a:r>
            <a:r>
              <a:rPr sz="2250" dirty="0">
                <a:latin typeface="Arial MT"/>
                <a:cs typeface="Arial MT"/>
              </a:rPr>
              <a:t>with</a:t>
            </a:r>
            <a:r>
              <a:rPr sz="2250" spc="-50" dirty="0">
                <a:latin typeface="Arial MT"/>
                <a:cs typeface="Arial MT"/>
              </a:rPr>
              <a:t> </a:t>
            </a:r>
            <a:r>
              <a:rPr sz="2250" dirty="0">
                <a:latin typeface="Arial MT"/>
                <a:cs typeface="Arial MT"/>
              </a:rPr>
              <a:t>a</a:t>
            </a:r>
            <a:r>
              <a:rPr sz="2250" spc="25" dirty="0">
                <a:latin typeface="Arial MT"/>
                <a:cs typeface="Arial MT"/>
              </a:rPr>
              <a:t> </a:t>
            </a:r>
            <a:r>
              <a:rPr sz="2250" dirty="0">
                <a:latin typeface="Arial MT"/>
                <a:cs typeface="Arial MT"/>
              </a:rPr>
              <a:t>bird,</a:t>
            </a:r>
            <a:r>
              <a:rPr sz="2250" spc="-75" dirty="0">
                <a:latin typeface="Arial MT"/>
                <a:cs typeface="Arial MT"/>
              </a:rPr>
              <a:t> </a:t>
            </a:r>
            <a:r>
              <a:rPr sz="2250" dirty="0">
                <a:latin typeface="Arial MT"/>
                <a:cs typeface="Arial MT"/>
              </a:rPr>
              <a:t>robin</a:t>
            </a:r>
            <a:r>
              <a:rPr sz="2250" spc="-25" dirty="0">
                <a:latin typeface="Arial MT"/>
                <a:cs typeface="Arial MT"/>
              </a:rPr>
              <a:t> </a:t>
            </a:r>
            <a:r>
              <a:rPr sz="2250" dirty="0">
                <a:latin typeface="Arial MT"/>
                <a:cs typeface="Arial MT"/>
              </a:rPr>
              <a:t>or</a:t>
            </a:r>
            <a:r>
              <a:rPr sz="2250" spc="-20" dirty="0">
                <a:latin typeface="Arial MT"/>
                <a:cs typeface="Arial MT"/>
              </a:rPr>
              <a:t> </a:t>
            </a:r>
            <a:r>
              <a:rPr sz="2250" dirty="0">
                <a:latin typeface="Arial MT"/>
                <a:cs typeface="Arial MT"/>
              </a:rPr>
              <a:t>any</a:t>
            </a:r>
            <a:r>
              <a:rPr sz="2250" spc="-15" dirty="0">
                <a:latin typeface="Arial MT"/>
                <a:cs typeface="Arial MT"/>
              </a:rPr>
              <a:t> </a:t>
            </a:r>
            <a:r>
              <a:rPr sz="2250" spc="-10" dirty="0">
                <a:latin typeface="Arial MT"/>
                <a:cs typeface="Arial MT"/>
              </a:rPr>
              <a:t>other</a:t>
            </a:r>
            <a:r>
              <a:rPr sz="2250" spc="-105" dirty="0">
                <a:latin typeface="Arial MT"/>
                <a:cs typeface="Arial MT"/>
              </a:rPr>
              <a:t> </a:t>
            </a:r>
            <a:r>
              <a:rPr sz="2250" spc="-10" dirty="0">
                <a:latin typeface="Arial MT"/>
                <a:cs typeface="Arial MT"/>
              </a:rPr>
              <a:t>kind.</a:t>
            </a:r>
            <a:endParaRPr sz="2250">
              <a:latin typeface="Arial MT"/>
              <a:cs typeface="Arial MT"/>
            </a:endParaRPr>
          </a:p>
          <a:p>
            <a:pPr marL="682625" marR="487045" indent="-459740">
              <a:lnSpc>
                <a:spcPct val="105600"/>
              </a:lnSpc>
              <a:spcBef>
                <a:spcPts val="2565"/>
              </a:spcBef>
            </a:pPr>
            <a:r>
              <a:rPr sz="4200" spc="-52" baseline="-4960" dirty="0">
                <a:solidFill>
                  <a:srgbClr val="0333FF"/>
                </a:solidFill>
                <a:latin typeface="SimSun-ExtB"/>
                <a:cs typeface="SimSun-ExtB"/>
              </a:rPr>
              <a:t>★</a:t>
            </a:r>
            <a:r>
              <a:rPr sz="4200" spc="-892" baseline="-4960" dirty="0">
                <a:solidFill>
                  <a:srgbClr val="0333FF"/>
                </a:solidFill>
                <a:latin typeface="SimSun-ExtB"/>
                <a:cs typeface="SimSun-ExtB"/>
              </a:rPr>
              <a:t> </a:t>
            </a:r>
            <a:r>
              <a:rPr sz="2000" dirty="0">
                <a:latin typeface="Arial MT"/>
                <a:cs typeface="Arial MT"/>
              </a:rPr>
              <a:t>The</a:t>
            </a:r>
            <a:r>
              <a:rPr sz="2000" spc="-40" dirty="0">
                <a:latin typeface="Arial MT"/>
                <a:cs typeface="Arial MT"/>
              </a:rPr>
              <a:t> </a:t>
            </a:r>
            <a:r>
              <a:rPr sz="2000" dirty="0">
                <a:latin typeface="Arial MT"/>
                <a:cs typeface="Arial MT"/>
              </a:rPr>
              <a:t>term</a:t>
            </a:r>
            <a:r>
              <a:rPr sz="2000" spc="-105" dirty="0">
                <a:latin typeface="Arial MT"/>
                <a:cs typeface="Arial MT"/>
              </a:rPr>
              <a:t> </a:t>
            </a:r>
            <a:r>
              <a:rPr sz="2000" spc="-10" dirty="0">
                <a:latin typeface="Arial MT"/>
                <a:cs typeface="Arial MT"/>
              </a:rPr>
              <a:t>round-</a:t>
            </a:r>
            <a:r>
              <a:rPr sz="2000" dirty="0">
                <a:latin typeface="Arial MT"/>
                <a:cs typeface="Arial MT"/>
              </a:rPr>
              <a:t>robin</a:t>
            </a:r>
            <a:r>
              <a:rPr sz="2000" spc="-55" dirty="0">
                <a:latin typeface="Arial MT"/>
                <a:cs typeface="Arial MT"/>
              </a:rPr>
              <a:t> </a:t>
            </a:r>
            <a:r>
              <a:rPr sz="2000" dirty="0">
                <a:latin typeface="Arial MT"/>
                <a:cs typeface="Arial MT"/>
              </a:rPr>
              <a:t>dates</a:t>
            </a:r>
            <a:r>
              <a:rPr sz="2000" spc="-75" dirty="0">
                <a:latin typeface="Arial MT"/>
                <a:cs typeface="Arial MT"/>
              </a:rPr>
              <a:t> </a:t>
            </a:r>
            <a:r>
              <a:rPr sz="2000" dirty="0">
                <a:latin typeface="Arial MT"/>
                <a:cs typeface="Arial MT"/>
              </a:rPr>
              <a:t>from</a:t>
            </a:r>
            <a:r>
              <a:rPr sz="2000" spc="-85" dirty="0">
                <a:latin typeface="Arial MT"/>
                <a:cs typeface="Arial MT"/>
              </a:rPr>
              <a:t> </a:t>
            </a:r>
            <a:r>
              <a:rPr sz="2000" dirty="0">
                <a:latin typeface="Arial MT"/>
                <a:cs typeface="Arial MT"/>
              </a:rPr>
              <a:t>the</a:t>
            </a:r>
            <a:r>
              <a:rPr sz="2000" spc="-55" dirty="0">
                <a:latin typeface="Arial MT"/>
                <a:cs typeface="Arial MT"/>
              </a:rPr>
              <a:t> </a:t>
            </a:r>
            <a:r>
              <a:rPr sz="2000" spc="-20" dirty="0">
                <a:latin typeface="Arial MT"/>
                <a:cs typeface="Arial MT"/>
              </a:rPr>
              <a:t>17th-</a:t>
            </a:r>
            <a:r>
              <a:rPr sz="2000" spc="-10" dirty="0">
                <a:latin typeface="Arial MT"/>
                <a:cs typeface="Arial MT"/>
              </a:rPr>
              <a:t>century </a:t>
            </a:r>
            <a:r>
              <a:rPr sz="2000" dirty="0">
                <a:latin typeface="Arial MT"/>
                <a:cs typeface="Arial MT"/>
              </a:rPr>
              <a:t>French</a:t>
            </a:r>
            <a:r>
              <a:rPr sz="2000" spc="-125" dirty="0">
                <a:latin typeface="Arial MT"/>
                <a:cs typeface="Arial MT"/>
              </a:rPr>
              <a:t> </a:t>
            </a:r>
            <a:r>
              <a:rPr sz="2000" b="1" dirty="0">
                <a:latin typeface="Arial"/>
                <a:cs typeface="Arial"/>
              </a:rPr>
              <a:t>ruban</a:t>
            </a:r>
            <a:r>
              <a:rPr sz="2000" b="1" spc="-70" dirty="0">
                <a:latin typeface="Arial"/>
                <a:cs typeface="Arial"/>
              </a:rPr>
              <a:t> </a:t>
            </a:r>
            <a:r>
              <a:rPr sz="2000" b="1" dirty="0">
                <a:latin typeface="Arial"/>
                <a:cs typeface="Arial"/>
              </a:rPr>
              <a:t>rond</a:t>
            </a:r>
            <a:r>
              <a:rPr sz="2000" b="1" spc="-65" dirty="0">
                <a:latin typeface="Arial"/>
                <a:cs typeface="Arial"/>
              </a:rPr>
              <a:t> </a:t>
            </a:r>
            <a:r>
              <a:rPr sz="2000" dirty="0">
                <a:latin typeface="Arial MT"/>
                <a:cs typeface="Arial MT"/>
              </a:rPr>
              <a:t>(round</a:t>
            </a:r>
            <a:r>
              <a:rPr sz="2000" spc="-120" dirty="0">
                <a:latin typeface="Arial MT"/>
                <a:cs typeface="Arial MT"/>
              </a:rPr>
              <a:t> </a:t>
            </a:r>
            <a:r>
              <a:rPr sz="2000" spc="-10" dirty="0">
                <a:latin typeface="Arial MT"/>
                <a:cs typeface="Arial MT"/>
              </a:rPr>
              <a:t>ribbon).</a:t>
            </a:r>
            <a:endParaRPr sz="2000">
              <a:latin typeface="Arial MT"/>
              <a:cs typeface="Arial MT"/>
            </a:endParaRPr>
          </a:p>
          <a:p>
            <a:pPr marL="682625" marR="576580" indent="-469265">
              <a:lnSpc>
                <a:spcPct val="103499"/>
              </a:lnSpc>
              <a:spcBef>
                <a:spcPts val="1245"/>
              </a:spcBef>
            </a:pPr>
            <a:r>
              <a:rPr sz="4200" spc="-52" baseline="-4960" dirty="0">
                <a:solidFill>
                  <a:srgbClr val="0333FF"/>
                </a:solidFill>
                <a:latin typeface="SimSun-ExtB"/>
                <a:cs typeface="SimSun-ExtB"/>
              </a:rPr>
              <a:t>★</a:t>
            </a:r>
            <a:r>
              <a:rPr sz="4200" spc="-810" baseline="-4960" dirty="0">
                <a:solidFill>
                  <a:srgbClr val="0333FF"/>
                </a:solidFill>
                <a:latin typeface="SimSun-ExtB"/>
                <a:cs typeface="SimSun-ExtB"/>
              </a:rPr>
              <a:t> </a:t>
            </a:r>
            <a:r>
              <a:rPr sz="2000" spc="-55" dirty="0">
                <a:latin typeface="Arial MT"/>
                <a:cs typeface="Arial MT"/>
              </a:rPr>
              <a:t>Originally,</a:t>
            </a:r>
            <a:r>
              <a:rPr sz="2000" spc="-95" dirty="0">
                <a:latin typeface="Arial MT"/>
                <a:cs typeface="Arial MT"/>
              </a:rPr>
              <a:t> </a:t>
            </a:r>
            <a:r>
              <a:rPr sz="2000" dirty="0">
                <a:latin typeface="Arial MT"/>
                <a:cs typeface="Arial MT"/>
              </a:rPr>
              <a:t>round-robin</a:t>
            </a:r>
            <a:r>
              <a:rPr sz="2000" spc="-50" dirty="0">
                <a:latin typeface="Arial MT"/>
                <a:cs typeface="Arial MT"/>
              </a:rPr>
              <a:t> </a:t>
            </a:r>
            <a:r>
              <a:rPr sz="2000" dirty="0">
                <a:latin typeface="Arial MT"/>
                <a:cs typeface="Arial MT"/>
              </a:rPr>
              <a:t>is</a:t>
            </a:r>
            <a:r>
              <a:rPr sz="2000" spc="-20" dirty="0">
                <a:latin typeface="Arial MT"/>
                <a:cs typeface="Arial MT"/>
              </a:rPr>
              <a:t> </a:t>
            </a:r>
            <a:r>
              <a:rPr sz="2000" dirty="0">
                <a:latin typeface="Arial MT"/>
                <a:cs typeface="Arial MT"/>
              </a:rPr>
              <a:t>a</a:t>
            </a:r>
            <a:r>
              <a:rPr sz="2000" spc="-15" dirty="0">
                <a:latin typeface="Arial MT"/>
                <a:cs typeface="Arial MT"/>
              </a:rPr>
              <a:t> </a:t>
            </a:r>
            <a:r>
              <a:rPr sz="2000" b="1" spc="-10" dirty="0">
                <a:latin typeface="Arial"/>
                <a:cs typeface="Arial"/>
              </a:rPr>
              <a:t>document</a:t>
            </a:r>
            <a:r>
              <a:rPr sz="2000" b="1" spc="-70" dirty="0">
                <a:latin typeface="Arial"/>
                <a:cs typeface="Arial"/>
              </a:rPr>
              <a:t> </a:t>
            </a:r>
            <a:r>
              <a:rPr sz="2000" b="1" dirty="0">
                <a:latin typeface="Arial"/>
                <a:cs typeface="Arial"/>
              </a:rPr>
              <a:t>signed</a:t>
            </a:r>
            <a:r>
              <a:rPr sz="2000" b="1" spc="-45" dirty="0">
                <a:latin typeface="Arial"/>
                <a:cs typeface="Arial"/>
              </a:rPr>
              <a:t> </a:t>
            </a:r>
            <a:r>
              <a:rPr sz="2000" b="1" spc="-25" dirty="0">
                <a:latin typeface="Arial"/>
                <a:cs typeface="Arial"/>
              </a:rPr>
              <a:t>by </a:t>
            </a:r>
            <a:r>
              <a:rPr sz="2000" b="1" spc="-10" dirty="0">
                <a:latin typeface="Arial"/>
                <a:cs typeface="Arial"/>
              </a:rPr>
              <a:t>multiple</a:t>
            </a:r>
            <a:r>
              <a:rPr sz="2000" b="1" spc="-50" dirty="0">
                <a:latin typeface="Arial"/>
                <a:cs typeface="Arial"/>
              </a:rPr>
              <a:t> </a:t>
            </a:r>
            <a:r>
              <a:rPr sz="2000" b="1" spc="-10" dirty="0">
                <a:latin typeface="Arial"/>
                <a:cs typeface="Arial"/>
              </a:rPr>
              <a:t>parties</a:t>
            </a:r>
            <a:r>
              <a:rPr sz="2000" b="1" spc="-130" dirty="0">
                <a:latin typeface="Arial"/>
                <a:cs typeface="Arial"/>
              </a:rPr>
              <a:t> </a:t>
            </a:r>
            <a:r>
              <a:rPr sz="2000" b="1" dirty="0">
                <a:latin typeface="Arial"/>
                <a:cs typeface="Arial"/>
              </a:rPr>
              <a:t>in</a:t>
            </a:r>
            <a:r>
              <a:rPr sz="2000" b="1" spc="-50" dirty="0">
                <a:latin typeface="Arial"/>
                <a:cs typeface="Arial"/>
              </a:rPr>
              <a:t> </a:t>
            </a:r>
            <a:r>
              <a:rPr sz="2000" b="1" dirty="0">
                <a:latin typeface="Arial"/>
                <a:cs typeface="Arial"/>
              </a:rPr>
              <a:t>a</a:t>
            </a:r>
            <a:r>
              <a:rPr sz="2000" b="1" spc="-20" dirty="0">
                <a:latin typeface="Arial"/>
                <a:cs typeface="Arial"/>
              </a:rPr>
              <a:t> </a:t>
            </a:r>
            <a:r>
              <a:rPr sz="2000" b="1" spc="-10" dirty="0">
                <a:latin typeface="Arial"/>
                <a:cs typeface="Arial"/>
              </a:rPr>
              <a:t>circle</a:t>
            </a:r>
            <a:r>
              <a:rPr sz="2000" spc="-10" dirty="0">
                <a:latin typeface="Arial MT"/>
                <a:cs typeface="Arial MT"/>
              </a:rPr>
              <a:t>.</a:t>
            </a:r>
            <a:endParaRPr sz="2000">
              <a:latin typeface="Arial MT"/>
              <a:cs typeface="Arial MT"/>
            </a:endParaRPr>
          </a:p>
          <a:p>
            <a:pPr marL="682625" marR="5080" indent="-459740">
              <a:lnSpc>
                <a:spcPct val="107200"/>
              </a:lnSpc>
              <a:spcBef>
                <a:spcPts val="950"/>
              </a:spcBef>
            </a:pPr>
            <a:r>
              <a:rPr sz="4200" spc="-52" baseline="-4960" dirty="0">
                <a:solidFill>
                  <a:srgbClr val="0333FF"/>
                </a:solidFill>
                <a:latin typeface="SimSun-ExtB"/>
                <a:cs typeface="SimSun-ExtB"/>
              </a:rPr>
              <a:t>★</a:t>
            </a:r>
            <a:r>
              <a:rPr sz="4200" spc="-802" baseline="-4960" dirty="0">
                <a:solidFill>
                  <a:srgbClr val="0333FF"/>
                </a:solidFill>
                <a:latin typeface="SimSun-ExtB"/>
                <a:cs typeface="SimSun-ExtB"/>
              </a:rPr>
              <a:t> </a:t>
            </a:r>
            <a:r>
              <a:rPr sz="2000" spc="-10" dirty="0">
                <a:latin typeface="Arial MT"/>
                <a:cs typeface="Arial MT"/>
              </a:rPr>
              <a:t>Round-</a:t>
            </a:r>
            <a:r>
              <a:rPr sz="2000" dirty="0">
                <a:latin typeface="Arial MT"/>
                <a:cs typeface="Arial MT"/>
              </a:rPr>
              <a:t>robin</a:t>
            </a:r>
            <a:r>
              <a:rPr sz="2000" spc="-65" dirty="0">
                <a:latin typeface="Arial MT"/>
                <a:cs typeface="Arial MT"/>
              </a:rPr>
              <a:t> </a:t>
            </a:r>
            <a:r>
              <a:rPr sz="2000" dirty="0">
                <a:latin typeface="Arial MT"/>
                <a:cs typeface="Arial MT"/>
              </a:rPr>
              <a:t>described</a:t>
            </a:r>
            <a:r>
              <a:rPr sz="2000" spc="-65" dirty="0">
                <a:latin typeface="Arial MT"/>
                <a:cs typeface="Arial MT"/>
              </a:rPr>
              <a:t> </a:t>
            </a:r>
            <a:r>
              <a:rPr sz="2000" dirty="0">
                <a:latin typeface="Arial MT"/>
                <a:cs typeface="Arial MT"/>
              </a:rPr>
              <a:t>the</a:t>
            </a:r>
            <a:r>
              <a:rPr sz="2000" spc="-40" dirty="0">
                <a:latin typeface="Arial MT"/>
                <a:cs typeface="Arial MT"/>
              </a:rPr>
              <a:t> </a:t>
            </a:r>
            <a:r>
              <a:rPr sz="2000" dirty="0">
                <a:latin typeface="Arial MT"/>
                <a:cs typeface="Arial MT"/>
              </a:rPr>
              <a:t>practice</a:t>
            </a:r>
            <a:r>
              <a:rPr sz="2000" spc="-65" dirty="0">
                <a:latin typeface="Arial MT"/>
                <a:cs typeface="Arial MT"/>
              </a:rPr>
              <a:t> </a:t>
            </a:r>
            <a:r>
              <a:rPr sz="2000" dirty="0">
                <a:latin typeface="Arial MT"/>
                <a:cs typeface="Arial MT"/>
              </a:rPr>
              <a:t>of</a:t>
            </a:r>
            <a:r>
              <a:rPr sz="2000" spc="-25" dirty="0">
                <a:latin typeface="Arial MT"/>
                <a:cs typeface="Arial MT"/>
              </a:rPr>
              <a:t> </a:t>
            </a:r>
            <a:r>
              <a:rPr sz="2000" dirty="0">
                <a:latin typeface="Arial MT"/>
                <a:cs typeface="Arial MT"/>
              </a:rPr>
              <a:t>signatories</a:t>
            </a:r>
            <a:r>
              <a:rPr sz="2000" spc="-50" dirty="0">
                <a:latin typeface="Arial MT"/>
                <a:cs typeface="Arial MT"/>
              </a:rPr>
              <a:t> </a:t>
            </a:r>
            <a:r>
              <a:rPr sz="2000" spc="-25" dirty="0">
                <a:latin typeface="Arial MT"/>
                <a:cs typeface="Arial MT"/>
              </a:rPr>
              <a:t>to </a:t>
            </a:r>
            <a:r>
              <a:rPr sz="2000" dirty="0">
                <a:latin typeface="Arial MT"/>
                <a:cs typeface="Arial MT"/>
              </a:rPr>
              <a:t>petitions</a:t>
            </a:r>
            <a:r>
              <a:rPr sz="2000" spc="-95" dirty="0">
                <a:latin typeface="Arial MT"/>
                <a:cs typeface="Arial MT"/>
              </a:rPr>
              <a:t> </a:t>
            </a:r>
            <a:r>
              <a:rPr sz="2000" dirty="0">
                <a:latin typeface="Arial MT"/>
                <a:cs typeface="Arial MT"/>
              </a:rPr>
              <a:t>against</a:t>
            </a:r>
            <a:r>
              <a:rPr sz="2000" spc="-60" dirty="0">
                <a:latin typeface="Arial MT"/>
                <a:cs typeface="Arial MT"/>
              </a:rPr>
              <a:t> </a:t>
            </a:r>
            <a:r>
              <a:rPr sz="2000" dirty="0">
                <a:latin typeface="Arial MT"/>
                <a:cs typeface="Arial MT"/>
              </a:rPr>
              <a:t>authority</a:t>
            </a:r>
            <a:r>
              <a:rPr sz="2000" spc="-75" dirty="0">
                <a:latin typeface="Arial MT"/>
                <a:cs typeface="Arial MT"/>
              </a:rPr>
              <a:t> </a:t>
            </a:r>
            <a:r>
              <a:rPr sz="2000" dirty="0">
                <a:latin typeface="Arial MT"/>
                <a:cs typeface="Arial MT"/>
              </a:rPr>
              <a:t>(usually</a:t>
            </a:r>
            <a:r>
              <a:rPr sz="2000" spc="-55" dirty="0">
                <a:latin typeface="Arial MT"/>
                <a:cs typeface="Arial MT"/>
              </a:rPr>
              <a:t> </a:t>
            </a:r>
            <a:r>
              <a:rPr sz="2000" spc="-10" dirty="0">
                <a:latin typeface="Arial MT"/>
                <a:cs typeface="Arial MT"/>
              </a:rPr>
              <a:t>Government officials</a:t>
            </a:r>
            <a:r>
              <a:rPr sz="2000" spc="-70" dirty="0">
                <a:latin typeface="Arial MT"/>
                <a:cs typeface="Arial MT"/>
              </a:rPr>
              <a:t> </a:t>
            </a:r>
            <a:r>
              <a:rPr sz="2000" spc="-10" dirty="0">
                <a:latin typeface="Arial MT"/>
                <a:cs typeface="Arial MT"/>
              </a:rPr>
              <a:t>petitioning</a:t>
            </a:r>
            <a:r>
              <a:rPr sz="2000" spc="-120" dirty="0">
                <a:latin typeface="Arial MT"/>
                <a:cs typeface="Arial MT"/>
              </a:rPr>
              <a:t> </a:t>
            </a:r>
            <a:r>
              <a:rPr sz="2000" dirty="0">
                <a:latin typeface="Arial MT"/>
                <a:cs typeface="Arial MT"/>
              </a:rPr>
              <a:t>the</a:t>
            </a:r>
            <a:r>
              <a:rPr sz="2000" spc="-85" dirty="0">
                <a:latin typeface="Arial MT"/>
                <a:cs typeface="Arial MT"/>
              </a:rPr>
              <a:t> </a:t>
            </a:r>
            <a:r>
              <a:rPr sz="2000" dirty="0">
                <a:latin typeface="Arial MT"/>
                <a:cs typeface="Arial MT"/>
              </a:rPr>
              <a:t>Crown)</a:t>
            </a:r>
            <a:r>
              <a:rPr sz="2000" spc="-75" dirty="0">
                <a:latin typeface="Arial MT"/>
                <a:cs typeface="Arial MT"/>
              </a:rPr>
              <a:t> </a:t>
            </a:r>
            <a:r>
              <a:rPr sz="2000" dirty="0">
                <a:latin typeface="Arial MT"/>
                <a:cs typeface="Arial MT"/>
              </a:rPr>
              <a:t>appending</a:t>
            </a:r>
            <a:r>
              <a:rPr sz="2000" spc="-65" dirty="0">
                <a:latin typeface="Arial MT"/>
                <a:cs typeface="Arial MT"/>
              </a:rPr>
              <a:t> </a:t>
            </a:r>
            <a:r>
              <a:rPr sz="2000" dirty="0">
                <a:latin typeface="Arial MT"/>
                <a:cs typeface="Arial MT"/>
              </a:rPr>
              <a:t>their</a:t>
            </a:r>
            <a:r>
              <a:rPr sz="2000" spc="-95" dirty="0">
                <a:latin typeface="Arial MT"/>
                <a:cs typeface="Arial MT"/>
              </a:rPr>
              <a:t> </a:t>
            </a:r>
            <a:r>
              <a:rPr sz="2000" spc="-10" dirty="0">
                <a:latin typeface="Arial MT"/>
                <a:cs typeface="Arial MT"/>
              </a:rPr>
              <a:t>names </a:t>
            </a:r>
            <a:r>
              <a:rPr sz="2000" dirty="0">
                <a:latin typeface="Arial MT"/>
                <a:cs typeface="Arial MT"/>
              </a:rPr>
              <a:t>on</a:t>
            </a:r>
            <a:r>
              <a:rPr sz="2000" spc="-45" dirty="0">
                <a:latin typeface="Arial MT"/>
                <a:cs typeface="Arial MT"/>
              </a:rPr>
              <a:t> </a:t>
            </a:r>
            <a:r>
              <a:rPr sz="2000" dirty="0">
                <a:latin typeface="Arial MT"/>
                <a:cs typeface="Arial MT"/>
              </a:rPr>
              <a:t>a document</a:t>
            </a:r>
            <a:r>
              <a:rPr sz="2000" spc="-65" dirty="0">
                <a:latin typeface="Arial MT"/>
                <a:cs typeface="Arial MT"/>
              </a:rPr>
              <a:t> </a:t>
            </a:r>
            <a:r>
              <a:rPr sz="2000" dirty="0">
                <a:latin typeface="Arial MT"/>
                <a:cs typeface="Arial MT"/>
              </a:rPr>
              <a:t>in</a:t>
            </a:r>
            <a:r>
              <a:rPr sz="2000" spc="-20" dirty="0">
                <a:latin typeface="Arial MT"/>
                <a:cs typeface="Arial MT"/>
              </a:rPr>
              <a:t> </a:t>
            </a:r>
            <a:r>
              <a:rPr sz="2000" dirty="0">
                <a:latin typeface="Arial MT"/>
                <a:cs typeface="Arial MT"/>
              </a:rPr>
              <a:t>a</a:t>
            </a:r>
            <a:r>
              <a:rPr sz="2000" spc="-45" dirty="0">
                <a:latin typeface="Arial MT"/>
                <a:cs typeface="Arial MT"/>
              </a:rPr>
              <a:t> </a:t>
            </a:r>
            <a:r>
              <a:rPr sz="2000" dirty="0">
                <a:latin typeface="Arial MT"/>
                <a:cs typeface="Arial MT"/>
              </a:rPr>
              <a:t>non-hierarchical</a:t>
            </a:r>
            <a:r>
              <a:rPr sz="2000" spc="-30" dirty="0">
                <a:latin typeface="Arial MT"/>
                <a:cs typeface="Arial MT"/>
              </a:rPr>
              <a:t> </a:t>
            </a:r>
            <a:r>
              <a:rPr sz="2000" dirty="0">
                <a:latin typeface="Arial MT"/>
                <a:cs typeface="Arial MT"/>
              </a:rPr>
              <a:t>circle</a:t>
            </a:r>
            <a:r>
              <a:rPr sz="2000" spc="-40" dirty="0">
                <a:latin typeface="Arial MT"/>
                <a:cs typeface="Arial MT"/>
              </a:rPr>
              <a:t> </a:t>
            </a:r>
            <a:r>
              <a:rPr sz="2000" dirty="0">
                <a:latin typeface="Arial MT"/>
                <a:cs typeface="Arial MT"/>
              </a:rPr>
              <a:t>or</a:t>
            </a:r>
            <a:r>
              <a:rPr sz="2000" spc="-55" dirty="0">
                <a:latin typeface="Arial MT"/>
                <a:cs typeface="Arial MT"/>
              </a:rPr>
              <a:t> </a:t>
            </a:r>
            <a:r>
              <a:rPr sz="2000" spc="-10" dirty="0">
                <a:latin typeface="Arial MT"/>
                <a:cs typeface="Arial MT"/>
              </a:rPr>
              <a:t>ribbon </a:t>
            </a:r>
            <a:r>
              <a:rPr sz="2000" dirty="0">
                <a:latin typeface="Arial MT"/>
                <a:cs typeface="Arial MT"/>
              </a:rPr>
              <a:t>pattern</a:t>
            </a:r>
            <a:r>
              <a:rPr sz="2000" spc="-65" dirty="0">
                <a:latin typeface="Arial MT"/>
                <a:cs typeface="Arial MT"/>
              </a:rPr>
              <a:t> </a:t>
            </a:r>
            <a:r>
              <a:rPr sz="2000" dirty="0">
                <a:latin typeface="Arial MT"/>
                <a:cs typeface="Arial MT"/>
              </a:rPr>
              <a:t>(and</a:t>
            </a:r>
            <a:r>
              <a:rPr sz="2000" spc="-40" dirty="0">
                <a:latin typeface="Arial MT"/>
                <a:cs typeface="Arial MT"/>
              </a:rPr>
              <a:t> </a:t>
            </a:r>
            <a:r>
              <a:rPr sz="2000" dirty="0">
                <a:latin typeface="Arial MT"/>
                <a:cs typeface="Arial MT"/>
              </a:rPr>
              <a:t>so</a:t>
            </a:r>
            <a:r>
              <a:rPr sz="2000" spc="-40" dirty="0">
                <a:latin typeface="Arial MT"/>
                <a:cs typeface="Arial MT"/>
              </a:rPr>
              <a:t> </a:t>
            </a:r>
            <a:r>
              <a:rPr sz="2000" dirty="0">
                <a:latin typeface="Arial MT"/>
                <a:cs typeface="Arial MT"/>
              </a:rPr>
              <a:t>disguising</a:t>
            </a:r>
            <a:r>
              <a:rPr sz="2000" spc="-25"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order</a:t>
            </a:r>
            <a:r>
              <a:rPr sz="2000" spc="-75" dirty="0">
                <a:latin typeface="Arial MT"/>
                <a:cs typeface="Arial MT"/>
              </a:rPr>
              <a:t> </a:t>
            </a:r>
            <a:r>
              <a:rPr sz="2000" dirty="0">
                <a:latin typeface="Arial MT"/>
                <a:cs typeface="Arial MT"/>
              </a:rPr>
              <a:t>in</a:t>
            </a:r>
            <a:r>
              <a:rPr sz="2000" spc="-5" dirty="0">
                <a:latin typeface="Arial MT"/>
                <a:cs typeface="Arial MT"/>
              </a:rPr>
              <a:t> </a:t>
            </a:r>
            <a:r>
              <a:rPr sz="2000" dirty="0">
                <a:latin typeface="Arial MT"/>
                <a:cs typeface="Arial MT"/>
              </a:rPr>
              <a:t>which</a:t>
            </a:r>
            <a:r>
              <a:rPr sz="2000" spc="-40" dirty="0">
                <a:latin typeface="Arial MT"/>
                <a:cs typeface="Arial MT"/>
              </a:rPr>
              <a:t> </a:t>
            </a:r>
            <a:r>
              <a:rPr sz="2000" spc="-20" dirty="0">
                <a:latin typeface="Arial MT"/>
                <a:cs typeface="Arial MT"/>
              </a:rPr>
              <a:t>they </a:t>
            </a:r>
            <a:r>
              <a:rPr sz="2000" dirty="0">
                <a:latin typeface="Arial MT"/>
                <a:cs typeface="Arial MT"/>
              </a:rPr>
              <a:t>have</a:t>
            </a:r>
            <a:r>
              <a:rPr sz="2000" spc="-45" dirty="0">
                <a:latin typeface="Arial MT"/>
                <a:cs typeface="Arial MT"/>
              </a:rPr>
              <a:t> </a:t>
            </a:r>
            <a:r>
              <a:rPr sz="2000" dirty="0">
                <a:latin typeface="Arial MT"/>
                <a:cs typeface="Arial MT"/>
              </a:rPr>
              <a:t>signed)</a:t>
            </a:r>
            <a:r>
              <a:rPr sz="2000" spc="-40" dirty="0">
                <a:latin typeface="Arial MT"/>
                <a:cs typeface="Arial MT"/>
              </a:rPr>
              <a:t> </a:t>
            </a:r>
            <a:r>
              <a:rPr sz="2000" dirty="0">
                <a:latin typeface="Arial MT"/>
                <a:cs typeface="Arial MT"/>
              </a:rPr>
              <a:t>so</a:t>
            </a:r>
            <a:r>
              <a:rPr sz="2000" spc="-20" dirty="0">
                <a:latin typeface="Arial MT"/>
                <a:cs typeface="Arial MT"/>
              </a:rPr>
              <a:t> </a:t>
            </a:r>
            <a:r>
              <a:rPr sz="2000" dirty="0">
                <a:latin typeface="Arial MT"/>
                <a:cs typeface="Arial MT"/>
              </a:rPr>
              <a:t>that</a:t>
            </a:r>
            <a:r>
              <a:rPr sz="2000" spc="-50" dirty="0">
                <a:latin typeface="Arial MT"/>
                <a:cs typeface="Arial MT"/>
              </a:rPr>
              <a:t> </a:t>
            </a:r>
            <a:r>
              <a:rPr sz="2000" dirty="0">
                <a:latin typeface="Arial MT"/>
                <a:cs typeface="Arial MT"/>
              </a:rPr>
              <a:t>none</a:t>
            </a:r>
            <a:r>
              <a:rPr sz="2000" spc="-40" dirty="0">
                <a:latin typeface="Arial MT"/>
                <a:cs typeface="Arial MT"/>
              </a:rPr>
              <a:t> </a:t>
            </a:r>
            <a:r>
              <a:rPr sz="2000" dirty="0">
                <a:latin typeface="Arial MT"/>
                <a:cs typeface="Arial MT"/>
              </a:rPr>
              <a:t>may</a:t>
            </a:r>
            <a:r>
              <a:rPr sz="2000" spc="-30" dirty="0">
                <a:latin typeface="Arial MT"/>
                <a:cs typeface="Arial MT"/>
              </a:rPr>
              <a:t> </a:t>
            </a:r>
            <a:r>
              <a:rPr sz="2000" dirty="0">
                <a:latin typeface="Arial MT"/>
                <a:cs typeface="Arial MT"/>
              </a:rPr>
              <a:t>be</a:t>
            </a:r>
            <a:r>
              <a:rPr sz="2000" spc="-40" dirty="0">
                <a:latin typeface="Arial MT"/>
                <a:cs typeface="Arial MT"/>
              </a:rPr>
              <a:t> </a:t>
            </a:r>
            <a:r>
              <a:rPr sz="2000" dirty="0">
                <a:latin typeface="Arial MT"/>
                <a:cs typeface="Arial MT"/>
              </a:rPr>
              <a:t>identified</a:t>
            </a:r>
            <a:r>
              <a:rPr sz="2000" spc="-65" dirty="0">
                <a:latin typeface="Arial MT"/>
                <a:cs typeface="Arial MT"/>
              </a:rPr>
              <a:t> </a:t>
            </a:r>
            <a:r>
              <a:rPr sz="2000" dirty="0">
                <a:latin typeface="Arial MT"/>
                <a:cs typeface="Arial MT"/>
              </a:rPr>
              <a:t>as</a:t>
            </a:r>
            <a:r>
              <a:rPr sz="2000" spc="-45" dirty="0">
                <a:latin typeface="Arial MT"/>
                <a:cs typeface="Arial MT"/>
              </a:rPr>
              <a:t> </a:t>
            </a:r>
            <a:r>
              <a:rPr sz="2000" spc="-50" dirty="0">
                <a:latin typeface="Arial MT"/>
                <a:cs typeface="Arial MT"/>
              </a:rPr>
              <a:t>a </a:t>
            </a:r>
            <a:r>
              <a:rPr sz="2000" spc="-10" dirty="0">
                <a:latin typeface="Arial MT"/>
                <a:cs typeface="Arial MT"/>
              </a:rPr>
              <a:t>ringleader.</a:t>
            </a:r>
            <a:endParaRPr sz="2000">
              <a:latin typeface="Arial MT"/>
              <a:cs typeface="Arial MT"/>
            </a:endParaRPr>
          </a:p>
        </p:txBody>
      </p:sp>
      <p:sp>
        <p:nvSpPr>
          <p:cNvPr id="4" name="object 4"/>
          <p:cNvSpPr txBox="1"/>
          <p:nvPr/>
        </p:nvSpPr>
        <p:spPr>
          <a:xfrm>
            <a:off x="457200" y="7092696"/>
            <a:ext cx="9144000" cy="224154"/>
          </a:xfrm>
          <a:prstGeom prst="rect">
            <a:avLst/>
          </a:prstGeom>
          <a:solidFill>
            <a:srgbClr val="EBEBEB"/>
          </a:solidFill>
        </p:spPr>
        <p:txBody>
          <a:bodyPr vert="horz" wrap="square" lIns="0" tIns="37465" rIns="0" bIns="0" rtlCol="0">
            <a:spAutoFit/>
          </a:bodyPr>
          <a:lstStyle/>
          <a:p>
            <a:pPr marL="81915">
              <a:lnSpc>
                <a:spcPct val="100000"/>
              </a:lnSpc>
              <a:spcBef>
                <a:spcPts val="295"/>
              </a:spcBef>
              <a:tabLst>
                <a:tab pos="8252459" algn="l"/>
              </a:tabLst>
            </a:pPr>
            <a:r>
              <a:rPr sz="950" b="1" dirty="0">
                <a:latin typeface="Verdana"/>
                <a:cs typeface="Verdana"/>
              </a:rPr>
              <a:t>Source:</a:t>
            </a:r>
            <a:r>
              <a:rPr sz="950" b="1" spc="420" dirty="0">
                <a:latin typeface="Verdana"/>
                <a:cs typeface="Verdana"/>
              </a:rPr>
              <a:t> </a:t>
            </a:r>
            <a:r>
              <a:rPr sz="950" dirty="0">
                <a:latin typeface="Verdana"/>
                <a:cs typeface="Verdana"/>
              </a:rPr>
              <a:t>https://en.wikipedia.org/wiki/Round-</a:t>
            </a:r>
            <a:r>
              <a:rPr sz="950" spc="-10" dirty="0">
                <a:latin typeface="Verdana"/>
                <a:cs typeface="Verdana"/>
              </a:rPr>
              <a:t>robin_(document)</a:t>
            </a:r>
            <a:r>
              <a:rPr sz="950" dirty="0">
                <a:latin typeface="Verdana"/>
                <a:cs typeface="Verdana"/>
              </a:rPr>
              <a:t>	2016-02-</a:t>
            </a:r>
            <a:r>
              <a:rPr sz="950" spc="-25" dirty="0">
                <a:latin typeface="Verdana"/>
                <a:cs typeface="Verdana"/>
              </a:rPr>
              <a:t>02</a:t>
            </a:r>
            <a:endParaRPr sz="950">
              <a:latin typeface="Verdana"/>
              <a:cs typeface="Verdana"/>
            </a:endParaRPr>
          </a:p>
        </p:txBody>
      </p:sp>
      <p:grpSp>
        <p:nvGrpSpPr>
          <p:cNvPr id="5" name="object 5"/>
          <p:cNvGrpSpPr/>
          <p:nvPr/>
        </p:nvGrpSpPr>
        <p:grpSpPr>
          <a:xfrm>
            <a:off x="7450835" y="754380"/>
            <a:ext cx="1811020" cy="1229995"/>
            <a:chOff x="7450835" y="754380"/>
            <a:chExt cx="1811020" cy="1229995"/>
          </a:xfrm>
        </p:grpSpPr>
        <p:pic>
          <p:nvPicPr>
            <p:cNvPr id="6" name="object 6"/>
            <p:cNvPicPr/>
            <p:nvPr/>
          </p:nvPicPr>
          <p:blipFill>
            <a:blip r:embed="rId2" cstate="print"/>
            <a:stretch>
              <a:fillRect/>
            </a:stretch>
          </p:blipFill>
          <p:spPr>
            <a:xfrm>
              <a:off x="7467600" y="772668"/>
              <a:ext cx="1772412" cy="1190243"/>
            </a:xfrm>
            <a:prstGeom prst="rect">
              <a:avLst/>
            </a:prstGeom>
          </p:spPr>
        </p:pic>
        <p:sp>
          <p:nvSpPr>
            <p:cNvPr id="7" name="object 7"/>
            <p:cNvSpPr/>
            <p:nvPr/>
          </p:nvSpPr>
          <p:spPr>
            <a:xfrm>
              <a:off x="7450823" y="754392"/>
              <a:ext cx="1811020" cy="1229995"/>
            </a:xfrm>
            <a:custGeom>
              <a:avLst/>
              <a:gdLst/>
              <a:ahLst/>
              <a:cxnLst/>
              <a:rect l="l" t="t" r="r" b="b"/>
              <a:pathLst>
                <a:path w="1811020" h="1229995">
                  <a:moveTo>
                    <a:pt x="1810524" y="24384"/>
                  </a:moveTo>
                  <a:lnTo>
                    <a:pt x="1808988" y="15240"/>
                  </a:lnTo>
                  <a:lnTo>
                    <a:pt x="1802892" y="7607"/>
                  </a:lnTo>
                  <a:lnTo>
                    <a:pt x="1795272" y="3048"/>
                  </a:lnTo>
                  <a:lnTo>
                    <a:pt x="1784604" y="0"/>
                  </a:lnTo>
                  <a:lnTo>
                    <a:pt x="1760220" y="0"/>
                  </a:lnTo>
                  <a:lnTo>
                    <a:pt x="1760220" y="50292"/>
                  </a:lnTo>
                  <a:lnTo>
                    <a:pt x="1760220" y="1178052"/>
                  </a:lnTo>
                  <a:lnTo>
                    <a:pt x="51816" y="1178052"/>
                  </a:lnTo>
                  <a:lnTo>
                    <a:pt x="51816" y="1203960"/>
                  </a:lnTo>
                  <a:lnTo>
                    <a:pt x="25908" y="1178052"/>
                  </a:lnTo>
                  <a:lnTo>
                    <a:pt x="51816" y="1203960"/>
                  </a:lnTo>
                  <a:lnTo>
                    <a:pt x="51816" y="1178052"/>
                  </a:lnTo>
                  <a:lnTo>
                    <a:pt x="51816" y="50292"/>
                  </a:lnTo>
                  <a:lnTo>
                    <a:pt x="1760220" y="50292"/>
                  </a:lnTo>
                  <a:lnTo>
                    <a:pt x="1760220" y="0"/>
                  </a:lnTo>
                  <a:lnTo>
                    <a:pt x="51816" y="0"/>
                  </a:lnTo>
                  <a:lnTo>
                    <a:pt x="51816" y="24384"/>
                  </a:lnTo>
                  <a:lnTo>
                    <a:pt x="25920" y="50292"/>
                  </a:lnTo>
                  <a:lnTo>
                    <a:pt x="51816" y="24384"/>
                  </a:lnTo>
                  <a:lnTo>
                    <a:pt x="51816" y="0"/>
                  </a:lnTo>
                  <a:lnTo>
                    <a:pt x="25908" y="0"/>
                  </a:lnTo>
                  <a:lnTo>
                    <a:pt x="16764" y="3048"/>
                  </a:lnTo>
                  <a:lnTo>
                    <a:pt x="9144" y="7607"/>
                  </a:lnTo>
                  <a:lnTo>
                    <a:pt x="3048" y="15240"/>
                  </a:lnTo>
                  <a:lnTo>
                    <a:pt x="0" y="24384"/>
                  </a:lnTo>
                  <a:lnTo>
                    <a:pt x="0" y="1203960"/>
                  </a:lnTo>
                  <a:lnTo>
                    <a:pt x="3048" y="1214628"/>
                  </a:lnTo>
                  <a:lnTo>
                    <a:pt x="9144" y="1222248"/>
                  </a:lnTo>
                  <a:lnTo>
                    <a:pt x="16764" y="1228344"/>
                  </a:lnTo>
                  <a:lnTo>
                    <a:pt x="25908" y="1229868"/>
                  </a:lnTo>
                  <a:lnTo>
                    <a:pt x="1784604" y="1229868"/>
                  </a:lnTo>
                  <a:lnTo>
                    <a:pt x="1795272" y="1228344"/>
                  </a:lnTo>
                  <a:lnTo>
                    <a:pt x="1802892" y="1222248"/>
                  </a:lnTo>
                  <a:lnTo>
                    <a:pt x="1808988" y="1214628"/>
                  </a:lnTo>
                  <a:lnTo>
                    <a:pt x="1810512" y="1203960"/>
                  </a:lnTo>
                  <a:lnTo>
                    <a:pt x="1810524" y="1178052"/>
                  </a:lnTo>
                  <a:lnTo>
                    <a:pt x="1810524" y="50292"/>
                  </a:lnTo>
                  <a:lnTo>
                    <a:pt x="1810524" y="24384"/>
                  </a:lnTo>
                  <a:close/>
                </a:path>
              </a:pathLst>
            </a:custGeom>
            <a:solidFill>
              <a:srgbClr val="000000"/>
            </a:solidFill>
          </p:spPr>
          <p:txBody>
            <a:bodyPr wrap="square" lIns="0" tIns="0" rIns="0" bIns="0" rtlCol="0"/>
            <a:lstStyle/>
            <a:p>
              <a:endParaRPr/>
            </a:p>
          </p:txBody>
        </p:sp>
      </p:grpSp>
      <p:pic>
        <p:nvPicPr>
          <p:cNvPr id="8" name="object 8"/>
          <p:cNvPicPr/>
          <p:nvPr/>
        </p:nvPicPr>
        <p:blipFill>
          <a:blip r:embed="rId3" cstate="print"/>
          <a:stretch>
            <a:fillRect/>
          </a:stretch>
        </p:blipFill>
        <p:spPr>
          <a:xfrm>
            <a:off x="7371588" y="2362200"/>
            <a:ext cx="2095500" cy="25908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71384" y="4233200"/>
            <a:ext cx="676275" cy="614680"/>
          </a:xfrm>
          <a:prstGeom prst="rect">
            <a:avLst/>
          </a:prstGeom>
        </p:spPr>
        <p:txBody>
          <a:bodyPr vert="horz" wrap="square" lIns="0" tIns="4445" rIns="0" bIns="0" rtlCol="0">
            <a:spAutoFit/>
          </a:bodyPr>
          <a:lstStyle/>
          <a:p>
            <a:pPr>
              <a:lnSpc>
                <a:spcPts val="2400"/>
              </a:lnSpc>
              <a:spcBef>
                <a:spcPts val="35"/>
              </a:spcBef>
            </a:pPr>
            <a:r>
              <a:rPr sz="2100" spc="-10" dirty="0">
                <a:latin typeface="Trebuchet MS"/>
                <a:cs typeface="Trebuchet MS"/>
              </a:rPr>
              <a:t>ready </a:t>
            </a:r>
            <a:r>
              <a:rPr sz="2100" spc="-100" dirty="0">
                <a:latin typeface="Trebuchet MS"/>
                <a:cs typeface="Trebuchet MS"/>
              </a:rPr>
              <a:t>queue</a:t>
            </a:r>
            <a:endParaRPr sz="2100">
              <a:latin typeface="Trebuchet MS"/>
              <a:cs typeface="Trebuchet MS"/>
            </a:endParaRPr>
          </a:p>
        </p:txBody>
      </p:sp>
      <p:pic>
        <p:nvPicPr>
          <p:cNvPr id="3" name="object 3"/>
          <p:cNvPicPr/>
          <p:nvPr/>
        </p:nvPicPr>
        <p:blipFill>
          <a:blip r:embed="rId2" cstate="print"/>
          <a:stretch>
            <a:fillRect/>
          </a:stretch>
        </p:blipFill>
        <p:spPr>
          <a:xfrm>
            <a:off x="1312163" y="4172711"/>
            <a:ext cx="7990332" cy="1979675"/>
          </a:xfrm>
          <a:prstGeom prst="rect">
            <a:avLst/>
          </a:prstGeom>
        </p:spPr>
      </p:pic>
      <p:sp>
        <p:nvSpPr>
          <p:cNvPr id="4" name="object 4"/>
          <p:cNvSpPr txBox="1"/>
          <p:nvPr/>
        </p:nvSpPr>
        <p:spPr>
          <a:xfrm>
            <a:off x="3670823" y="5590980"/>
            <a:ext cx="1109980" cy="345440"/>
          </a:xfrm>
          <a:prstGeom prst="rect">
            <a:avLst/>
          </a:prstGeom>
        </p:spPr>
        <p:txBody>
          <a:bodyPr vert="horz" wrap="square" lIns="0" tIns="12700" rIns="0" bIns="0" rtlCol="0">
            <a:spAutoFit/>
          </a:bodyPr>
          <a:lstStyle/>
          <a:p>
            <a:pPr marL="12700">
              <a:lnSpc>
                <a:spcPct val="100000"/>
              </a:lnSpc>
              <a:spcBef>
                <a:spcPts val="100"/>
              </a:spcBef>
            </a:pPr>
            <a:r>
              <a:rPr sz="2100" spc="-85" dirty="0">
                <a:latin typeface="Trebuchet MS"/>
                <a:cs typeface="Trebuchet MS"/>
              </a:rPr>
              <a:t>I/O</a:t>
            </a:r>
            <a:r>
              <a:rPr sz="2100" spc="-280" dirty="0">
                <a:latin typeface="Trebuchet MS"/>
                <a:cs typeface="Trebuchet MS"/>
              </a:rPr>
              <a:t> </a:t>
            </a:r>
            <a:r>
              <a:rPr sz="2100" spc="-85" dirty="0">
                <a:latin typeface="Trebuchet MS"/>
                <a:cs typeface="Trebuchet MS"/>
              </a:rPr>
              <a:t>queue</a:t>
            </a:r>
            <a:endParaRPr sz="2100">
              <a:latin typeface="Trebuchet MS"/>
              <a:cs typeface="Trebuchet MS"/>
            </a:endParaRPr>
          </a:p>
        </p:txBody>
      </p:sp>
      <p:sp>
        <p:nvSpPr>
          <p:cNvPr id="5" name="object 5"/>
          <p:cNvSpPr txBox="1"/>
          <p:nvPr/>
        </p:nvSpPr>
        <p:spPr>
          <a:xfrm>
            <a:off x="1902950" y="5726667"/>
            <a:ext cx="833119" cy="261620"/>
          </a:xfrm>
          <a:prstGeom prst="rect">
            <a:avLst/>
          </a:prstGeom>
        </p:spPr>
        <p:txBody>
          <a:bodyPr vert="horz" wrap="square" lIns="0" tIns="12065" rIns="0" bIns="0" rtlCol="0">
            <a:spAutoFit/>
          </a:bodyPr>
          <a:lstStyle/>
          <a:p>
            <a:pPr marL="12700">
              <a:lnSpc>
                <a:spcPct val="100000"/>
              </a:lnSpc>
              <a:spcBef>
                <a:spcPts val="95"/>
              </a:spcBef>
            </a:pPr>
            <a:r>
              <a:rPr sz="1550" dirty="0">
                <a:latin typeface="Trebuchet MS"/>
                <a:cs typeface="Trebuchet MS"/>
              </a:rPr>
              <a:t>I/O</a:t>
            </a:r>
            <a:r>
              <a:rPr sz="1550" spc="145" dirty="0">
                <a:latin typeface="Trebuchet MS"/>
                <a:cs typeface="Trebuchet MS"/>
              </a:rPr>
              <a:t> </a:t>
            </a:r>
            <a:r>
              <a:rPr sz="1550" spc="-95" dirty="0">
                <a:latin typeface="Trebuchet MS"/>
                <a:cs typeface="Trebuchet MS"/>
              </a:rPr>
              <a:t>event</a:t>
            </a:r>
            <a:endParaRPr sz="1550">
              <a:latin typeface="Trebuchet MS"/>
              <a:cs typeface="Trebuchet MS"/>
            </a:endParaRPr>
          </a:p>
        </p:txBody>
      </p:sp>
      <p:sp>
        <p:nvSpPr>
          <p:cNvPr id="6" name="object 6"/>
          <p:cNvSpPr txBox="1"/>
          <p:nvPr/>
        </p:nvSpPr>
        <p:spPr>
          <a:xfrm>
            <a:off x="5858444" y="5726667"/>
            <a:ext cx="970915" cy="261620"/>
          </a:xfrm>
          <a:prstGeom prst="rect">
            <a:avLst/>
          </a:prstGeom>
        </p:spPr>
        <p:txBody>
          <a:bodyPr vert="horz" wrap="square" lIns="0" tIns="12065" rIns="0" bIns="0" rtlCol="0">
            <a:spAutoFit/>
          </a:bodyPr>
          <a:lstStyle/>
          <a:p>
            <a:pPr marL="12700">
              <a:lnSpc>
                <a:spcPct val="100000"/>
              </a:lnSpc>
              <a:spcBef>
                <a:spcPts val="95"/>
              </a:spcBef>
            </a:pPr>
            <a:r>
              <a:rPr sz="1550" dirty="0">
                <a:latin typeface="Trebuchet MS"/>
                <a:cs typeface="Trebuchet MS"/>
              </a:rPr>
              <a:t>I/O</a:t>
            </a:r>
            <a:r>
              <a:rPr sz="1550" spc="-80" dirty="0">
                <a:latin typeface="Trebuchet MS"/>
                <a:cs typeface="Trebuchet MS"/>
              </a:rPr>
              <a:t> </a:t>
            </a:r>
            <a:r>
              <a:rPr sz="1550" spc="-70" dirty="0">
                <a:latin typeface="Trebuchet MS"/>
                <a:cs typeface="Trebuchet MS"/>
              </a:rPr>
              <a:t>request</a:t>
            </a:r>
            <a:endParaRPr sz="1550">
              <a:latin typeface="Trebuchet MS"/>
              <a:cs typeface="Trebuchet MS"/>
            </a:endParaRPr>
          </a:p>
        </p:txBody>
      </p:sp>
      <p:sp>
        <p:nvSpPr>
          <p:cNvPr id="7" name="object 7"/>
          <p:cNvSpPr txBox="1"/>
          <p:nvPr/>
        </p:nvSpPr>
        <p:spPr>
          <a:xfrm>
            <a:off x="8279356" y="4370277"/>
            <a:ext cx="634365" cy="261620"/>
          </a:xfrm>
          <a:prstGeom prst="rect">
            <a:avLst/>
          </a:prstGeom>
        </p:spPr>
        <p:txBody>
          <a:bodyPr vert="horz" wrap="square" lIns="0" tIns="12065" rIns="0" bIns="0" rtlCol="0">
            <a:spAutoFit/>
          </a:bodyPr>
          <a:lstStyle/>
          <a:p>
            <a:pPr marL="12700">
              <a:lnSpc>
                <a:spcPct val="100000"/>
              </a:lnSpc>
              <a:spcBef>
                <a:spcPts val="95"/>
              </a:spcBef>
            </a:pPr>
            <a:r>
              <a:rPr sz="1550" spc="-55" dirty="0">
                <a:latin typeface="Trebuchet MS"/>
                <a:cs typeface="Trebuchet MS"/>
              </a:rPr>
              <a:t>process</a:t>
            </a:r>
            <a:endParaRPr sz="1550">
              <a:latin typeface="Trebuchet MS"/>
              <a:cs typeface="Trebuchet MS"/>
            </a:endParaRPr>
          </a:p>
        </p:txBody>
      </p:sp>
      <p:sp>
        <p:nvSpPr>
          <p:cNvPr id="8" name="object 8"/>
          <p:cNvSpPr txBox="1"/>
          <p:nvPr/>
        </p:nvSpPr>
        <p:spPr>
          <a:xfrm>
            <a:off x="8154324" y="4522715"/>
            <a:ext cx="956944" cy="261620"/>
          </a:xfrm>
          <a:prstGeom prst="rect">
            <a:avLst/>
          </a:prstGeom>
        </p:spPr>
        <p:txBody>
          <a:bodyPr vert="horz" wrap="square" lIns="0" tIns="12065" rIns="0" bIns="0" rtlCol="0">
            <a:spAutoFit/>
          </a:bodyPr>
          <a:lstStyle/>
          <a:p>
            <a:pPr marL="12700">
              <a:lnSpc>
                <a:spcPct val="100000"/>
              </a:lnSpc>
              <a:spcBef>
                <a:spcPts val="95"/>
              </a:spcBef>
            </a:pPr>
            <a:r>
              <a:rPr sz="1550" spc="-80" dirty="0">
                <a:latin typeface="Trebuchet MS"/>
                <a:cs typeface="Trebuchet MS"/>
              </a:rPr>
              <a:t>termination</a:t>
            </a:r>
            <a:endParaRPr sz="1550">
              <a:latin typeface="Trebuchet MS"/>
              <a:cs typeface="Trebuchet MS"/>
            </a:endParaRPr>
          </a:p>
        </p:txBody>
      </p:sp>
      <p:grpSp>
        <p:nvGrpSpPr>
          <p:cNvPr id="9" name="object 9"/>
          <p:cNvGrpSpPr/>
          <p:nvPr/>
        </p:nvGrpSpPr>
        <p:grpSpPr>
          <a:xfrm>
            <a:off x="5654040" y="6515100"/>
            <a:ext cx="1351915" cy="541020"/>
            <a:chOff x="5654040" y="6515100"/>
            <a:chExt cx="1351915" cy="541020"/>
          </a:xfrm>
        </p:grpSpPr>
        <p:sp>
          <p:nvSpPr>
            <p:cNvPr id="10" name="object 10"/>
            <p:cNvSpPr/>
            <p:nvPr/>
          </p:nvSpPr>
          <p:spPr>
            <a:xfrm>
              <a:off x="5678423" y="6539484"/>
              <a:ext cx="1301750" cy="492759"/>
            </a:xfrm>
            <a:custGeom>
              <a:avLst/>
              <a:gdLst/>
              <a:ahLst/>
              <a:cxnLst/>
              <a:rect l="l" t="t" r="r" b="b"/>
              <a:pathLst>
                <a:path w="1301750" h="492759">
                  <a:moveTo>
                    <a:pt x="1135379" y="492251"/>
                  </a:moveTo>
                  <a:lnTo>
                    <a:pt x="166115" y="492251"/>
                  </a:lnTo>
                  <a:lnTo>
                    <a:pt x="135635" y="490727"/>
                  </a:lnTo>
                  <a:lnTo>
                    <a:pt x="85343" y="481583"/>
                  </a:lnTo>
                  <a:lnTo>
                    <a:pt x="39623" y="452627"/>
                  </a:lnTo>
                  <a:lnTo>
                    <a:pt x="10667" y="406907"/>
                  </a:lnTo>
                  <a:lnTo>
                    <a:pt x="1523" y="356615"/>
                  </a:lnTo>
                  <a:lnTo>
                    <a:pt x="0" y="326135"/>
                  </a:lnTo>
                  <a:lnTo>
                    <a:pt x="0" y="166115"/>
                  </a:lnTo>
                  <a:lnTo>
                    <a:pt x="10667" y="85343"/>
                  </a:lnTo>
                  <a:lnTo>
                    <a:pt x="39623" y="39623"/>
                  </a:lnTo>
                  <a:lnTo>
                    <a:pt x="85343" y="10667"/>
                  </a:lnTo>
                  <a:lnTo>
                    <a:pt x="135635" y="1523"/>
                  </a:lnTo>
                  <a:lnTo>
                    <a:pt x="166115" y="1523"/>
                  </a:lnTo>
                  <a:lnTo>
                    <a:pt x="205739" y="0"/>
                  </a:lnTo>
                  <a:lnTo>
                    <a:pt x="1097279" y="0"/>
                  </a:lnTo>
                  <a:lnTo>
                    <a:pt x="1135379" y="1523"/>
                  </a:lnTo>
                  <a:lnTo>
                    <a:pt x="1167383" y="1523"/>
                  </a:lnTo>
                  <a:lnTo>
                    <a:pt x="1217675" y="10667"/>
                  </a:lnTo>
                  <a:lnTo>
                    <a:pt x="1261871" y="39623"/>
                  </a:lnTo>
                  <a:lnTo>
                    <a:pt x="1292351" y="85343"/>
                  </a:lnTo>
                  <a:lnTo>
                    <a:pt x="1299971" y="135636"/>
                  </a:lnTo>
                  <a:lnTo>
                    <a:pt x="1301495" y="166115"/>
                  </a:lnTo>
                  <a:lnTo>
                    <a:pt x="1301495" y="326135"/>
                  </a:lnTo>
                  <a:lnTo>
                    <a:pt x="1292351" y="406907"/>
                  </a:lnTo>
                  <a:lnTo>
                    <a:pt x="1261871" y="452627"/>
                  </a:lnTo>
                  <a:lnTo>
                    <a:pt x="1217675" y="481583"/>
                  </a:lnTo>
                  <a:lnTo>
                    <a:pt x="1167383" y="490727"/>
                  </a:lnTo>
                  <a:lnTo>
                    <a:pt x="1135379" y="492251"/>
                  </a:lnTo>
                  <a:close/>
                </a:path>
              </a:pathLst>
            </a:custGeom>
            <a:solidFill>
              <a:srgbClr val="FFFB00"/>
            </a:solidFill>
          </p:spPr>
          <p:txBody>
            <a:bodyPr wrap="square" lIns="0" tIns="0" rIns="0" bIns="0" rtlCol="0"/>
            <a:lstStyle/>
            <a:p>
              <a:endParaRPr/>
            </a:p>
          </p:txBody>
        </p:sp>
        <p:sp>
          <p:nvSpPr>
            <p:cNvPr id="11" name="object 11"/>
            <p:cNvSpPr/>
            <p:nvPr/>
          </p:nvSpPr>
          <p:spPr>
            <a:xfrm>
              <a:off x="5654040" y="6515100"/>
              <a:ext cx="1351915" cy="541020"/>
            </a:xfrm>
            <a:custGeom>
              <a:avLst/>
              <a:gdLst/>
              <a:ahLst/>
              <a:cxnLst/>
              <a:rect l="l" t="t" r="r" b="b"/>
              <a:pathLst>
                <a:path w="1351915" h="541020">
                  <a:moveTo>
                    <a:pt x="1324356" y="470928"/>
                  </a:moveTo>
                  <a:lnTo>
                    <a:pt x="1254556" y="470928"/>
                  </a:lnTo>
                  <a:lnTo>
                    <a:pt x="1254239" y="470916"/>
                  </a:lnTo>
                  <a:lnTo>
                    <a:pt x="1249730" y="473938"/>
                  </a:lnTo>
                  <a:lnTo>
                    <a:pt x="1232408" y="482600"/>
                  </a:lnTo>
                  <a:lnTo>
                    <a:pt x="1212049" y="482600"/>
                  </a:lnTo>
                  <a:lnTo>
                    <a:pt x="1212049" y="488950"/>
                  </a:lnTo>
                  <a:lnTo>
                    <a:pt x="1180338" y="488950"/>
                  </a:lnTo>
                  <a:lnTo>
                    <a:pt x="1180338" y="490220"/>
                  </a:lnTo>
                  <a:lnTo>
                    <a:pt x="1310030" y="490220"/>
                  </a:lnTo>
                  <a:lnTo>
                    <a:pt x="1310030" y="488950"/>
                  </a:lnTo>
                  <a:lnTo>
                    <a:pt x="1313078" y="488950"/>
                  </a:lnTo>
                  <a:lnTo>
                    <a:pt x="1313078" y="483108"/>
                  </a:lnTo>
                  <a:lnTo>
                    <a:pt x="1315199" y="483108"/>
                  </a:lnTo>
                  <a:lnTo>
                    <a:pt x="1316736" y="481584"/>
                  </a:lnTo>
                  <a:lnTo>
                    <a:pt x="1324356" y="473976"/>
                  </a:lnTo>
                  <a:lnTo>
                    <a:pt x="1324356" y="470928"/>
                  </a:lnTo>
                  <a:close/>
                </a:path>
                <a:path w="1351915" h="541020">
                  <a:moveTo>
                    <a:pt x="1333487" y="457200"/>
                  </a:moveTo>
                  <a:lnTo>
                    <a:pt x="1271003" y="457200"/>
                  </a:lnTo>
                  <a:lnTo>
                    <a:pt x="1269479" y="458724"/>
                  </a:lnTo>
                  <a:lnTo>
                    <a:pt x="1254582" y="470916"/>
                  </a:lnTo>
                  <a:lnTo>
                    <a:pt x="1324343" y="470916"/>
                  </a:lnTo>
                  <a:lnTo>
                    <a:pt x="1327391" y="467868"/>
                  </a:lnTo>
                  <a:lnTo>
                    <a:pt x="1330439" y="461772"/>
                  </a:lnTo>
                  <a:lnTo>
                    <a:pt x="1333487" y="457200"/>
                  </a:lnTo>
                  <a:close/>
                </a:path>
                <a:path w="1351915" h="541020">
                  <a:moveTo>
                    <a:pt x="1339583" y="100584"/>
                  </a:moveTo>
                  <a:lnTo>
                    <a:pt x="1338072" y="99072"/>
                  </a:lnTo>
                  <a:lnTo>
                    <a:pt x="1338072" y="96024"/>
                  </a:lnTo>
                  <a:lnTo>
                    <a:pt x="1331976" y="83820"/>
                  </a:lnTo>
                  <a:lnTo>
                    <a:pt x="1325880" y="71628"/>
                  </a:lnTo>
                  <a:lnTo>
                    <a:pt x="1324356" y="70104"/>
                  </a:lnTo>
                  <a:lnTo>
                    <a:pt x="1324356" y="67056"/>
                  </a:lnTo>
                  <a:lnTo>
                    <a:pt x="1316736" y="59436"/>
                  </a:lnTo>
                  <a:lnTo>
                    <a:pt x="1315199" y="57924"/>
                  </a:lnTo>
                  <a:lnTo>
                    <a:pt x="1229868" y="57924"/>
                  </a:lnTo>
                  <a:lnTo>
                    <a:pt x="1315212" y="57912"/>
                  </a:lnTo>
                  <a:lnTo>
                    <a:pt x="1306068" y="48768"/>
                  </a:lnTo>
                  <a:lnTo>
                    <a:pt x="1306068" y="47244"/>
                  </a:lnTo>
                  <a:lnTo>
                    <a:pt x="1303020" y="44196"/>
                  </a:lnTo>
                  <a:lnTo>
                    <a:pt x="1281684" y="27432"/>
                  </a:lnTo>
                  <a:lnTo>
                    <a:pt x="1280160" y="25908"/>
                  </a:lnTo>
                  <a:lnTo>
                    <a:pt x="1278636" y="25908"/>
                  </a:lnTo>
                  <a:lnTo>
                    <a:pt x="1277112" y="24384"/>
                  </a:lnTo>
                  <a:lnTo>
                    <a:pt x="1252728" y="12192"/>
                  </a:lnTo>
                  <a:lnTo>
                    <a:pt x="1251204" y="10668"/>
                  </a:lnTo>
                  <a:lnTo>
                    <a:pt x="1245108" y="10668"/>
                  </a:lnTo>
                  <a:lnTo>
                    <a:pt x="1191768" y="1524"/>
                  </a:lnTo>
                  <a:lnTo>
                    <a:pt x="1159764" y="0"/>
                  </a:lnTo>
                  <a:lnTo>
                    <a:pt x="230124" y="0"/>
                  </a:lnTo>
                  <a:lnTo>
                    <a:pt x="240792" y="3048"/>
                  </a:lnTo>
                  <a:lnTo>
                    <a:pt x="248412" y="7620"/>
                  </a:lnTo>
                  <a:lnTo>
                    <a:pt x="254508" y="15240"/>
                  </a:lnTo>
                  <a:lnTo>
                    <a:pt x="256032" y="24384"/>
                  </a:lnTo>
                  <a:lnTo>
                    <a:pt x="254508" y="15252"/>
                  </a:lnTo>
                  <a:lnTo>
                    <a:pt x="248412" y="7632"/>
                  </a:lnTo>
                  <a:lnTo>
                    <a:pt x="240792" y="3060"/>
                  </a:lnTo>
                  <a:lnTo>
                    <a:pt x="230124" y="12"/>
                  </a:lnTo>
                  <a:lnTo>
                    <a:pt x="220980" y="3060"/>
                  </a:lnTo>
                  <a:lnTo>
                    <a:pt x="213360" y="7632"/>
                  </a:lnTo>
                  <a:lnTo>
                    <a:pt x="207264" y="15240"/>
                  </a:lnTo>
                  <a:lnTo>
                    <a:pt x="204216" y="24384"/>
                  </a:lnTo>
                  <a:lnTo>
                    <a:pt x="207264" y="15240"/>
                  </a:lnTo>
                  <a:lnTo>
                    <a:pt x="213360" y="7620"/>
                  </a:lnTo>
                  <a:lnTo>
                    <a:pt x="220980" y="3048"/>
                  </a:lnTo>
                  <a:lnTo>
                    <a:pt x="230124" y="0"/>
                  </a:lnTo>
                  <a:lnTo>
                    <a:pt x="190500" y="0"/>
                  </a:lnTo>
                  <a:lnTo>
                    <a:pt x="155448" y="1524"/>
                  </a:lnTo>
                  <a:lnTo>
                    <a:pt x="105156" y="10668"/>
                  </a:lnTo>
                  <a:lnTo>
                    <a:pt x="100584" y="10668"/>
                  </a:lnTo>
                  <a:lnTo>
                    <a:pt x="73152" y="24384"/>
                  </a:lnTo>
                  <a:lnTo>
                    <a:pt x="71628" y="25908"/>
                  </a:lnTo>
                  <a:lnTo>
                    <a:pt x="70104" y="25908"/>
                  </a:lnTo>
                  <a:lnTo>
                    <a:pt x="68580" y="27432"/>
                  </a:lnTo>
                  <a:lnTo>
                    <a:pt x="48768" y="44196"/>
                  </a:lnTo>
                  <a:lnTo>
                    <a:pt x="44196" y="48768"/>
                  </a:lnTo>
                  <a:lnTo>
                    <a:pt x="27432" y="68580"/>
                  </a:lnTo>
                  <a:lnTo>
                    <a:pt x="24384" y="71628"/>
                  </a:lnTo>
                  <a:lnTo>
                    <a:pt x="24384" y="74676"/>
                  </a:lnTo>
                  <a:lnTo>
                    <a:pt x="12192" y="99060"/>
                  </a:lnTo>
                  <a:lnTo>
                    <a:pt x="10668" y="100584"/>
                  </a:lnTo>
                  <a:lnTo>
                    <a:pt x="10668" y="105156"/>
                  </a:lnTo>
                  <a:lnTo>
                    <a:pt x="1524" y="158496"/>
                  </a:lnTo>
                  <a:lnTo>
                    <a:pt x="0" y="190500"/>
                  </a:lnTo>
                  <a:lnTo>
                    <a:pt x="0" y="350520"/>
                  </a:lnTo>
                  <a:lnTo>
                    <a:pt x="1524" y="385572"/>
                  </a:lnTo>
                  <a:lnTo>
                    <a:pt x="10668" y="435864"/>
                  </a:lnTo>
                  <a:lnTo>
                    <a:pt x="10668" y="440436"/>
                  </a:lnTo>
                  <a:lnTo>
                    <a:pt x="24384" y="467868"/>
                  </a:lnTo>
                  <a:lnTo>
                    <a:pt x="24384" y="469392"/>
                  </a:lnTo>
                  <a:lnTo>
                    <a:pt x="27432" y="472440"/>
                  </a:lnTo>
                  <a:lnTo>
                    <a:pt x="44196" y="493776"/>
                  </a:lnTo>
                  <a:lnTo>
                    <a:pt x="45720" y="493776"/>
                  </a:lnTo>
                  <a:lnTo>
                    <a:pt x="48768" y="496824"/>
                  </a:lnTo>
                  <a:lnTo>
                    <a:pt x="68580" y="513588"/>
                  </a:lnTo>
                  <a:lnTo>
                    <a:pt x="71628" y="516636"/>
                  </a:lnTo>
                  <a:lnTo>
                    <a:pt x="73152" y="516636"/>
                  </a:lnTo>
                  <a:lnTo>
                    <a:pt x="100571" y="530352"/>
                  </a:lnTo>
                  <a:lnTo>
                    <a:pt x="102108" y="530352"/>
                  </a:lnTo>
                  <a:lnTo>
                    <a:pt x="105156" y="531876"/>
                  </a:lnTo>
                  <a:lnTo>
                    <a:pt x="158496" y="541020"/>
                  </a:lnTo>
                  <a:lnTo>
                    <a:pt x="1161288" y="541020"/>
                  </a:lnTo>
                  <a:lnTo>
                    <a:pt x="1196340" y="539496"/>
                  </a:lnTo>
                  <a:lnTo>
                    <a:pt x="1245108" y="531876"/>
                  </a:lnTo>
                  <a:lnTo>
                    <a:pt x="1248156" y="530352"/>
                  </a:lnTo>
                  <a:lnTo>
                    <a:pt x="1251204" y="530352"/>
                  </a:lnTo>
                  <a:lnTo>
                    <a:pt x="1252715" y="528840"/>
                  </a:lnTo>
                  <a:lnTo>
                    <a:pt x="1277099" y="516636"/>
                  </a:lnTo>
                  <a:lnTo>
                    <a:pt x="1278636" y="516636"/>
                  </a:lnTo>
                  <a:lnTo>
                    <a:pt x="1281684" y="513588"/>
                  </a:lnTo>
                  <a:lnTo>
                    <a:pt x="1303020" y="496824"/>
                  </a:lnTo>
                  <a:lnTo>
                    <a:pt x="1309116" y="490728"/>
                  </a:lnTo>
                  <a:lnTo>
                    <a:pt x="190500" y="490728"/>
                  </a:lnTo>
                  <a:lnTo>
                    <a:pt x="160020" y="489204"/>
                  </a:lnTo>
                  <a:lnTo>
                    <a:pt x="123444" y="483108"/>
                  </a:lnTo>
                  <a:lnTo>
                    <a:pt x="120396" y="483108"/>
                  </a:lnTo>
                  <a:lnTo>
                    <a:pt x="118351" y="482612"/>
                  </a:lnTo>
                  <a:lnTo>
                    <a:pt x="117335" y="481584"/>
                  </a:lnTo>
                  <a:lnTo>
                    <a:pt x="102108" y="473976"/>
                  </a:lnTo>
                  <a:lnTo>
                    <a:pt x="99060" y="472440"/>
                  </a:lnTo>
                  <a:lnTo>
                    <a:pt x="97536" y="470928"/>
                  </a:lnTo>
                  <a:lnTo>
                    <a:pt x="96024" y="470928"/>
                  </a:lnTo>
                  <a:lnTo>
                    <a:pt x="97536" y="470916"/>
                  </a:lnTo>
                  <a:lnTo>
                    <a:pt x="85344" y="461772"/>
                  </a:lnTo>
                  <a:lnTo>
                    <a:pt x="82308" y="460286"/>
                  </a:lnTo>
                  <a:lnTo>
                    <a:pt x="80772" y="457200"/>
                  </a:lnTo>
                  <a:lnTo>
                    <a:pt x="71628" y="445008"/>
                  </a:lnTo>
                  <a:lnTo>
                    <a:pt x="70104" y="443484"/>
                  </a:lnTo>
                  <a:lnTo>
                    <a:pt x="68567" y="440436"/>
                  </a:lnTo>
                  <a:lnTo>
                    <a:pt x="60960" y="426720"/>
                  </a:lnTo>
                  <a:lnTo>
                    <a:pt x="59436" y="423672"/>
                  </a:lnTo>
                  <a:lnTo>
                    <a:pt x="59436" y="420624"/>
                  </a:lnTo>
                  <a:lnTo>
                    <a:pt x="51816" y="376428"/>
                  </a:lnTo>
                  <a:lnTo>
                    <a:pt x="51816" y="350520"/>
                  </a:lnTo>
                  <a:lnTo>
                    <a:pt x="50292" y="190500"/>
                  </a:lnTo>
                  <a:lnTo>
                    <a:pt x="51816" y="160020"/>
                  </a:lnTo>
                  <a:lnTo>
                    <a:pt x="59423" y="120408"/>
                  </a:lnTo>
                  <a:lnTo>
                    <a:pt x="59436" y="118872"/>
                  </a:lnTo>
                  <a:lnTo>
                    <a:pt x="60960" y="114300"/>
                  </a:lnTo>
                  <a:lnTo>
                    <a:pt x="68580" y="100584"/>
                  </a:lnTo>
                  <a:lnTo>
                    <a:pt x="70104" y="99072"/>
                  </a:lnTo>
                  <a:lnTo>
                    <a:pt x="71615" y="96024"/>
                  </a:lnTo>
                  <a:lnTo>
                    <a:pt x="70104" y="96024"/>
                  </a:lnTo>
                  <a:lnTo>
                    <a:pt x="67056" y="100584"/>
                  </a:lnTo>
                  <a:lnTo>
                    <a:pt x="70104" y="96012"/>
                  </a:lnTo>
                  <a:lnTo>
                    <a:pt x="71628" y="96012"/>
                  </a:lnTo>
                  <a:lnTo>
                    <a:pt x="82296" y="83820"/>
                  </a:lnTo>
                  <a:lnTo>
                    <a:pt x="83820" y="80772"/>
                  </a:lnTo>
                  <a:lnTo>
                    <a:pt x="79336" y="83756"/>
                  </a:lnTo>
                  <a:lnTo>
                    <a:pt x="97536" y="70104"/>
                  </a:lnTo>
                  <a:lnTo>
                    <a:pt x="99060" y="70104"/>
                  </a:lnTo>
                  <a:lnTo>
                    <a:pt x="102108" y="67056"/>
                  </a:lnTo>
                  <a:lnTo>
                    <a:pt x="117348" y="59436"/>
                  </a:lnTo>
                  <a:lnTo>
                    <a:pt x="118872" y="59436"/>
                  </a:lnTo>
                  <a:lnTo>
                    <a:pt x="124955" y="57924"/>
                  </a:lnTo>
                  <a:lnTo>
                    <a:pt x="120383" y="57924"/>
                  </a:lnTo>
                  <a:lnTo>
                    <a:pt x="124968" y="57912"/>
                  </a:lnTo>
                  <a:lnTo>
                    <a:pt x="164592" y="51816"/>
                  </a:lnTo>
                  <a:lnTo>
                    <a:pt x="192024" y="50292"/>
                  </a:lnTo>
                  <a:lnTo>
                    <a:pt x="230047" y="50292"/>
                  </a:lnTo>
                  <a:lnTo>
                    <a:pt x="230212" y="50292"/>
                  </a:lnTo>
                  <a:lnTo>
                    <a:pt x="1159764" y="50292"/>
                  </a:lnTo>
                  <a:lnTo>
                    <a:pt x="1190244" y="51816"/>
                  </a:lnTo>
                  <a:lnTo>
                    <a:pt x="1231392" y="59436"/>
                  </a:lnTo>
                  <a:lnTo>
                    <a:pt x="1252715" y="70104"/>
                  </a:lnTo>
                  <a:lnTo>
                    <a:pt x="1271003" y="83820"/>
                  </a:lnTo>
                  <a:lnTo>
                    <a:pt x="1266431" y="80772"/>
                  </a:lnTo>
                  <a:lnTo>
                    <a:pt x="1283195" y="99072"/>
                  </a:lnTo>
                  <a:lnTo>
                    <a:pt x="1284719" y="100584"/>
                  </a:lnTo>
                  <a:lnTo>
                    <a:pt x="1339583" y="100584"/>
                  </a:lnTo>
                  <a:close/>
                </a:path>
                <a:path w="1351915" h="541020">
                  <a:moveTo>
                    <a:pt x="1351775" y="190500"/>
                  </a:moveTo>
                  <a:lnTo>
                    <a:pt x="1350251" y="155448"/>
                  </a:lnTo>
                  <a:lnTo>
                    <a:pt x="1344155" y="120408"/>
                  </a:lnTo>
                  <a:lnTo>
                    <a:pt x="1341107" y="105168"/>
                  </a:lnTo>
                  <a:lnTo>
                    <a:pt x="1341107" y="103644"/>
                  </a:lnTo>
                  <a:lnTo>
                    <a:pt x="1339583" y="100596"/>
                  </a:lnTo>
                  <a:lnTo>
                    <a:pt x="1284719" y="100596"/>
                  </a:lnTo>
                  <a:lnTo>
                    <a:pt x="1283195" y="99072"/>
                  </a:lnTo>
                  <a:lnTo>
                    <a:pt x="1290815" y="114325"/>
                  </a:lnTo>
                  <a:lnTo>
                    <a:pt x="1299959" y="164592"/>
                  </a:lnTo>
                  <a:lnTo>
                    <a:pt x="1299959" y="381000"/>
                  </a:lnTo>
                  <a:lnTo>
                    <a:pt x="1290815" y="426720"/>
                  </a:lnTo>
                  <a:lnTo>
                    <a:pt x="1293863" y="420624"/>
                  </a:lnTo>
                  <a:lnTo>
                    <a:pt x="1290815" y="426720"/>
                  </a:lnTo>
                  <a:lnTo>
                    <a:pt x="1284312" y="441032"/>
                  </a:lnTo>
                  <a:lnTo>
                    <a:pt x="1281671" y="445008"/>
                  </a:lnTo>
                  <a:lnTo>
                    <a:pt x="1281836" y="445008"/>
                  </a:lnTo>
                  <a:lnTo>
                    <a:pt x="1270927" y="457136"/>
                  </a:lnTo>
                  <a:lnTo>
                    <a:pt x="1333525" y="457136"/>
                  </a:lnTo>
                  <a:lnTo>
                    <a:pt x="1338072" y="445008"/>
                  </a:lnTo>
                  <a:lnTo>
                    <a:pt x="1338072" y="443484"/>
                  </a:lnTo>
                  <a:lnTo>
                    <a:pt x="1339583" y="440436"/>
                  </a:lnTo>
                  <a:lnTo>
                    <a:pt x="1341120" y="438912"/>
                  </a:lnTo>
                  <a:lnTo>
                    <a:pt x="1341120" y="435864"/>
                  </a:lnTo>
                  <a:lnTo>
                    <a:pt x="1342644" y="426720"/>
                  </a:lnTo>
                  <a:lnTo>
                    <a:pt x="1344155" y="420624"/>
                  </a:lnTo>
                  <a:lnTo>
                    <a:pt x="1350251" y="382524"/>
                  </a:lnTo>
                  <a:lnTo>
                    <a:pt x="1351775" y="350520"/>
                  </a:lnTo>
                  <a:lnTo>
                    <a:pt x="1351775" y="190500"/>
                  </a:lnTo>
                  <a:close/>
                </a:path>
              </a:pathLst>
            </a:custGeom>
            <a:solidFill>
              <a:srgbClr val="000000"/>
            </a:solidFill>
          </p:spPr>
          <p:txBody>
            <a:bodyPr wrap="square" lIns="0" tIns="0" rIns="0" bIns="0" rtlCol="0"/>
            <a:lstStyle/>
            <a:p>
              <a:endParaRPr/>
            </a:p>
          </p:txBody>
        </p:sp>
      </p:grpSp>
      <p:sp>
        <p:nvSpPr>
          <p:cNvPr id="12" name="object 12"/>
          <p:cNvSpPr txBox="1"/>
          <p:nvPr/>
        </p:nvSpPr>
        <p:spPr>
          <a:xfrm>
            <a:off x="5877569" y="6628817"/>
            <a:ext cx="913765" cy="261620"/>
          </a:xfrm>
          <a:prstGeom prst="rect">
            <a:avLst/>
          </a:prstGeom>
        </p:spPr>
        <p:txBody>
          <a:bodyPr vert="horz" wrap="square" lIns="0" tIns="12065" rIns="0" bIns="0" rtlCol="0">
            <a:spAutoFit/>
          </a:bodyPr>
          <a:lstStyle/>
          <a:p>
            <a:pPr marL="12700">
              <a:lnSpc>
                <a:spcPct val="100000"/>
              </a:lnSpc>
              <a:spcBef>
                <a:spcPts val="95"/>
              </a:spcBef>
            </a:pPr>
            <a:r>
              <a:rPr sz="1550" spc="-65" dirty="0">
                <a:latin typeface="Trebuchet MS"/>
                <a:cs typeface="Trebuchet MS"/>
              </a:rPr>
              <a:t>fork</a:t>
            </a:r>
            <a:r>
              <a:rPr sz="1550" spc="-90" dirty="0">
                <a:latin typeface="Trebuchet MS"/>
                <a:cs typeface="Trebuchet MS"/>
              </a:rPr>
              <a:t> </a:t>
            </a:r>
            <a:r>
              <a:rPr sz="1550" dirty="0">
                <a:latin typeface="Trebuchet MS"/>
                <a:cs typeface="Trebuchet MS"/>
              </a:rPr>
              <a:t>a</a:t>
            </a:r>
            <a:r>
              <a:rPr sz="1550" spc="-210" dirty="0">
                <a:latin typeface="Trebuchet MS"/>
                <a:cs typeface="Trebuchet MS"/>
              </a:rPr>
              <a:t> </a:t>
            </a:r>
            <a:r>
              <a:rPr sz="1550" spc="-70" dirty="0">
                <a:latin typeface="Trebuchet MS"/>
                <a:cs typeface="Trebuchet MS"/>
              </a:rPr>
              <a:t>child</a:t>
            </a:r>
            <a:endParaRPr sz="1550">
              <a:latin typeface="Trebuchet MS"/>
              <a:cs typeface="Trebuchet MS"/>
            </a:endParaRPr>
          </a:p>
        </p:txBody>
      </p:sp>
      <p:sp>
        <p:nvSpPr>
          <p:cNvPr id="13" name="object 13"/>
          <p:cNvSpPr txBox="1"/>
          <p:nvPr/>
        </p:nvSpPr>
        <p:spPr>
          <a:xfrm>
            <a:off x="2371384" y="4431271"/>
            <a:ext cx="2286000" cy="309880"/>
          </a:xfrm>
          <a:prstGeom prst="rect">
            <a:avLst/>
          </a:prstGeom>
        </p:spPr>
        <p:txBody>
          <a:bodyPr vert="horz" wrap="square" lIns="0" tIns="0" rIns="0" bIns="0" rtlCol="0">
            <a:spAutoFit/>
          </a:bodyPr>
          <a:lstStyle/>
          <a:p>
            <a:pPr>
              <a:lnSpc>
                <a:spcPts val="2430"/>
              </a:lnSpc>
              <a:tabLst>
                <a:tab pos="1982470" algn="l"/>
              </a:tabLst>
            </a:pPr>
            <a:r>
              <a:rPr sz="3150" spc="-179" baseline="1322" dirty="0">
                <a:latin typeface="Trebuchet MS"/>
                <a:cs typeface="Trebuchet MS"/>
              </a:rPr>
              <a:t>ready</a:t>
            </a:r>
            <a:r>
              <a:rPr sz="3150" spc="-270" baseline="1322" dirty="0">
                <a:latin typeface="Trebuchet MS"/>
                <a:cs typeface="Trebuchet MS"/>
              </a:rPr>
              <a:t> </a:t>
            </a:r>
            <a:r>
              <a:rPr sz="3150" spc="-30" baseline="1322" dirty="0">
                <a:latin typeface="Trebuchet MS"/>
                <a:cs typeface="Trebuchet MS"/>
              </a:rPr>
              <a:t>queue</a:t>
            </a:r>
            <a:r>
              <a:rPr sz="3150" baseline="1322" dirty="0">
                <a:latin typeface="Trebuchet MS"/>
                <a:cs typeface="Trebuchet MS"/>
              </a:rPr>
              <a:t>	</a:t>
            </a:r>
            <a:r>
              <a:rPr sz="1750" b="1" spc="-20" dirty="0">
                <a:solidFill>
                  <a:srgbClr val="FFFFFF"/>
                </a:solidFill>
                <a:latin typeface="Trebuchet MS"/>
                <a:cs typeface="Trebuchet MS"/>
              </a:rPr>
              <a:t>R</a:t>
            </a:r>
            <a:r>
              <a:rPr sz="1750" b="1" spc="-280" dirty="0">
                <a:solidFill>
                  <a:srgbClr val="FFFFFF"/>
                </a:solidFill>
                <a:latin typeface="Trebuchet MS"/>
                <a:cs typeface="Trebuchet MS"/>
              </a:rPr>
              <a:t> </a:t>
            </a:r>
            <a:r>
              <a:rPr sz="1750" b="1" spc="-50" dirty="0">
                <a:solidFill>
                  <a:srgbClr val="FFFFFF"/>
                </a:solidFill>
                <a:latin typeface="Trebuchet MS"/>
                <a:cs typeface="Trebuchet MS"/>
              </a:rPr>
              <a:t>R</a:t>
            </a:r>
            <a:endParaRPr sz="1750">
              <a:latin typeface="Trebuchet MS"/>
              <a:cs typeface="Trebuchet MS"/>
            </a:endParaRPr>
          </a:p>
        </p:txBody>
      </p:sp>
      <p:grpSp>
        <p:nvGrpSpPr>
          <p:cNvPr id="14" name="object 14"/>
          <p:cNvGrpSpPr/>
          <p:nvPr/>
        </p:nvGrpSpPr>
        <p:grpSpPr>
          <a:xfrm>
            <a:off x="1319783" y="4169663"/>
            <a:ext cx="6120765" cy="2691765"/>
            <a:chOff x="1319783" y="4169663"/>
            <a:chExt cx="6120765" cy="2691765"/>
          </a:xfrm>
        </p:grpSpPr>
        <p:sp>
          <p:nvSpPr>
            <p:cNvPr id="15" name="object 15"/>
            <p:cNvSpPr/>
            <p:nvPr/>
          </p:nvSpPr>
          <p:spPr>
            <a:xfrm>
              <a:off x="1319771" y="4529340"/>
              <a:ext cx="6120765" cy="2331720"/>
            </a:xfrm>
            <a:custGeom>
              <a:avLst/>
              <a:gdLst/>
              <a:ahLst/>
              <a:cxnLst/>
              <a:rect l="l" t="t" r="r" b="b"/>
              <a:pathLst>
                <a:path w="6120765" h="2331720">
                  <a:moveTo>
                    <a:pt x="4340352" y="2231136"/>
                  </a:moveTo>
                  <a:lnTo>
                    <a:pt x="50292" y="2231136"/>
                  </a:lnTo>
                  <a:lnTo>
                    <a:pt x="50292" y="100584"/>
                  </a:lnTo>
                  <a:lnTo>
                    <a:pt x="762000" y="100584"/>
                  </a:lnTo>
                  <a:lnTo>
                    <a:pt x="737628" y="149352"/>
                  </a:lnTo>
                  <a:lnTo>
                    <a:pt x="886968" y="74676"/>
                  </a:lnTo>
                  <a:lnTo>
                    <a:pt x="737628" y="0"/>
                  </a:lnTo>
                  <a:lnTo>
                    <a:pt x="762000" y="48768"/>
                  </a:lnTo>
                  <a:lnTo>
                    <a:pt x="24384" y="48768"/>
                  </a:lnTo>
                  <a:lnTo>
                    <a:pt x="15252" y="51816"/>
                  </a:lnTo>
                  <a:lnTo>
                    <a:pt x="7620" y="57912"/>
                  </a:lnTo>
                  <a:lnTo>
                    <a:pt x="3060" y="65532"/>
                  </a:lnTo>
                  <a:lnTo>
                    <a:pt x="0" y="74676"/>
                  </a:lnTo>
                  <a:lnTo>
                    <a:pt x="0" y="2255520"/>
                  </a:lnTo>
                  <a:lnTo>
                    <a:pt x="3060" y="2266188"/>
                  </a:lnTo>
                  <a:lnTo>
                    <a:pt x="7620" y="2275332"/>
                  </a:lnTo>
                  <a:lnTo>
                    <a:pt x="15252" y="2279904"/>
                  </a:lnTo>
                  <a:lnTo>
                    <a:pt x="24384" y="2281428"/>
                  </a:lnTo>
                  <a:lnTo>
                    <a:pt x="4340352" y="2281428"/>
                  </a:lnTo>
                  <a:lnTo>
                    <a:pt x="4340352" y="2231136"/>
                  </a:lnTo>
                  <a:close/>
                </a:path>
                <a:path w="6120765" h="2331720">
                  <a:moveTo>
                    <a:pt x="6120384" y="74663"/>
                  </a:moveTo>
                  <a:lnTo>
                    <a:pt x="6118860" y="65519"/>
                  </a:lnTo>
                  <a:lnTo>
                    <a:pt x="6112764" y="57899"/>
                  </a:lnTo>
                  <a:lnTo>
                    <a:pt x="6105144" y="51803"/>
                  </a:lnTo>
                  <a:lnTo>
                    <a:pt x="6094476" y="48755"/>
                  </a:lnTo>
                  <a:lnTo>
                    <a:pt x="5667756" y="48755"/>
                  </a:lnTo>
                  <a:lnTo>
                    <a:pt x="5667756" y="100571"/>
                  </a:lnTo>
                  <a:lnTo>
                    <a:pt x="6068568" y="100571"/>
                  </a:lnTo>
                  <a:lnTo>
                    <a:pt x="6068568" y="2231123"/>
                  </a:lnTo>
                  <a:lnTo>
                    <a:pt x="5803392" y="2231123"/>
                  </a:lnTo>
                  <a:lnTo>
                    <a:pt x="5827776" y="2180831"/>
                  </a:lnTo>
                  <a:lnTo>
                    <a:pt x="5678424" y="2255507"/>
                  </a:lnTo>
                  <a:lnTo>
                    <a:pt x="5827776" y="2331707"/>
                  </a:lnTo>
                  <a:lnTo>
                    <a:pt x="5804916" y="2281415"/>
                  </a:lnTo>
                  <a:lnTo>
                    <a:pt x="6094476" y="2281415"/>
                  </a:lnTo>
                  <a:lnTo>
                    <a:pt x="6105144" y="2279891"/>
                  </a:lnTo>
                  <a:lnTo>
                    <a:pt x="6112764" y="2275319"/>
                  </a:lnTo>
                  <a:lnTo>
                    <a:pt x="6118860" y="2266175"/>
                  </a:lnTo>
                  <a:lnTo>
                    <a:pt x="6120384" y="2255507"/>
                  </a:lnTo>
                  <a:lnTo>
                    <a:pt x="6120384" y="74663"/>
                  </a:lnTo>
                  <a:close/>
                </a:path>
              </a:pathLst>
            </a:custGeom>
            <a:solidFill>
              <a:srgbClr val="000000"/>
            </a:solidFill>
          </p:spPr>
          <p:txBody>
            <a:bodyPr wrap="square" lIns="0" tIns="0" rIns="0" bIns="0" rtlCol="0"/>
            <a:lstStyle/>
            <a:p>
              <a:endParaRPr/>
            </a:p>
          </p:txBody>
        </p:sp>
        <p:sp>
          <p:nvSpPr>
            <p:cNvPr id="16" name="object 16"/>
            <p:cNvSpPr/>
            <p:nvPr/>
          </p:nvSpPr>
          <p:spPr>
            <a:xfrm>
              <a:off x="4120896" y="4219955"/>
              <a:ext cx="798830" cy="805180"/>
            </a:xfrm>
            <a:custGeom>
              <a:avLst/>
              <a:gdLst/>
              <a:ahLst/>
              <a:cxnLst/>
              <a:rect l="l" t="t" r="r" b="b"/>
              <a:pathLst>
                <a:path w="798829" h="805179">
                  <a:moveTo>
                    <a:pt x="633983" y="804672"/>
                  </a:moveTo>
                  <a:lnTo>
                    <a:pt x="166115" y="804672"/>
                  </a:lnTo>
                  <a:lnTo>
                    <a:pt x="134111" y="803148"/>
                  </a:lnTo>
                  <a:lnTo>
                    <a:pt x="83819" y="794004"/>
                  </a:lnTo>
                  <a:lnTo>
                    <a:pt x="39623" y="765048"/>
                  </a:lnTo>
                  <a:lnTo>
                    <a:pt x="9143" y="719328"/>
                  </a:lnTo>
                  <a:lnTo>
                    <a:pt x="1523" y="669036"/>
                  </a:lnTo>
                  <a:lnTo>
                    <a:pt x="0" y="638556"/>
                  </a:lnTo>
                  <a:lnTo>
                    <a:pt x="0" y="166116"/>
                  </a:lnTo>
                  <a:lnTo>
                    <a:pt x="9143" y="85344"/>
                  </a:lnTo>
                  <a:lnTo>
                    <a:pt x="39623" y="39624"/>
                  </a:lnTo>
                  <a:lnTo>
                    <a:pt x="83819" y="10668"/>
                  </a:lnTo>
                  <a:lnTo>
                    <a:pt x="134111" y="1524"/>
                  </a:lnTo>
                  <a:lnTo>
                    <a:pt x="166115" y="1524"/>
                  </a:lnTo>
                  <a:lnTo>
                    <a:pt x="205739" y="0"/>
                  </a:lnTo>
                  <a:lnTo>
                    <a:pt x="594359" y="0"/>
                  </a:lnTo>
                  <a:lnTo>
                    <a:pt x="633983" y="1524"/>
                  </a:lnTo>
                  <a:lnTo>
                    <a:pt x="664463" y="1524"/>
                  </a:lnTo>
                  <a:lnTo>
                    <a:pt x="714755" y="10668"/>
                  </a:lnTo>
                  <a:lnTo>
                    <a:pt x="760475" y="39624"/>
                  </a:lnTo>
                  <a:lnTo>
                    <a:pt x="789431" y="85344"/>
                  </a:lnTo>
                  <a:lnTo>
                    <a:pt x="798575" y="135636"/>
                  </a:lnTo>
                  <a:lnTo>
                    <a:pt x="798575" y="669036"/>
                  </a:lnTo>
                  <a:lnTo>
                    <a:pt x="789431" y="719328"/>
                  </a:lnTo>
                  <a:lnTo>
                    <a:pt x="760475" y="765048"/>
                  </a:lnTo>
                  <a:lnTo>
                    <a:pt x="714755" y="794004"/>
                  </a:lnTo>
                  <a:lnTo>
                    <a:pt x="664463" y="803148"/>
                  </a:lnTo>
                  <a:lnTo>
                    <a:pt x="633983" y="804672"/>
                  </a:lnTo>
                  <a:close/>
                </a:path>
              </a:pathLst>
            </a:custGeom>
            <a:solidFill>
              <a:srgbClr val="0095FF"/>
            </a:solidFill>
          </p:spPr>
          <p:txBody>
            <a:bodyPr wrap="square" lIns="0" tIns="0" rIns="0" bIns="0" rtlCol="0"/>
            <a:lstStyle/>
            <a:p>
              <a:endParaRPr/>
            </a:p>
          </p:txBody>
        </p:sp>
        <p:sp>
          <p:nvSpPr>
            <p:cNvPr id="17" name="object 17"/>
            <p:cNvSpPr/>
            <p:nvPr/>
          </p:nvSpPr>
          <p:spPr>
            <a:xfrm>
              <a:off x="4070603" y="4169663"/>
              <a:ext cx="881380" cy="905510"/>
            </a:xfrm>
            <a:custGeom>
              <a:avLst/>
              <a:gdLst/>
              <a:ahLst/>
              <a:cxnLst/>
              <a:rect l="l" t="t" r="r" b="b"/>
              <a:pathLst>
                <a:path w="881379" h="905510">
                  <a:moveTo>
                    <a:pt x="685800" y="905256"/>
                  </a:moveTo>
                  <a:lnTo>
                    <a:pt x="214884" y="905256"/>
                  </a:lnTo>
                  <a:lnTo>
                    <a:pt x="182880" y="903732"/>
                  </a:lnTo>
                  <a:lnTo>
                    <a:pt x="126491" y="894588"/>
                  </a:lnTo>
                  <a:lnTo>
                    <a:pt x="120395" y="893064"/>
                  </a:lnTo>
                  <a:lnTo>
                    <a:pt x="115823" y="891540"/>
                  </a:lnTo>
                  <a:lnTo>
                    <a:pt x="88391" y="877824"/>
                  </a:lnTo>
                  <a:lnTo>
                    <a:pt x="83819" y="876300"/>
                  </a:lnTo>
                  <a:lnTo>
                    <a:pt x="80772" y="874776"/>
                  </a:lnTo>
                  <a:lnTo>
                    <a:pt x="77723" y="871728"/>
                  </a:lnTo>
                  <a:lnTo>
                    <a:pt x="57912" y="854964"/>
                  </a:lnTo>
                  <a:lnTo>
                    <a:pt x="54864" y="853440"/>
                  </a:lnTo>
                  <a:lnTo>
                    <a:pt x="51816" y="850392"/>
                  </a:lnTo>
                  <a:lnTo>
                    <a:pt x="50291" y="847344"/>
                  </a:lnTo>
                  <a:lnTo>
                    <a:pt x="32004" y="826008"/>
                  </a:lnTo>
                  <a:lnTo>
                    <a:pt x="15239" y="792480"/>
                  </a:lnTo>
                  <a:lnTo>
                    <a:pt x="12191" y="787908"/>
                  </a:lnTo>
                  <a:lnTo>
                    <a:pt x="10668" y="783336"/>
                  </a:lnTo>
                  <a:lnTo>
                    <a:pt x="10668" y="778764"/>
                  </a:lnTo>
                  <a:lnTo>
                    <a:pt x="1524" y="728472"/>
                  </a:lnTo>
                  <a:lnTo>
                    <a:pt x="0" y="690372"/>
                  </a:lnTo>
                  <a:lnTo>
                    <a:pt x="0" y="184404"/>
                  </a:lnTo>
                  <a:lnTo>
                    <a:pt x="10668" y="126491"/>
                  </a:lnTo>
                  <a:lnTo>
                    <a:pt x="10668" y="121920"/>
                  </a:lnTo>
                  <a:lnTo>
                    <a:pt x="12191" y="117348"/>
                  </a:lnTo>
                  <a:lnTo>
                    <a:pt x="15239" y="112776"/>
                  </a:lnTo>
                  <a:lnTo>
                    <a:pt x="32004" y="79248"/>
                  </a:lnTo>
                  <a:lnTo>
                    <a:pt x="50291" y="57912"/>
                  </a:lnTo>
                  <a:lnTo>
                    <a:pt x="51816" y="54864"/>
                  </a:lnTo>
                  <a:lnTo>
                    <a:pt x="54864" y="53339"/>
                  </a:lnTo>
                  <a:lnTo>
                    <a:pt x="57912" y="50291"/>
                  </a:lnTo>
                  <a:lnTo>
                    <a:pt x="77723" y="33528"/>
                  </a:lnTo>
                  <a:lnTo>
                    <a:pt x="80772" y="30480"/>
                  </a:lnTo>
                  <a:lnTo>
                    <a:pt x="83819" y="28956"/>
                  </a:lnTo>
                  <a:lnTo>
                    <a:pt x="88391" y="27431"/>
                  </a:lnTo>
                  <a:lnTo>
                    <a:pt x="115823" y="13716"/>
                  </a:lnTo>
                  <a:lnTo>
                    <a:pt x="120395" y="12191"/>
                  </a:lnTo>
                  <a:lnTo>
                    <a:pt x="126491" y="10668"/>
                  </a:lnTo>
                  <a:lnTo>
                    <a:pt x="175260" y="1524"/>
                  </a:lnTo>
                  <a:lnTo>
                    <a:pt x="214884" y="0"/>
                  </a:lnTo>
                  <a:lnTo>
                    <a:pt x="254508" y="0"/>
                  </a:lnTo>
                  <a:lnTo>
                    <a:pt x="236219" y="4572"/>
                  </a:lnTo>
                  <a:lnTo>
                    <a:pt x="219456" y="15239"/>
                  </a:lnTo>
                  <a:lnTo>
                    <a:pt x="208787" y="32004"/>
                  </a:lnTo>
                  <a:lnTo>
                    <a:pt x="204215" y="50291"/>
                  </a:lnTo>
                  <a:lnTo>
                    <a:pt x="208787" y="71628"/>
                  </a:lnTo>
                  <a:lnTo>
                    <a:pt x="219456" y="88391"/>
                  </a:lnTo>
                  <a:lnTo>
                    <a:pt x="236219" y="99060"/>
                  </a:lnTo>
                  <a:lnTo>
                    <a:pt x="254508" y="102108"/>
                  </a:lnTo>
                  <a:lnTo>
                    <a:pt x="193548" y="102108"/>
                  </a:lnTo>
                  <a:lnTo>
                    <a:pt x="169163" y="106680"/>
                  </a:lnTo>
                  <a:lnTo>
                    <a:pt x="156972" y="106680"/>
                  </a:lnTo>
                  <a:lnTo>
                    <a:pt x="143256" y="111252"/>
                  </a:lnTo>
                  <a:lnTo>
                    <a:pt x="147828" y="111252"/>
                  </a:lnTo>
                  <a:lnTo>
                    <a:pt x="144780" y="112776"/>
                  </a:lnTo>
                  <a:lnTo>
                    <a:pt x="141732" y="112776"/>
                  </a:lnTo>
                  <a:lnTo>
                    <a:pt x="132587" y="118872"/>
                  </a:lnTo>
                  <a:lnTo>
                    <a:pt x="134112" y="118872"/>
                  </a:lnTo>
                  <a:lnTo>
                    <a:pt x="131063" y="121920"/>
                  </a:lnTo>
                  <a:lnTo>
                    <a:pt x="128015" y="121920"/>
                  </a:lnTo>
                  <a:lnTo>
                    <a:pt x="120395" y="129539"/>
                  </a:lnTo>
                  <a:lnTo>
                    <a:pt x="123443" y="129539"/>
                  </a:lnTo>
                  <a:lnTo>
                    <a:pt x="118872" y="134112"/>
                  </a:lnTo>
                  <a:lnTo>
                    <a:pt x="117348" y="134112"/>
                  </a:lnTo>
                  <a:lnTo>
                    <a:pt x="111251" y="143256"/>
                  </a:lnTo>
                  <a:lnTo>
                    <a:pt x="112776" y="143256"/>
                  </a:lnTo>
                  <a:lnTo>
                    <a:pt x="112776" y="144780"/>
                  </a:lnTo>
                  <a:lnTo>
                    <a:pt x="109728" y="144780"/>
                  </a:lnTo>
                  <a:lnTo>
                    <a:pt x="105156" y="158495"/>
                  </a:lnTo>
                  <a:lnTo>
                    <a:pt x="108204" y="158495"/>
                  </a:lnTo>
                  <a:lnTo>
                    <a:pt x="102108" y="187452"/>
                  </a:lnTo>
                  <a:lnTo>
                    <a:pt x="102108" y="711708"/>
                  </a:lnTo>
                  <a:lnTo>
                    <a:pt x="108204" y="748284"/>
                  </a:lnTo>
                  <a:lnTo>
                    <a:pt x="105156" y="748284"/>
                  </a:lnTo>
                  <a:lnTo>
                    <a:pt x="109728" y="762000"/>
                  </a:lnTo>
                  <a:lnTo>
                    <a:pt x="111251" y="762000"/>
                  </a:lnTo>
                  <a:lnTo>
                    <a:pt x="117348" y="772668"/>
                  </a:lnTo>
                  <a:lnTo>
                    <a:pt x="120395" y="772668"/>
                  </a:lnTo>
                  <a:lnTo>
                    <a:pt x="123443" y="775716"/>
                  </a:lnTo>
                  <a:lnTo>
                    <a:pt x="120395" y="775716"/>
                  </a:lnTo>
                  <a:lnTo>
                    <a:pt x="128015" y="783336"/>
                  </a:lnTo>
                  <a:lnTo>
                    <a:pt x="131063" y="783336"/>
                  </a:lnTo>
                  <a:lnTo>
                    <a:pt x="134112" y="786384"/>
                  </a:lnTo>
                  <a:lnTo>
                    <a:pt x="132587" y="786384"/>
                  </a:lnTo>
                  <a:lnTo>
                    <a:pt x="141732" y="792480"/>
                  </a:lnTo>
                  <a:lnTo>
                    <a:pt x="144780" y="792480"/>
                  </a:lnTo>
                  <a:lnTo>
                    <a:pt x="147828" y="794004"/>
                  </a:lnTo>
                  <a:lnTo>
                    <a:pt x="143256" y="794004"/>
                  </a:lnTo>
                  <a:lnTo>
                    <a:pt x="156972" y="798576"/>
                  </a:lnTo>
                  <a:lnTo>
                    <a:pt x="164591" y="798576"/>
                  </a:lnTo>
                  <a:lnTo>
                    <a:pt x="185928" y="803148"/>
                  </a:lnTo>
                  <a:lnTo>
                    <a:pt x="880872" y="803148"/>
                  </a:lnTo>
                  <a:lnTo>
                    <a:pt x="871728" y="819912"/>
                  </a:lnTo>
                  <a:lnTo>
                    <a:pt x="868680" y="822960"/>
                  </a:lnTo>
                  <a:lnTo>
                    <a:pt x="867156" y="826008"/>
                  </a:lnTo>
                  <a:lnTo>
                    <a:pt x="850392" y="847344"/>
                  </a:lnTo>
                  <a:lnTo>
                    <a:pt x="847343" y="850392"/>
                  </a:lnTo>
                  <a:lnTo>
                    <a:pt x="845819" y="853440"/>
                  </a:lnTo>
                  <a:lnTo>
                    <a:pt x="842772" y="854964"/>
                  </a:lnTo>
                  <a:lnTo>
                    <a:pt x="821436" y="871728"/>
                  </a:lnTo>
                  <a:lnTo>
                    <a:pt x="818388" y="874776"/>
                  </a:lnTo>
                  <a:lnTo>
                    <a:pt x="787908" y="890016"/>
                  </a:lnTo>
                  <a:lnTo>
                    <a:pt x="774192" y="894588"/>
                  </a:lnTo>
                  <a:lnTo>
                    <a:pt x="723900" y="903732"/>
                  </a:lnTo>
                  <a:lnTo>
                    <a:pt x="685800" y="905256"/>
                  </a:lnTo>
                  <a:close/>
                </a:path>
              </a:pathLst>
            </a:custGeom>
            <a:solidFill>
              <a:srgbClr val="000000"/>
            </a:solidFill>
          </p:spPr>
          <p:txBody>
            <a:bodyPr wrap="square" lIns="0" tIns="0" rIns="0" bIns="0" rtlCol="0"/>
            <a:lstStyle/>
            <a:p>
              <a:endParaRPr/>
            </a:p>
          </p:txBody>
        </p:sp>
        <p:pic>
          <p:nvPicPr>
            <p:cNvPr id="18" name="object 18"/>
            <p:cNvPicPr/>
            <p:nvPr/>
          </p:nvPicPr>
          <p:blipFill>
            <a:blip r:embed="rId3" cstate="print"/>
            <a:stretch>
              <a:fillRect/>
            </a:stretch>
          </p:blipFill>
          <p:spPr>
            <a:xfrm>
              <a:off x="4274819" y="4169663"/>
              <a:ext cx="102108" cy="102108"/>
            </a:xfrm>
            <a:prstGeom prst="rect">
              <a:avLst/>
            </a:prstGeom>
          </p:spPr>
        </p:pic>
        <p:sp>
          <p:nvSpPr>
            <p:cNvPr id="19" name="object 19"/>
            <p:cNvSpPr/>
            <p:nvPr/>
          </p:nvSpPr>
          <p:spPr>
            <a:xfrm>
              <a:off x="4175747" y="4169676"/>
              <a:ext cx="795655" cy="803910"/>
            </a:xfrm>
            <a:custGeom>
              <a:avLst/>
              <a:gdLst/>
              <a:ahLst/>
              <a:cxnLst/>
              <a:rect l="l" t="t" r="r" b="b"/>
              <a:pathLst>
                <a:path w="795654" h="803910">
                  <a:moveTo>
                    <a:pt x="7632" y="144767"/>
                  </a:moveTo>
                  <a:lnTo>
                    <a:pt x="4584" y="144767"/>
                  </a:lnTo>
                  <a:lnTo>
                    <a:pt x="0" y="158483"/>
                  </a:lnTo>
                  <a:lnTo>
                    <a:pt x="3060" y="158483"/>
                  </a:lnTo>
                  <a:lnTo>
                    <a:pt x="4584" y="152400"/>
                  </a:lnTo>
                  <a:lnTo>
                    <a:pt x="7632" y="144767"/>
                  </a:lnTo>
                  <a:close/>
                </a:path>
                <a:path w="795654" h="803910">
                  <a:moveTo>
                    <a:pt x="13716" y="134099"/>
                  </a:moveTo>
                  <a:lnTo>
                    <a:pt x="12192" y="134099"/>
                  </a:lnTo>
                  <a:lnTo>
                    <a:pt x="6108" y="143243"/>
                  </a:lnTo>
                  <a:lnTo>
                    <a:pt x="7632" y="143243"/>
                  </a:lnTo>
                  <a:lnTo>
                    <a:pt x="10668" y="138684"/>
                  </a:lnTo>
                  <a:lnTo>
                    <a:pt x="13716" y="134099"/>
                  </a:lnTo>
                  <a:close/>
                </a:path>
                <a:path w="795654" h="803910">
                  <a:moveTo>
                    <a:pt x="15252" y="772668"/>
                  </a:moveTo>
                  <a:lnTo>
                    <a:pt x="9144" y="765048"/>
                  </a:lnTo>
                  <a:lnTo>
                    <a:pt x="4584" y="755891"/>
                  </a:lnTo>
                  <a:lnTo>
                    <a:pt x="3060" y="748284"/>
                  </a:lnTo>
                  <a:lnTo>
                    <a:pt x="0" y="748284"/>
                  </a:lnTo>
                  <a:lnTo>
                    <a:pt x="4584" y="762000"/>
                  </a:lnTo>
                  <a:lnTo>
                    <a:pt x="6108" y="762000"/>
                  </a:lnTo>
                  <a:lnTo>
                    <a:pt x="12192" y="772668"/>
                  </a:lnTo>
                  <a:lnTo>
                    <a:pt x="15252" y="772668"/>
                  </a:lnTo>
                  <a:close/>
                </a:path>
                <a:path w="795654" h="803910">
                  <a:moveTo>
                    <a:pt x="19824" y="780275"/>
                  </a:moveTo>
                  <a:lnTo>
                    <a:pt x="18300" y="775716"/>
                  </a:lnTo>
                  <a:lnTo>
                    <a:pt x="15252" y="775716"/>
                  </a:lnTo>
                  <a:lnTo>
                    <a:pt x="19824" y="780275"/>
                  </a:lnTo>
                  <a:close/>
                </a:path>
                <a:path w="795654" h="803910">
                  <a:moveTo>
                    <a:pt x="25908" y="783323"/>
                  </a:moveTo>
                  <a:lnTo>
                    <a:pt x="19824" y="780275"/>
                  </a:lnTo>
                  <a:lnTo>
                    <a:pt x="22860" y="783323"/>
                  </a:lnTo>
                  <a:lnTo>
                    <a:pt x="25908" y="783323"/>
                  </a:lnTo>
                  <a:close/>
                </a:path>
                <a:path w="795654" h="803910">
                  <a:moveTo>
                    <a:pt x="25908" y="121907"/>
                  </a:moveTo>
                  <a:lnTo>
                    <a:pt x="22860" y="121907"/>
                  </a:lnTo>
                  <a:lnTo>
                    <a:pt x="15252" y="129527"/>
                  </a:lnTo>
                  <a:lnTo>
                    <a:pt x="18300" y="129527"/>
                  </a:lnTo>
                  <a:lnTo>
                    <a:pt x="19824" y="126492"/>
                  </a:lnTo>
                  <a:lnTo>
                    <a:pt x="25908" y="121907"/>
                  </a:lnTo>
                  <a:close/>
                </a:path>
                <a:path w="795654" h="803910">
                  <a:moveTo>
                    <a:pt x="32016" y="789432"/>
                  </a:moveTo>
                  <a:lnTo>
                    <a:pt x="28968" y="786384"/>
                  </a:lnTo>
                  <a:lnTo>
                    <a:pt x="27432" y="786384"/>
                  </a:lnTo>
                  <a:lnTo>
                    <a:pt x="32016" y="789432"/>
                  </a:lnTo>
                  <a:close/>
                </a:path>
                <a:path w="795654" h="803910">
                  <a:moveTo>
                    <a:pt x="39624" y="792480"/>
                  </a:moveTo>
                  <a:lnTo>
                    <a:pt x="32016" y="789432"/>
                  </a:lnTo>
                  <a:lnTo>
                    <a:pt x="36576" y="792480"/>
                  </a:lnTo>
                  <a:lnTo>
                    <a:pt x="39624" y="792480"/>
                  </a:lnTo>
                  <a:close/>
                </a:path>
                <a:path w="795654" h="803910">
                  <a:moveTo>
                    <a:pt x="39624" y="112776"/>
                  </a:moveTo>
                  <a:lnTo>
                    <a:pt x="36576" y="112776"/>
                  </a:lnTo>
                  <a:lnTo>
                    <a:pt x="27432" y="118859"/>
                  </a:lnTo>
                  <a:lnTo>
                    <a:pt x="28968" y="118859"/>
                  </a:lnTo>
                  <a:lnTo>
                    <a:pt x="32016" y="117335"/>
                  </a:lnTo>
                  <a:lnTo>
                    <a:pt x="39624" y="112776"/>
                  </a:lnTo>
                  <a:close/>
                </a:path>
                <a:path w="795654" h="803910">
                  <a:moveTo>
                    <a:pt x="47244" y="797052"/>
                  </a:moveTo>
                  <a:lnTo>
                    <a:pt x="42684" y="793991"/>
                  </a:lnTo>
                  <a:lnTo>
                    <a:pt x="38100" y="793991"/>
                  </a:lnTo>
                  <a:lnTo>
                    <a:pt x="47244" y="797052"/>
                  </a:lnTo>
                  <a:close/>
                </a:path>
                <a:path w="795654" h="803910">
                  <a:moveTo>
                    <a:pt x="59448" y="798563"/>
                  </a:moveTo>
                  <a:lnTo>
                    <a:pt x="47244" y="797052"/>
                  </a:lnTo>
                  <a:lnTo>
                    <a:pt x="51816" y="798563"/>
                  </a:lnTo>
                  <a:lnTo>
                    <a:pt x="59448" y="798563"/>
                  </a:lnTo>
                  <a:close/>
                </a:path>
                <a:path w="795654" h="803910">
                  <a:moveTo>
                    <a:pt x="64008" y="106667"/>
                  </a:moveTo>
                  <a:lnTo>
                    <a:pt x="51816" y="106667"/>
                  </a:lnTo>
                  <a:lnTo>
                    <a:pt x="38100" y="111252"/>
                  </a:lnTo>
                  <a:lnTo>
                    <a:pt x="42684" y="111252"/>
                  </a:lnTo>
                  <a:lnTo>
                    <a:pt x="45732" y="111252"/>
                  </a:lnTo>
                  <a:lnTo>
                    <a:pt x="64008" y="106667"/>
                  </a:lnTo>
                  <a:close/>
                </a:path>
                <a:path w="795654" h="803910">
                  <a:moveTo>
                    <a:pt x="783348" y="783336"/>
                  </a:moveTo>
                  <a:lnTo>
                    <a:pt x="666508" y="783336"/>
                  </a:lnTo>
                  <a:lnTo>
                    <a:pt x="662444" y="786384"/>
                  </a:lnTo>
                  <a:lnTo>
                    <a:pt x="661428" y="786384"/>
                  </a:lnTo>
                  <a:lnTo>
                    <a:pt x="653821" y="791451"/>
                  </a:lnTo>
                  <a:lnTo>
                    <a:pt x="644652" y="795528"/>
                  </a:lnTo>
                  <a:lnTo>
                    <a:pt x="640207" y="797306"/>
                  </a:lnTo>
                  <a:lnTo>
                    <a:pt x="640207" y="796023"/>
                  </a:lnTo>
                  <a:lnTo>
                    <a:pt x="634352" y="796023"/>
                  </a:lnTo>
                  <a:lnTo>
                    <a:pt x="634352" y="798563"/>
                  </a:lnTo>
                  <a:lnTo>
                    <a:pt x="612254" y="798563"/>
                  </a:lnTo>
                  <a:lnTo>
                    <a:pt x="612254" y="803643"/>
                  </a:lnTo>
                  <a:lnTo>
                    <a:pt x="776401" y="803643"/>
                  </a:lnTo>
                  <a:lnTo>
                    <a:pt x="776401" y="798563"/>
                  </a:lnTo>
                  <a:lnTo>
                    <a:pt x="777252" y="798563"/>
                  </a:lnTo>
                  <a:lnTo>
                    <a:pt x="780300" y="793991"/>
                  </a:lnTo>
                  <a:lnTo>
                    <a:pt x="780300" y="792480"/>
                  </a:lnTo>
                  <a:lnTo>
                    <a:pt x="783348" y="786384"/>
                  </a:lnTo>
                  <a:lnTo>
                    <a:pt x="783348" y="783336"/>
                  </a:lnTo>
                  <a:close/>
                </a:path>
                <a:path w="795654" h="803910">
                  <a:moveTo>
                    <a:pt x="790968" y="748284"/>
                  </a:moveTo>
                  <a:lnTo>
                    <a:pt x="688860" y="748284"/>
                  </a:lnTo>
                  <a:lnTo>
                    <a:pt x="685800" y="755891"/>
                  </a:lnTo>
                  <a:lnTo>
                    <a:pt x="682764" y="762000"/>
                  </a:lnTo>
                  <a:lnTo>
                    <a:pt x="678649" y="769200"/>
                  </a:lnTo>
                  <a:lnTo>
                    <a:pt x="678649" y="765543"/>
                  </a:lnTo>
                  <a:lnTo>
                    <a:pt x="678218" y="765543"/>
                  </a:lnTo>
                  <a:lnTo>
                    <a:pt x="678218" y="769962"/>
                  </a:lnTo>
                  <a:lnTo>
                    <a:pt x="676668" y="772668"/>
                  </a:lnTo>
                  <a:lnTo>
                    <a:pt x="678218" y="772668"/>
                  </a:lnTo>
                  <a:lnTo>
                    <a:pt x="678218" y="773163"/>
                  </a:lnTo>
                  <a:lnTo>
                    <a:pt x="674662" y="773163"/>
                  </a:lnTo>
                  <a:lnTo>
                    <a:pt x="674662" y="775716"/>
                  </a:lnTo>
                  <a:lnTo>
                    <a:pt x="673773" y="775716"/>
                  </a:lnTo>
                  <a:lnTo>
                    <a:pt x="673620" y="775716"/>
                  </a:lnTo>
                  <a:lnTo>
                    <a:pt x="672350" y="775716"/>
                  </a:lnTo>
                  <a:lnTo>
                    <a:pt x="672350" y="776973"/>
                  </a:lnTo>
                  <a:lnTo>
                    <a:pt x="672350" y="777608"/>
                  </a:lnTo>
                  <a:lnTo>
                    <a:pt x="672350" y="777748"/>
                  </a:lnTo>
                  <a:lnTo>
                    <a:pt x="672350" y="778243"/>
                  </a:lnTo>
                  <a:lnTo>
                    <a:pt x="671995" y="778243"/>
                  </a:lnTo>
                  <a:lnTo>
                    <a:pt x="672350" y="777748"/>
                  </a:lnTo>
                  <a:lnTo>
                    <a:pt x="672350" y="777621"/>
                  </a:lnTo>
                  <a:lnTo>
                    <a:pt x="671931" y="778243"/>
                  </a:lnTo>
                  <a:lnTo>
                    <a:pt x="672350" y="777608"/>
                  </a:lnTo>
                  <a:lnTo>
                    <a:pt x="672350" y="776973"/>
                  </a:lnTo>
                  <a:lnTo>
                    <a:pt x="671080" y="778243"/>
                  </a:lnTo>
                  <a:lnTo>
                    <a:pt x="668540" y="778243"/>
                  </a:lnTo>
                  <a:lnTo>
                    <a:pt x="668540" y="780783"/>
                  </a:lnTo>
                  <a:lnTo>
                    <a:pt x="666000" y="783323"/>
                  </a:lnTo>
                  <a:lnTo>
                    <a:pt x="668540" y="781634"/>
                  </a:lnTo>
                  <a:lnTo>
                    <a:pt x="666000" y="783336"/>
                  </a:lnTo>
                  <a:lnTo>
                    <a:pt x="666508" y="783336"/>
                  </a:lnTo>
                  <a:lnTo>
                    <a:pt x="668540" y="781812"/>
                  </a:lnTo>
                  <a:lnTo>
                    <a:pt x="668540" y="783323"/>
                  </a:lnTo>
                  <a:lnTo>
                    <a:pt x="784186" y="783323"/>
                  </a:lnTo>
                  <a:lnTo>
                    <a:pt x="784186" y="778243"/>
                  </a:lnTo>
                  <a:lnTo>
                    <a:pt x="785761" y="778243"/>
                  </a:lnTo>
                  <a:lnTo>
                    <a:pt x="785761" y="775716"/>
                  </a:lnTo>
                  <a:lnTo>
                    <a:pt x="786396" y="775716"/>
                  </a:lnTo>
                  <a:lnTo>
                    <a:pt x="786396" y="773163"/>
                  </a:lnTo>
                  <a:lnTo>
                    <a:pt x="678649" y="773163"/>
                  </a:lnTo>
                  <a:lnTo>
                    <a:pt x="678649" y="772668"/>
                  </a:lnTo>
                  <a:lnTo>
                    <a:pt x="786396" y="772668"/>
                  </a:lnTo>
                  <a:lnTo>
                    <a:pt x="790968" y="748284"/>
                  </a:lnTo>
                  <a:close/>
                </a:path>
                <a:path w="795654" h="803910">
                  <a:moveTo>
                    <a:pt x="795528" y="214871"/>
                  </a:moveTo>
                  <a:lnTo>
                    <a:pt x="790956" y="158483"/>
                  </a:lnTo>
                  <a:lnTo>
                    <a:pt x="787908" y="144767"/>
                  </a:lnTo>
                  <a:lnTo>
                    <a:pt x="787908" y="143243"/>
                  </a:lnTo>
                  <a:lnTo>
                    <a:pt x="786396" y="134099"/>
                  </a:lnTo>
                  <a:lnTo>
                    <a:pt x="786396" y="129527"/>
                  </a:lnTo>
                  <a:lnTo>
                    <a:pt x="673608" y="129527"/>
                  </a:lnTo>
                  <a:lnTo>
                    <a:pt x="673341" y="129273"/>
                  </a:lnTo>
                  <a:lnTo>
                    <a:pt x="785634" y="129273"/>
                  </a:lnTo>
                  <a:lnTo>
                    <a:pt x="785634" y="126733"/>
                  </a:lnTo>
                  <a:lnTo>
                    <a:pt x="784110" y="126733"/>
                  </a:lnTo>
                  <a:lnTo>
                    <a:pt x="784110" y="121653"/>
                  </a:lnTo>
                  <a:lnTo>
                    <a:pt x="783348" y="121653"/>
                  </a:lnTo>
                  <a:lnTo>
                    <a:pt x="783348" y="118859"/>
                  </a:lnTo>
                  <a:lnTo>
                    <a:pt x="780300" y="112776"/>
                  </a:lnTo>
                  <a:lnTo>
                    <a:pt x="780300" y="111252"/>
                  </a:lnTo>
                  <a:lnTo>
                    <a:pt x="777252" y="106667"/>
                  </a:lnTo>
                  <a:lnTo>
                    <a:pt x="766572" y="85344"/>
                  </a:lnTo>
                  <a:lnTo>
                    <a:pt x="763524" y="82296"/>
                  </a:lnTo>
                  <a:lnTo>
                    <a:pt x="762000" y="79248"/>
                  </a:lnTo>
                  <a:lnTo>
                    <a:pt x="745236" y="57912"/>
                  </a:lnTo>
                  <a:lnTo>
                    <a:pt x="737616" y="50292"/>
                  </a:lnTo>
                  <a:lnTo>
                    <a:pt x="716280" y="33528"/>
                  </a:lnTo>
                  <a:lnTo>
                    <a:pt x="713232" y="30480"/>
                  </a:lnTo>
                  <a:lnTo>
                    <a:pt x="672096" y="12052"/>
                  </a:lnTo>
                  <a:lnTo>
                    <a:pt x="672096" y="126733"/>
                  </a:lnTo>
                  <a:lnTo>
                    <a:pt x="672096" y="128028"/>
                  </a:lnTo>
                  <a:lnTo>
                    <a:pt x="670801" y="126733"/>
                  </a:lnTo>
                  <a:lnTo>
                    <a:pt x="672096" y="126733"/>
                  </a:lnTo>
                  <a:lnTo>
                    <a:pt x="672096" y="12052"/>
                  </a:lnTo>
                  <a:lnTo>
                    <a:pt x="669036" y="10668"/>
                  </a:lnTo>
                  <a:lnTo>
                    <a:pt x="668286" y="10579"/>
                  </a:lnTo>
                  <a:lnTo>
                    <a:pt x="668286" y="121907"/>
                  </a:lnTo>
                  <a:lnTo>
                    <a:pt x="668286" y="124218"/>
                  </a:lnTo>
                  <a:lnTo>
                    <a:pt x="666000" y="121907"/>
                  </a:lnTo>
                  <a:lnTo>
                    <a:pt x="668286" y="121907"/>
                  </a:lnTo>
                  <a:lnTo>
                    <a:pt x="668286" y="10579"/>
                  </a:lnTo>
                  <a:lnTo>
                    <a:pt x="579120" y="0"/>
                  </a:lnTo>
                  <a:lnTo>
                    <a:pt x="150876" y="0"/>
                  </a:lnTo>
                  <a:lnTo>
                    <a:pt x="170688" y="4572"/>
                  </a:lnTo>
                  <a:lnTo>
                    <a:pt x="187452" y="15240"/>
                  </a:lnTo>
                  <a:lnTo>
                    <a:pt x="198120" y="32004"/>
                  </a:lnTo>
                  <a:lnTo>
                    <a:pt x="201168" y="50292"/>
                  </a:lnTo>
                  <a:lnTo>
                    <a:pt x="198120" y="71628"/>
                  </a:lnTo>
                  <a:lnTo>
                    <a:pt x="187452" y="88392"/>
                  </a:lnTo>
                  <a:lnTo>
                    <a:pt x="170688" y="99060"/>
                  </a:lnTo>
                  <a:lnTo>
                    <a:pt x="150876" y="102108"/>
                  </a:lnTo>
                  <a:lnTo>
                    <a:pt x="579120" y="102108"/>
                  </a:lnTo>
                  <a:lnTo>
                    <a:pt x="608076" y="103632"/>
                  </a:lnTo>
                  <a:lnTo>
                    <a:pt x="644652" y="111252"/>
                  </a:lnTo>
                  <a:lnTo>
                    <a:pt x="637032" y="106680"/>
                  </a:lnTo>
                  <a:lnTo>
                    <a:pt x="644652" y="111252"/>
                  </a:lnTo>
                  <a:lnTo>
                    <a:pt x="658368" y="117335"/>
                  </a:lnTo>
                  <a:lnTo>
                    <a:pt x="668286" y="124790"/>
                  </a:lnTo>
                  <a:lnTo>
                    <a:pt x="668286" y="126733"/>
                  </a:lnTo>
                  <a:lnTo>
                    <a:pt x="670737" y="126733"/>
                  </a:lnTo>
                  <a:lnTo>
                    <a:pt x="672096" y="128549"/>
                  </a:lnTo>
                  <a:lnTo>
                    <a:pt x="672096" y="129273"/>
                  </a:lnTo>
                  <a:lnTo>
                    <a:pt x="672642" y="129273"/>
                  </a:lnTo>
                  <a:lnTo>
                    <a:pt x="679716" y="138684"/>
                  </a:lnTo>
                  <a:lnTo>
                    <a:pt x="685800" y="152400"/>
                  </a:lnTo>
                  <a:lnTo>
                    <a:pt x="693420" y="195059"/>
                  </a:lnTo>
                  <a:lnTo>
                    <a:pt x="693420" y="690359"/>
                  </a:lnTo>
                  <a:lnTo>
                    <a:pt x="691896" y="717791"/>
                  </a:lnTo>
                  <a:lnTo>
                    <a:pt x="685800" y="755891"/>
                  </a:lnTo>
                  <a:lnTo>
                    <a:pt x="688848" y="748271"/>
                  </a:lnTo>
                  <a:lnTo>
                    <a:pt x="790956" y="748271"/>
                  </a:lnTo>
                  <a:lnTo>
                    <a:pt x="794004" y="722363"/>
                  </a:lnTo>
                  <a:lnTo>
                    <a:pt x="795528" y="690359"/>
                  </a:lnTo>
                  <a:lnTo>
                    <a:pt x="795528" y="214871"/>
                  </a:lnTo>
                  <a:close/>
                </a:path>
              </a:pathLst>
            </a:custGeom>
            <a:solidFill>
              <a:srgbClr val="000000"/>
            </a:solidFill>
          </p:spPr>
          <p:txBody>
            <a:bodyPr wrap="square" lIns="0" tIns="0" rIns="0" bIns="0" rtlCol="0"/>
            <a:lstStyle/>
            <a:p>
              <a:endParaRPr/>
            </a:p>
          </p:txBody>
        </p:sp>
      </p:grpSp>
      <p:grpSp>
        <p:nvGrpSpPr>
          <p:cNvPr id="20" name="object 20"/>
          <p:cNvGrpSpPr/>
          <p:nvPr/>
        </p:nvGrpSpPr>
        <p:grpSpPr>
          <a:xfrm>
            <a:off x="1574291" y="2019300"/>
            <a:ext cx="5634355" cy="3255645"/>
            <a:chOff x="1574291" y="2019300"/>
            <a:chExt cx="5634355" cy="3255645"/>
          </a:xfrm>
        </p:grpSpPr>
        <p:sp>
          <p:nvSpPr>
            <p:cNvPr id="21" name="object 21"/>
            <p:cNvSpPr/>
            <p:nvPr/>
          </p:nvSpPr>
          <p:spPr>
            <a:xfrm>
              <a:off x="4469891" y="2484119"/>
              <a:ext cx="102235" cy="1998345"/>
            </a:xfrm>
            <a:custGeom>
              <a:avLst/>
              <a:gdLst/>
              <a:ahLst/>
              <a:cxnLst/>
              <a:rect l="l" t="t" r="r" b="b"/>
              <a:pathLst>
                <a:path w="102235" h="1998345">
                  <a:moveTo>
                    <a:pt x="102108" y="1997964"/>
                  </a:moveTo>
                  <a:lnTo>
                    <a:pt x="0" y="1997964"/>
                  </a:lnTo>
                  <a:lnTo>
                    <a:pt x="0" y="0"/>
                  </a:lnTo>
                  <a:lnTo>
                    <a:pt x="102108" y="0"/>
                  </a:lnTo>
                  <a:lnTo>
                    <a:pt x="102108" y="1997964"/>
                  </a:lnTo>
                  <a:close/>
                </a:path>
              </a:pathLst>
            </a:custGeom>
            <a:solidFill>
              <a:srgbClr val="A5AAA8"/>
            </a:solidFill>
          </p:spPr>
          <p:txBody>
            <a:bodyPr wrap="square" lIns="0" tIns="0" rIns="0" bIns="0" rtlCol="0"/>
            <a:lstStyle/>
            <a:p>
              <a:endParaRPr/>
            </a:p>
          </p:txBody>
        </p:sp>
        <p:pic>
          <p:nvPicPr>
            <p:cNvPr id="22" name="object 22"/>
            <p:cNvPicPr/>
            <p:nvPr/>
          </p:nvPicPr>
          <p:blipFill>
            <a:blip r:embed="rId4" cstate="print"/>
            <a:stretch>
              <a:fillRect/>
            </a:stretch>
          </p:blipFill>
          <p:spPr>
            <a:xfrm>
              <a:off x="1574291" y="2019300"/>
              <a:ext cx="5634227" cy="3255264"/>
            </a:xfrm>
            <a:prstGeom prst="rect">
              <a:avLst/>
            </a:prstGeom>
          </p:spPr>
        </p:pic>
      </p:grpSp>
      <p:sp>
        <p:nvSpPr>
          <p:cNvPr id="23" name="object 23"/>
          <p:cNvSpPr txBox="1">
            <a:spLocks noGrp="1"/>
          </p:cNvSpPr>
          <p:nvPr>
            <p:ph type="title"/>
          </p:nvPr>
        </p:nvSpPr>
        <p:spPr>
          <a:xfrm>
            <a:off x="662384" y="510008"/>
            <a:ext cx="4175125" cy="552450"/>
          </a:xfrm>
          <a:prstGeom prst="rect">
            <a:avLst/>
          </a:prstGeom>
        </p:spPr>
        <p:txBody>
          <a:bodyPr vert="horz" wrap="square" lIns="0" tIns="13335" rIns="0" bIns="0" rtlCol="0">
            <a:spAutoFit/>
          </a:bodyPr>
          <a:lstStyle/>
          <a:p>
            <a:pPr marL="12700">
              <a:lnSpc>
                <a:spcPct val="100000"/>
              </a:lnSpc>
              <a:spcBef>
                <a:spcPts val="105"/>
              </a:spcBef>
            </a:pPr>
            <a:r>
              <a:rPr sz="3450" b="0" spc="110" dirty="0">
                <a:solidFill>
                  <a:srgbClr val="000000"/>
                </a:solidFill>
                <a:latin typeface="Verdana"/>
                <a:cs typeface="Verdana"/>
              </a:rPr>
              <a:t>Round</a:t>
            </a:r>
            <a:r>
              <a:rPr sz="3450" b="0" spc="25" dirty="0">
                <a:solidFill>
                  <a:srgbClr val="000000"/>
                </a:solidFill>
                <a:latin typeface="Verdana"/>
                <a:cs typeface="Verdana"/>
              </a:rPr>
              <a:t> </a:t>
            </a:r>
            <a:r>
              <a:rPr sz="3450" b="0" spc="114" dirty="0">
                <a:solidFill>
                  <a:srgbClr val="000000"/>
                </a:solidFill>
                <a:latin typeface="Verdana"/>
                <a:cs typeface="Verdana"/>
              </a:rPr>
              <a:t>Robin</a:t>
            </a:r>
            <a:r>
              <a:rPr sz="3450" b="0" spc="100" dirty="0">
                <a:solidFill>
                  <a:srgbClr val="000000"/>
                </a:solidFill>
                <a:latin typeface="Verdana"/>
                <a:cs typeface="Verdana"/>
              </a:rPr>
              <a:t> </a:t>
            </a:r>
            <a:r>
              <a:rPr sz="3450" b="0" spc="-20" dirty="0">
                <a:solidFill>
                  <a:srgbClr val="000000"/>
                </a:solidFill>
                <a:latin typeface="Verdana"/>
                <a:cs typeface="Verdana"/>
              </a:rPr>
              <a:t>(RR)</a:t>
            </a:r>
            <a:endParaRPr sz="3450">
              <a:latin typeface="Verdana"/>
              <a:cs typeface="Verdana"/>
            </a:endParaRPr>
          </a:p>
        </p:txBody>
      </p:sp>
      <p:sp>
        <p:nvSpPr>
          <p:cNvPr id="24" name="object 24"/>
          <p:cNvSpPr txBox="1"/>
          <p:nvPr/>
        </p:nvSpPr>
        <p:spPr>
          <a:xfrm>
            <a:off x="5840936" y="4291165"/>
            <a:ext cx="904240" cy="521334"/>
          </a:xfrm>
          <a:prstGeom prst="rect">
            <a:avLst/>
          </a:prstGeom>
        </p:spPr>
        <p:txBody>
          <a:bodyPr vert="horz" wrap="square" lIns="0" tIns="12700" rIns="0" bIns="0" rtlCol="0">
            <a:spAutoFit/>
          </a:bodyPr>
          <a:lstStyle/>
          <a:p>
            <a:pPr marL="12700">
              <a:lnSpc>
                <a:spcPct val="100000"/>
              </a:lnSpc>
              <a:spcBef>
                <a:spcPts val="100"/>
              </a:spcBef>
            </a:pPr>
            <a:r>
              <a:rPr sz="3250" b="1" dirty="0">
                <a:solidFill>
                  <a:srgbClr val="FFFFFF"/>
                </a:solidFill>
                <a:latin typeface="Trebuchet MS"/>
                <a:cs typeface="Trebuchet MS"/>
              </a:rPr>
              <a:t>C</a:t>
            </a:r>
            <a:r>
              <a:rPr sz="3250" b="1" spc="-400" dirty="0">
                <a:solidFill>
                  <a:srgbClr val="FFFFFF"/>
                </a:solidFill>
                <a:latin typeface="Trebuchet MS"/>
                <a:cs typeface="Trebuchet MS"/>
              </a:rPr>
              <a:t> </a:t>
            </a:r>
            <a:r>
              <a:rPr sz="3250" b="1" spc="80" dirty="0">
                <a:solidFill>
                  <a:srgbClr val="FFFFFF"/>
                </a:solidFill>
                <a:latin typeface="Trebuchet MS"/>
                <a:cs typeface="Trebuchet MS"/>
              </a:rPr>
              <a:t>PU</a:t>
            </a:r>
            <a:endParaRPr sz="3250">
              <a:latin typeface="Trebuchet MS"/>
              <a:cs typeface="Trebuchet MS"/>
            </a:endParaRPr>
          </a:p>
        </p:txBody>
      </p:sp>
      <p:sp>
        <p:nvSpPr>
          <p:cNvPr id="25" name="object 25"/>
          <p:cNvSpPr txBox="1"/>
          <p:nvPr/>
        </p:nvSpPr>
        <p:spPr>
          <a:xfrm>
            <a:off x="688386" y="1012437"/>
            <a:ext cx="8383905" cy="1462405"/>
          </a:xfrm>
          <a:prstGeom prst="rect">
            <a:avLst/>
          </a:prstGeom>
        </p:spPr>
        <p:txBody>
          <a:bodyPr vert="horz" wrap="square" lIns="0" tIns="12700" rIns="0" bIns="0" rtlCol="0">
            <a:spAutoFit/>
          </a:bodyPr>
          <a:lstStyle/>
          <a:p>
            <a:pPr marL="12700" marR="5080">
              <a:lnSpc>
                <a:spcPct val="122000"/>
              </a:lnSpc>
              <a:spcBef>
                <a:spcPts val="100"/>
              </a:spcBef>
            </a:pPr>
            <a:r>
              <a:rPr sz="1950" dirty="0">
                <a:latin typeface="Arial MT"/>
                <a:cs typeface="Arial MT"/>
              </a:rPr>
              <a:t>Round</a:t>
            </a:r>
            <a:r>
              <a:rPr sz="1950" spc="25" dirty="0">
                <a:latin typeface="Arial MT"/>
                <a:cs typeface="Arial MT"/>
              </a:rPr>
              <a:t> </a:t>
            </a:r>
            <a:r>
              <a:rPr sz="1950" dirty="0">
                <a:latin typeface="Arial MT"/>
                <a:cs typeface="Arial MT"/>
              </a:rPr>
              <a:t>Robin</a:t>
            </a:r>
            <a:r>
              <a:rPr sz="1950" spc="45" dirty="0">
                <a:latin typeface="Arial MT"/>
                <a:cs typeface="Arial MT"/>
              </a:rPr>
              <a:t> </a:t>
            </a:r>
            <a:r>
              <a:rPr sz="1950" dirty="0">
                <a:latin typeface="Arial MT"/>
                <a:cs typeface="Arial MT"/>
              </a:rPr>
              <a:t>(RR)</a:t>
            </a:r>
            <a:r>
              <a:rPr sz="1950" spc="-5" dirty="0">
                <a:latin typeface="Arial MT"/>
                <a:cs typeface="Arial MT"/>
              </a:rPr>
              <a:t> </a:t>
            </a:r>
            <a:r>
              <a:rPr sz="1950" dirty="0">
                <a:latin typeface="Arial MT"/>
                <a:cs typeface="Arial MT"/>
              </a:rPr>
              <a:t>is</a:t>
            </a:r>
            <a:r>
              <a:rPr sz="1950" spc="25" dirty="0">
                <a:latin typeface="Arial MT"/>
                <a:cs typeface="Arial MT"/>
              </a:rPr>
              <a:t> </a:t>
            </a:r>
            <a:r>
              <a:rPr sz="1950" dirty="0">
                <a:latin typeface="Arial MT"/>
                <a:cs typeface="Arial MT"/>
              </a:rPr>
              <a:t>a</a:t>
            </a:r>
            <a:r>
              <a:rPr sz="1950" spc="5" dirty="0">
                <a:latin typeface="Arial MT"/>
                <a:cs typeface="Arial MT"/>
              </a:rPr>
              <a:t> </a:t>
            </a:r>
            <a:r>
              <a:rPr sz="1950" dirty="0">
                <a:latin typeface="Arial MT"/>
                <a:cs typeface="Arial MT"/>
              </a:rPr>
              <a:t>scheduling</a:t>
            </a:r>
            <a:r>
              <a:rPr sz="1950" spc="65" dirty="0">
                <a:latin typeface="Arial MT"/>
                <a:cs typeface="Arial MT"/>
              </a:rPr>
              <a:t> </a:t>
            </a:r>
            <a:r>
              <a:rPr sz="1950" dirty="0">
                <a:latin typeface="Arial MT"/>
                <a:cs typeface="Arial MT"/>
              </a:rPr>
              <a:t>algorithm</a:t>
            </a:r>
            <a:r>
              <a:rPr sz="1950" spc="15" dirty="0">
                <a:latin typeface="Arial MT"/>
                <a:cs typeface="Arial MT"/>
              </a:rPr>
              <a:t> </a:t>
            </a:r>
            <a:r>
              <a:rPr sz="1950" dirty="0">
                <a:latin typeface="Arial MT"/>
                <a:cs typeface="Arial MT"/>
              </a:rPr>
              <a:t>where</a:t>
            </a:r>
            <a:r>
              <a:rPr sz="1950" spc="45" dirty="0">
                <a:latin typeface="Arial MT"/>
                <a:cs typeface="Arial MT"/>
              </a:rPr>
              <a:t> </a:t>
            </a:r>
            <a:r>
              <a:rPr sz="1950" dirty="0">
                <a:latin typeface="Arial MT"/>
                <a:cs typeface="Arial MT"/>
              </a:rPr>
              <a:t>time</a:t>
            </a:r>
            <a:r>
              <a:rPr sz="1950" spc="-55" dirty="0">
                <a:latin typeface="Arial MT"/>
                <a:cs typeface="Arial MT"/>
              </a:rPr>
              <a:t> </a:t>
            </a:r>
            <a:r>
              <a:rPr sz="1950" dirty="0">
                <a:latin typeface="Arial MT"/>
                <a:cs typeface="Arial MT"/>
              </a:rPr>
              <a:t>slices</a:t>
            </a:r>
            <a:r>
              <a:rPr sz="1950" spc="5" dirty="0">
                <a:latin typeface="Arial MT"/>
                <a:cs typeface="Arial MT"/>
              </a:rPr>
              <a:t> </a:t>
            </a:r>
            <a:r>
              <a:rPr sz="1950" dirty="0">
                <a:latin typeface="Arial MT"/>
                <a:cs typeface="Arial MT"/>
              </a:rPr>
              <a:t>are</a:t>
            </a:r>
            <a:r>
              <a:rPr sz="1950" spc="45" dirty="0">
                <a:latin typeface="Arial MT"/>
                <a:cs typeface="Arial MT"/>
              </a:rPr>
              <a:t> </a:t>
            </a:r>
            <a:r>
              <a:rPr sz="1950" spc="-10" dirty="0">
                <a:latin typeface="Arial MT"/>
                <a:cs typeface="Arial MT"/>
              </a:rPr>
              <a:t>assigned </a:t>
            </a:r>
            <a:r>
              <a:rPr sz="1950" dirty="0">
                <a:latin typeface="Arial MT"/>
                <a:cs typeface="Arial MT"/>
              </a:rPr>
              <a:t>to</a:t>
            </a:r>
            <a:r>
              <a:rPr sz="1950" spc="-15" dirty="0">
                <a:latin typeface="Arial MT"/>
                <a:cs typeface="Arial MT"/>
              </a:rPr>
              <a:t> </a:t>
            </a:r>
            <a:r>
              <a:rPr sz="1950" dirty="0">
                <a:latin typeface="Arial MT"/>
                <a:cs typeface="Arial MT"/>
              </a:rPr>
              <a:t>each</a:t>
            </a:r>
            <a:r>
              <a:rPr sz="1950" spc="25" dirty="0">
                <a:latin typeface="Arial MT"/>
                <a:cs typeface="Arial MT"/>
              </a:rPr>
              <a:t> </a:t>
            </a:r>
            <a:r>
              <a:rPr sz="1950" dirty="0">
                <a:latin typeface="Arial MT"/>
                <a:cs typeface="Arial MT"/>
              </a:rPr>
              <a:t>process</a:t>
            </a:r>
            <a:r>
              <a:rPr sz="1950" spc="20" dirty="0">
                <a:latin typeface="Arial MT"/>
                <a:cs typeface="Arial MT"/>
              </a:rPr>
              <a:t> </a:t>
            </a:r>
            <a:r>
              <a:rPr sz="1950" dirty="0">
                <a:latin typeface="Arial MT"/>
                <a:cs typeface="Arial MT"/>
              </a:rPr>
              <a:t>in</a:t>
            </a:r>
            <a:r>
              <a:rPr sz="1950" spc="5" dirty="0">
                <a:latin typeface="Arial MT"/>
                <a:cs typeface="Arial MT"/>
              </a:rPr>
              <a:t> </a:t>
            </a:r>
            <a:r>
              <a:rPr sz="1950" dirty="0">
                <a:latin typeface="Arial MT"/>
                <a:cs typeface="Arial MT"/>
              </a:rPr>
              <a:t>equal</a:t>
            </a:r>
            <a:r>
              <a:rPr sz="1950" spc="20" dirty="0">
                <a:latin typeface="Arial MT"/>
                <a:cs typeface="Arial MT"/>
              </a:rPr>
              <a:t> </a:t>
            </a:r>
            <a:r>
              <a:rPr sz="1950" dirty="0">
                <a:latin typeface="Arial MT"/>
                <a:cs typeface="Arial MT"/>
              </a:rPr>
              <a:t>portions</a:t>
            </a:r>
            <a:r>
              <a:rPr sz="1950" spc="-20" dirty="0">
                <a:latin typeface="Arial MT"/>
                <a:cs typeface="Arial MT"/>
              </a:rPr>
              <a:t> </a:t>
            </a:r>
            <a:r>
              <a:rPr sz="1950" dirty="0">
                <a:latin typeface="Arial MT"/>
                <a:cs typeface="Arial MT"/>
              </a:rPr>
              <a:t>and</a:t>
            </a:r>
            <a:r>
              <a:rPr sz="1950" spc="45" dirty="0">
                <a:latin typeface="Arial MT"/>
                <a:cs typeface="Arial MT"/>
              </a:rPr>
              <a:t> </a:t>
            </a:r>
            <a:r>
              <a:rPr sz="1950" dirty="0">
                <a:latin typeface="Arial MT"/>
                <a:cs typeface="Arial MT"/>
              </a:rPr>
              <a:t>in</a:t>
            </a:r>
            <a:r>
              <a:rPr sz="1950" spc="-35" dirty="0">
                <a:latin typeface="Arial MT"/>
                <a:cs typeface="Arial MT"/>
              </a:rPr>
              <a:t> </a:t>
            </a:r>
            <a:r>
              <a:rPr sz="1950" dirty="0">
                <a:latin typeface="Arial MT"/>
                <a:cs typeface="Arial MT"/>
              </a:rPr>
              <a:t>circular</a:t>
            </a:r>
            <a:r>
              <a:rPr sz="1950" spc="-5" dirty="0">
                <a:latin typeface="Arial MT"/>
                <a:cs typeface="Arial MT"/>
              </a:rPr>
              <a:t> </a:t>
            </a:r>
            <a:r>
              <a:rPr sz="1950" spc="-10" dirty="0">
                <a:latin typeface="Arial MT"/>
                <a:cs typeface="Arial MT"/>
              </a:rPr>
              <a:t>order.</a:t>
            </a:r>
            <a:endParaRPr sz="1950">
              <a:latin typeface="Arial MT"/>
              <a:cs typeface="Arial MT"/>
            </a:endParaRPr>
          </a:p>
          <a:p>
            <a:pPr>
              <a:lnSpc>
                <a:spcPct val="100000"/>
              </a:lnSpc>
              <a:spcBef>
                <a:spcPts val="595"/>
              </a:spcBef>
            </a:pPr>
            <a:endParaRPr sz="1950">
              <a:latin typeface="Arial MT"/>
              <a:cs typeface="Arial MT"/>
            </a:endParaRPr>
          </a:p>
          <a:p>
            <a:pPr marR="758825" algn="ctr">
              <a:lnSpc>
                <a:spcPct val="100000"/>
              </a:lnSpc>
            </a:pPr>
            <a:r>
              <a:rPr sz="2300" b="1" spc="-50" dirty="0">
                <a:solidFill>
                  <a:srgbClr val="FFFFFF"/>
                </a:solidFill>
                <a:latin typeface="Trebuchet MS"/>
                <a:cs typeface="Trebuchet MS"/>
              </a:rPr>
              <a:t>T</a:t>
            </a:r>
            <a:endParaRPr sz="2300">
              <a:latin typeface="Trebuchet MS"/>
              <a:cs typeface="Trebuchet MS"/>
            </a:endParaRPr>
          </a:p>
        </p:txBody>
      </p:sp>
      <p:pic>
        <p:nvPicPr>
          <p:cNvPr id="26" name="object 26"/>
          <p:cNvPicPr/>
          <p:nvPr/>
        </p:nvPicPr>
        <p:blipFill>
          <a:blip r:embed="rId5" cstate="print"/>
          <a:stretch>
            <a:fillRect/>
          </a:stretch>
        </p:blipFill>
        <p:spPr>
          <a:xfrm>
            <a:off x="4620767" y="2551176"/>
            <a:ext cx="1235963" cy="1245108"/>
          </a:xfrm>
          <a:prstGeom prst="rect">
            <a:avLst/>
          </a:prstGeom>
        </p:spPr>
      </p:pic>
      <p:sp>
        <p:nvSpPr>
          <p:cNvPr id="27" name="object 27"/>
          <p:cNvSpPr txBox="1"/>
          <p:nvPr/>
        </p:nvSpPr>
        <p:spPr>
          <a:xfrm>
            <a:off x="4725392" y="3710436"/>
            <a:ext cx="941705" cy="292735"/>
          </a:xfrm>
          <a:prstGeom prst="rect">
            <a:avLst/>
          </a:prstGeom>
        </p:spPr>
        <p:txBody>
          <a:bodyPr vert="horz" wrap="square" lIns="0" tIns="12700" rIns="0" bIns="0" rtlCol="0">
            <a:spAutoFit/>
          </a:bodyPr>
          <a:lstStyle/>
          <a:p>
            <a:pPr marL="12700">
              <a:lnSpc>
                <a:spcPct val="100000"/>
              </a:lnSpc>
              <a:spcBef>
                <a:spcPts val="100"/>
              </a:spcBef>
            </a:pPr>
            <a:r>
              <a:rPr sz="1750" dirty="0">
                <a:latin typeface="Arial MT"/>
                <a:cs typeface="Arial MT"/>
              </a:rPr>
              <a:t>time</a:t>
            </a:r>
            <a:r>
              <a:rPr sz="1750" spc="-120" dirty="0">
                <a:latin typeface="Arial MT"/>
                <a:cs typeface="Arial MT"/>
              </a:rPr>
              <a:t> </a:t>
            </a:r>
            <a:r>
              <a:rPr sz="1750" spc="-20" dirty="0">
                <a:latin typeface="Arial MT"/>
                <a:cs typeface="Arial MT"/>
              </a:rPr>
              <a:t>slice</a:t>
            </a:r>
            <a:endParaRPr sz="1750">
              <a:latin typeface="Arial MT"/>
              <a:cs typeface="Arial M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7860" y="618325"/>
            <a:ext cx="3526154" cy="513715"/>
          </a:xfrm>
          <a:prstGeom prst="rect">
            <a:avLst/>
          </a:prstGeom>
        </p:spPr>
        <p:txBody>
          <a:bodyPr vert="horz" wrap="square" lIns="0" tIns="12700" rIns="0" bIns="0" rtlCol="0">
            <a:spAutoFit/>
          </a:bodyPr>
          <a:lstStyle/>
          <a:p>
            <a:pPr marL="12700">
              <a:lnSpc>
                <a:spcPct val="100000"/>
              </a:lnSpc>
              <a:spcBef>
                <a:spcPts val="100"/>
              </a:spcBef>
            </a:pPr>
            <a:r>
              <a:rPr sz="3200" dirty="0"/>
              <a:t>Round</a:t>
            </a:r>
            <a:r>
              <a:rPr sz="3200" spc="-114" dirty="0"/>
              <a:t> </a:t>
            </a:r>
            <a:r>
              <a:rPr sz="3200" dirty="0"/>
              <a:t>Robin</a:t>
            </a:r>
            <a:r>
              <a:rPr sz="3200" spc="-80" dirty="0"/>
              <a:t> </a:t>
            </a:r>
            <a:r>
              <a:rPr sz="3200" spc="-20" dirty="0"/>
              <a:t>(RR)</a:t>
            </a:r>
            <a:endParaRPr sz="3200"/>
          </a:p>
        </p:txBody>
      </p:sp>
      <p:sp>
        <p:nvSpPr>
          <p:cNvPr id="4" name="object 4"/>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5" name="object 5"/>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5.54</a:t>
            </a:r>
          </a:p>
        </p:txBody>
      </p:sp>
      <p:sp>
        <p:nvSpPr>
          <p:cNvPr id="3" name="object 3"/>
          <p:cNvSpPr txBox="1"/>
          <p:nvPr/>
        </p:nvSpPr>
        <p:spPr>
          <a:xfrm>
            <a:off x="915405" y="1401164"/>
            <a:ext cx="8685795" cy="2626360"/>
          </a:xfrm>
          <a:prstGeom prst="rect">
            <a:avLst/>
          </a:prstGeom>
        </p:spPr>
        <p:txBody>
          <a:bodyPr vert="horz" wrap="square" lIns="0" tIns="73660" rIns="0" bIns="0" rtlCol="0">
            <a:spAutoFit/>
          </a:bodyPr>
          <a:lstStyle/>
          <a:p>
            <a:pPr marL="354965" indent="-342265">
              <a:lnSpc>
                <a:spcPct val="100000"/>
              </a:lnSpc>
              <a:spcBef>
                <a:spcPts val="580"/>
              </a:spcBef>
              <a:buClr>
                <a:srgbClr val="993300"/>
              </a:buClr>
              <a:buSzPct val="108333"/>
              <a:buFont typeface="Times New Roman"/>
              <a:buChar char="▪"/>
              <a:tabLst>
                <a:tab pos="354965" algn="l"/>
              </a:tabLst>
            </a:pPr>
            <a:r>
              <a:rPr sz="3200" b="1" dirty="0">
                <a:highlight>
                  <a:srgbClr val="FFFF00"/>
                </a:highlight>
                <a:latin typeface="Arial MT"/>
                <a:cs typeface="Arial MT"/>
              </a:rPr>
              <a:t>RR</a:t>
            </a:r>
            <a:r>
              <a:rPr sz="3200" b="1" spc="-45" dirty="0">
                <a:highlight>
                  <a:srgbClr val="FFFF00"/>
                </a:highlight>
                <a:latin typeface="Arial MT"/>
                <a:cs typeface="Arial MT"/>
              </a:rPr>
              <a:t> </a:t>
            </a:r>
            <a:r>
              <a:rPr sz="3200" b="1" dirty="0">
                <a:highlight>
                  <a:srgbClr val="FFFF00"/>
                </a:highlight>
                <a:latin typeface="Arial MT"/>
                <a:cs typeface="Arial MT"/>
              </a:rPr>
              <a:t>is</a:t>
            </a:r>
            <a:r>
              <a:rPr sz="3200" b="1" spc="-45" dirty="0">
                <a:highlight>
                  <a:srgbClr val="FFFF00"/>
                </a:highlight>
                <a:latin typeface="Arial MT"/>
                <a:cs typeface="Arial MT"/>
              </a:rPr>
              <a:t> </a:t>
            </a:r>
            <a:r>
              <a:rPr sz="3200" b="1" dirty="0">
                <a:highlight>
                  <a:srgbClr val="FFFF00"/>
                </a:highlight>
                <a:latin typeface="Arial MT"/>
                <a:cs typeface="Arial MT"/>
              </a:rPr>
              <a:t>design</a:t>
            </a:r>
            <a:r>
              <a:rPr sz="3200" b="1" spc="-65" dirty="0">
                <a:highlight>
                  <a:srgbClr val="FFFF00"/>
                </a:highlight>
                <a:latin typeface="Arial MT"/>
                <a:cs typeface="Arial MT"/>
              </a:rPr>
              <a:t> </a:t>
            </a:r>
            <a:r>
              <a:rPr sz="3200" b="1" dirty="0">
                <a:highlight>
                  <a:srgbClr val="FFFF00"/>
                </a:highlight>
                <a:latin typeface="Arial MT"/>
                <a:cs typeface="Arial MT"/>
              </a:rPr>
              <a:t>specially</a:t>
            </a:r>
            <a:r>
              <a:rPr sz="3200" b="1" spc="-30" dirty="0">
                <a:highlight>
                  <a:srgbClr val="FFFF00"/>
                </a:highlight>
                <a:latin typeface="Arial MT"/>
                <a:cs typeface="Arial MT"/>
              </a:rPr>
              <a:t> </a:t>
            </a:r>
            <a:r>
              <a:rPr sz="3200" b="1" dirty="0">
                <a:highlight>
                  <a:srgbClr val="FFFF00"/>
                </a:highlight>
                <a:latin typeface="Arial MT"/>
                <a:cs typeface="Arial MT"/>
              </a:rPr>
              <a:t>for</a:t>
            </a:r>
            <a:r>
              <a:rPr sz="3200" b="1" spc="-20" dirty="0">
                <a:highlight>
                  <a:srgbClr val="FFFF00"/>
                </a:highlight>
                <a:latin typeface="Arial MT"/>
                <a:cs typeface="Arial MT"/>
              </a:rPr>
              <a:t> </a:t>
            </a:r>
            <a:r>
              <a:rPr lang="en-US" sz="3200" b="1" spc="-20" dirty="0">
                <a:highlight>
                  <a:srgbClr val="FFFF00"/>
                </a:highlight>
                <a:latin typeface="Arial MT"/>
                <a:cs typeface="Arial MT"/>
              </a:rPr>
              <a:t>multitasking and </a:t>
            </a:r>
            <a:r>
              <a:rPr sz="3200" b="1" dirty="0">
                <a:highlight>
                  <a:srgbClr val="FFFF00"/>
                </a:highlight>
                <a:latin typeface="Arial MT"/>
                <a:cs typeface="Arial MT"/>
              </a:rPr>
              <a:t>time</a:t>
            </a:r>
            <a:r>
              <a:rPr sz="3200" b="1" spc="-40" dirty="0">
                <a:highlight>
                  <a:srgbClr val="FFFF00"/>
                </a:highlight>
                <a:latin typeface="Arial MT"/>
                <a:cs typeface="Arial MT"/>
              </a:rPr>
              <a:t> </a:t>
            </a:r>
            <a:r>
              <a:rPr sz="3200" b="1" dirty="0">
                <a:highlight>
                  <a:srgbClr val="FFFF00"/>
                </a:highlight>
                <a:latin typeface="Arial MT"/>
                <a:cs typeface="Arial MT"/>
              </a:rPr>
              <a:t>sharing</a:t>
            </a:r>
            <a:r>
              <a:rPr sz="3200" b="1" spc="-75" dirty="0">
                <a:highlight>
                  <a:srgbClr val="FFFF00"/>
                </a:highlight>
                <a:latin typeface="Arial MT"/>
                <a:cs typeface="Arial MT"/>
              </a:rPr>
              <a:t> </a:t>
            </a:r>
            <a:r>
              <a:rPr sz="3200" b="1" spc="-10" dirty="0">
                <a:highlight>
                  <a:srgbClr val="FFFF00"/>
                </a:highlight>
                <a:latin typeface="Arial MT"/>
                <a:cs typeface="Arial MT"/>
              </a:rPr>
              <a:t>systems.</a:t>
            </a:r>
            <a:endParaRPr sz="3200" b="1" dirty="0">
              <a:highlight>
                <a:srgbClr val="FFFF00"/>
              </a:highlight>
              <a:latin typeface="Arial MT"/>
              <a:cs typeface="Arial MT"/>
            </a:endParaRPr>
          </a:p>
          <a:p>
            <a:pPr marL="355600" marR="636270" indent="-343535" algn="just">
              <a:lnSpc>
                <a:spcPct val="100000"/>
              </a:lnSpc>
              <a:spcBef>
                <a:spcPts val="695"/>
              </a:spcBef>
              <a:buClr>
                <a:srgbClr val="993300"/>
              </a:buClr>
              <a:buSzPct val="108333"/>
              <a:buFont typeface="Times New Roman"/>
              <a:buChar char="▪"/>
              <a:tabLst>
                <a:tab pos="355600" algn="l"/>
              </a:tabLst>
            </a:pPr>
            <a:r>
              <a:rPr sz="3200" dirty="0">
                <a:highlight>
                  <a:srgbClr val="FFFF00"/>
                </a:highlight>
                <a:latin typeface="Arial MT"/>
                <a:cs typeface="Arial MT"/>
              </a:rPr>
              <a:t>It</a:t>
            </a:r>
            <a:r>
              <a:rPr sz="3200" spc="-45" dirty="0">
                <a:highlight>
                  <a:srgbClr val="FFFF00"/>
                </a:highlight>
                <a:latin typeface="Arial MT"/>
                <a:cs typeface="Arial MT"/>
              </a:rPr>
              <a:t> </a:t>
            </a:r>
            <a:r>
              <a:rPr sz="3200" dirty="0">
                <a:highlight>
                  <a:srgbClr val="FFFF00"/>
                </a:highlight>
                <a:latin typeface="Arial MT"/>
                <a:cs typeface="Arial MT"/>
              </a:rPr>
              <a:t>is</a:t>
            </a:r>
            <a:r>
              <a:rPr sz="3200" spc="-30" dirty="0">
                <a:highlight>
                  <a:srgbClr val="FFFF00"/>
                </a:highlight>
                <a:latin typeface="Arial MT"/>
                <a:cs typeface="Arial MT"/>
              </a:rPr>
              <a:t> </a:t>
            </a:r>
            <a:r>
              <a:rPr sz="3200" dirty="0">
                <a:highlight>
                  <a:srgbClr val="FFFF00"/>
                </a:highlight>
                <a:latin typeface="Arial MT"/>
                <a:cs typeface="Arial MT"/>
              </a:rPr>
              <a:t>similar</a:t>
            </a:r>
            <a:r>
              <a:rPr sz="3200" spc="-15" dirty="0">
                <a:highlight>
                  <a:srgbClr val="FFFF00"/>
                </a:highlight>
                <a:latin typeface="Arial MT"/>
                <a:cs typeface="Arial MT"/>
              </a:rPr>
              <a:t> </a:t>
            </a:r>
            <a:r>
              <a:rPr sz="3200" dirty="0">
                <a:highlight>
                  <a:srgbClr val="FFFF00"/>
                </a:highlight>
                <a:latin typeface="Arial MT"/>
                <a:cs typeface="Arial MT"/>
              </a:rPr>
              <a:t>to</a:t>
            </a:r>
            <a:r>
              <a:rPr sz="3200" spc="-60" dirty="0">
                <a:highlight>
                  <a:srgbClr val="FFFF00"/>
                </a:highlight>
                <a:latin typeface="Arial MT"/>
                <a:cs typeface="Arial MT"/>
              </a:rPr>
              <a:t> </a:t>
            </a:r>
            <a:r>
              <a:rPr sz="3200" dirty="0">
                <a:highlight>
                  <a:srgbClr val="FFFF00"/>
                </a:highlight>
                <a:latin typeface="Arial MT"/>
                <a:cs typeface="Arial MT"/>
              </a:rPr>
              <a:t>FCFS</a:t>
            </a:r>
            <a:r>
              <a:rPr sz="3200" spc="-55" dirty="0">
                <a:highlight>
                  <a:srgbClr val="FFFF00"/>
                </a:highlight>
                <a:latin typeface="Arial MT"/>
                <a:cs typeface="Arial MT"/>
              </a:rPr>
              <a:t> </a:t>
            </a:r>
            <a:r>
              <a:rPr sz="3200" dirty="0">
                <a:highlight>
                  <a:srgbClr val="FFFF00"/>
                </a:highlight>
                <a:latin typeface="Arial MT"/>
                <a:cs typeface="Arial MT"/>
              </a:rPr>
              <a:t>scheduling,</a:t>
            </a:r>
            <a:r>
              <a:rPr sz="3200" spc="5" dirty="0">
                <a:highlight>
                  <a:srgbClr val="FFFF00"/>
                </a:highlight>
                <a:latin typeface="Arial MT"/>
                <a:cs typeface="Arial MT"/>
              </a:rPr>
              <a:t> </a:t>
            </a:r>
            <a:r>
              <a:rPr sz="3200" dirty="0">
                <a:highlight>
                  <a:srgbClr val="FFFF00"/>
                </a:highlight>
                <a:latin typeface="Arial MT"/>
                <a:cs typeface="Arial MT"/>
              </a:rPr>
              <a:t>but</a:t>
            </a:r>
            <a:r>
              <a:rPr sz="3200" spc="-25" dirty="0">
                <a:highlight>
                  <a:srgbClr val="FFFF00"/>
                </a:highlight>
                <a:latin typeface="Arial MT"/>
                <a:cs typeface="Arial MT"/>
              </a:rPr>
              <a:t> </a:t>
            </a:r>
            <a:r>
              <a:rPr sz="3200" spc="-10" dirty="0">
                <a:highlight>
                  <a:srgbClr val="FFFF00"/>
                </a:highlight>
                <a:latin typeface="Arial MT"/>
                <a:cs typeface="Arial MT"/>
              </a:rPr>
              <a:t>preemption</a:t>
            </a:r>
            <a:r>
              <a:rPr sz="3200" spc="-70" dirty="0">
                <a:highlight>
                  <a:srgbClr val="FFFF00"/>
                </a:highlight>
                <a:latin typeface="Arial MT"/>
                <a:cs typeface="Arial MT"/>
              </a:rPr>
              <a:t> </a:t>
            </a:r>
            <a:r>
              <a:rPr sz="3200" dirty="0">
                <a:highlight>
                  <a:srgbClr val="FFFF00"/>
                </a:highlight>
                <a:latin typeface="Arial MT"/>
                <a:cs typeface="Arial MT"/>
              </a:rPr>
              <a:t>is</a:t>
            </a:r>
            <a:r>
              <a:rPr sz="3200" spc="-30" dirty="0">
                <a:highlight>
                  <a:srgbClr val="FFFF00"/>
                </a:highlight>
                <a:latin typeface="Arial MT"/>
                <a:cs typeface="Arial MT"/>
              </a:rPr>
              <a:t> </a:t>
            </a:r>
            <a:r>
              <a:rPr sz="3200" dirty="0">
                <a:highlight>
                  <a:srgbClr val="FFFF00"/>
                </a:highlight>
                <a:latin typeface="Arial MT"/>
                <a:cs typeface="Arial MT"/>
              </a:rPr>
              <a:t>added</a:t>
            </a:r>
            <a:r>
              <a:rPr sz="3200" spc="-60" dirty="0">
                <a:highlight>
                  <a:srgbClr val="FFFF00"/>
                </a:highlight>
                <a:latin typeface="Arial MT"/>
                <a:cs typeface="Arial MT"/>
              </a:rPr>
              <a:t> </a:t>
            </a:r>
            <a:r>
              <a:rPr sz="3200" dirty="0">
                <a:highlight>
                  <a:srgbClr val="FFFF00"/>
                </a:highlight>
                <a:latin typeface="Arial MT"/>
                <a:cs typeface="Arial MT"/>
              </a:rPr>
              <a:t>to</a:t>
            </a:r>
            <a:r>
              <a:rPr sz="3200" spc="-35" dirty="0">
                <a:highlight>
                  <a:srgbClr val="FFFF00"/>
                </a:highlight>
                <a:latin typeface="Arial MT"/>
                <a:cs typeface="Arial MT"/>
              </a:rPr>
              <a:t> </a:t>
            </a:r>
            <a:r>
              <a:rPr sz="3200" dirty="0">
                <a:highlight>
                  <a:srgbClr val="FFFF00"/>
                </a:highlight>
                <a:latin typeface="Arial MT"/>
                <a:cs typeface="Arial MT"/>
              </a:rPr>
              <a:t>switch</a:t>
            </a:r>
            <a:r>
              <a:rPr sz="3200" spc="-40" dirty="0">
                <a:highlight>
                  <a:srgbClr val="FFFF00"/>
                </a:highlight>
                <a:latin typeface="Arial MT"/>
                <a:cs typeface="Arial MT"/>
              </a:rPr>
              <a:t> </a:t>
            </a:r>
            <a:r>
              <a:rPr sz="3200" spc="-10" dirty="0">
                <a:highlight>
                  <a:srgbClr val="FFFF00"/>
                </a:highlight>
                <a:latin typeface="Arial MT"/>
                <a:cs typeface="Arial MT"/>
              </a:rPr>
              <a:t>between processes.</a:t>
            </a:r>
            <a:endParaRPr sz="3200" dirty="0">
              <a:highlight>
                <a:srgbClr val="FFFF00"/>
              </a:highlight>
              <a:latin typeface="Arial MT"/>
              <a:cs typeface="Arial M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7860" y="618325"/>
            <a:ext cx="3526154" cy="513715"/>
          </a:xfrm>
          <a:prstGeom prst="rect">
            <a:avLst/>
          </a:prstGeom>
        </p:spPr>
        <p:txBody>
          <a:bodyPr vert="horz" wrap="square" lIns="0" tIns="12700" rIns="0" bIns="0" rtlCol="0">
            <a:spAutoFit/>
          </a:bodyPr>
          <a:lstStyle/>
          <a:p>
            <a:pPr marL="12700">
              <a:lnSpc>
                <a:spcPct val="100000"/>
              </a:lnSpc>
              <a:spcBef>
                <a:spcPts val="100"/>
              </a:spcBef>
            </a:pPr>
            <a:r>
              <a:rPr sz="3200" dirty="0"/>
              <a:t>Round</a:t>
            </a:r>
            <a:r>
              <a:rPr sz="3200" spc="-114" dirty="0"/>
              <a:t> </a:t>
            </a:r>
            <a:r>
              <a:rPr sz="3200" dirty="0"/>
              <a:t>Robin</a:t>
            </a:r>
            <a:r>
              <a:rPr sz="3200" spc="-80" dirty="0"/>
              <a:t> </a:t>
            </a:r>
            <a:r>
              <a:rPr sz="3200" spc="-20" dirty="0"/>
              <a:t>(RR)</a:t>
            </a:r>
            <a:endParaRPr sz="3200"/>
          </a:p>
        </p:txBody>
      </p:sp>
      <p:sp>
        <p:nvSpPr>
          <p:cNvPr id="4" name="object 4"/>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5" name="object 5"/>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5.54</a:t>
            </a:r>
          </a:p>
        </p:txBody>
      </p:sp>
      <p:sp>
        <p:nvSpPr>
          <p:cNvPr id="3" name="object 3"/>
          <p:cNvSpPr txBox="1"/>
          <p:nvPr/>
        </p:nvSpPr>
        <p:spPr>
          <a:xfrm>
            <a:off x="915405" y="1401164"/>
            <a:ext cx="8685795" cy="4765407"/>
          </a:xfrm>
          <a:prstGeom prst="rect">
            <a:avLst/>
          </a:prstGeom>
        </p:spPr>
        <p:txBody>
          <a:bodyPr vert="horz" wrap="square" lIns="0" tIns="73660" rIns="0" bIns="0" rtlCol="0">
            <a:spAutoFit/>
          </a:bodyPr>
          <a:lstStyle/>
          <a:p>
            <a:pPr marL="12700">
              <a:lnSpc>
                <a:spcPct val="100000"/>
              </a:lnSpc>
              <a:spcBef>
                <a:spcPts val="710"/>
              </a:spcBef>
            </a:pPr>
            <a:r>
              <a:rPr lang="en-US" altLang="zh-CN" sz="2400" b="1" dirty="0">
                <a:latin typeface="Arial"/>
                <a:cs typeface="Arial"/>
              </a:rPr>
              <a:t>How</a:t>
            </a:r>
            <a:r>
              <a:rPr lang="en-US" altLang="zh-CN" sz="2400" b="1" spc="-50" dirty="0">
                <a:latin typeface="Arial"/>
                <a:cs typeface="Arial"/>
              </a:rPr>
              <a:t> </a:t>
            </a:r>
            <a:r>
              <a:rPr lang="en-US" altLang="zh-CN" sz="2400" b="1" dirty="0">
                <a:latin typeface="Arial"/>
                <a:cs typeface="Arial"/>
              </a:rPr>
              <a:t>it</a:t>
            </a:r>
            <a:r>
              <a:rPr lang="en-US" altLang="zh-CN" sz="2400" b="1" spc="-45" dirty="0">
                <a:latin typeface="Arial"/>
                <a:cs typeface="Arial"/>
              </a:rPr>
              <a:t> </a:t>
            </a:r>
            <a:r>
              <a:rPr lang="en-US" altLang="zh-CN" sz="2400" b="1" spc="-10" dirty="0">
                <a:latin typeface="Arial"/>
                <a:cs typeface="Arial"/>
              </a:rPr>
              <a:t>works:</a:t>
            </a:r>
            <a:endParaRPr lang="en-US" altLang="zh-CN" sz="2400" dirty="0">
              <a:latin typeface="Arial"/>
              <a:cs typeface="Arial"/>
            </a:endParaRPr>
          </a:p>
          <a:p>
            <a:pPr marL="354965" indent="-342265">
              <a:lnSpc>
                <a:spcPct val="100000"/>
              </a:lnSpc>
              <a:spcBef>
                <a:spcPts val="695"/>
              </a:spcBef>
              <a:buClr>
                <a:srgbClr val="993300"/>
              </a:buClr>
              <a:buSzPct val="108333"/>
              <a:buFont typeface="Times New Roman"/>
              <a:buChar char="▪"/>
              <a:tabLst>
                <a:tab pos="354965" algn="l"/>
              </a:tabLst>
            </a:pPr>
            <a:r>
              <a:rPr lang="en-US" altLang="zh-CN" sz="2400" dirty="0">
                <a:latin typeface="Arial MT"/>
                <a:cs typeface="Arial MT"/>
              </a:rPr>
              <a:t>Ready</a:t>
            </a:r>
            <a:r>
              <a:rPr lang="en-US" altLang="zh-CN" sz="2400" spc="-35" dirty="0">
                <a:latin typeface="Arial MT"/>
                <a:cs typeface="Arial MT"/>
              </a:rPr>
              <a:t> </a:t>
            </a:r>
            <a:r>
              <a:rPr lang="en-US" altLang="zh-CN" sz="2400" dirty="0">
                <a:latin typeface="Arial MT"/>
                <a:cs typeface="Arial MT"/>
              </a:rPr>
              <a:t>queue</a:t>
            </a:r>
            <a:r>
              <a:rPr lang="en-US" altLang="zh-CN" sz="2400" spc="-50" dirty="0">
                <a:latin typeface="Arial MT"/>
                <a:cs typeface="Arial MT"/>
              </a:rPr>
              <a:t> </a:t>
            </a:r>
            <a:r>
              <a:rPr lang="en-US" altLang="zh-CN" sz="2400" dirty="0">
                <a:latin typeface="Arial MT"/>
                <a:cs typeface="Arial MT"/>
              </a:rPr>
              <a:t>is</a:t>
            </a:r>
            <a:r>
              <a:rPr lang="en-US" altLang="zh-CN" sz="2400" spc="-15" dirty="0">
                <a:latin typeface="Arial MT"/>
                <a:cs typeface="Arial MT"/>
              </a:rPr>
              <a:t> </a:t>
            </a:r>
            <a:r>
              <a:rPr lang="en-US" altLang="zh-CN" sz="2400" dirty="0">
                <a:latin typeface="Arial MT"/>
                <a:cs typeface="Arial MT"/>
              </a:rPr>
              <a:t>organized</a:t>
            </a:r>
            <a:r>
              <a:rPr lang="en-US" altLang="zh-CN" sz="2400" spc="-50" dirty="0">
                <a:latin typeface="Arial MT"/>
                <a:cs typeface="Arial MT"/>
              </a:rPr>
              <a:t> </a:t>
            </a:r>
            <a:r>
              <a:rPr lang="en-US" altLang="zh-CN" sz="2400" dirty="0">
                <a:latin typeface="Arial MT"/>
                <a:cs typeface="Arial MT"/>
              </a:rPr>
              <a:t>as a</a:t>
            </a:r>
            <a:r>
              <a:rPr lang="en-US" altLang="zh-CN" sz="2400" spc="-50" dirty="0">
                <a:latin typeface="Arial MT"/>
                <a:cs typeface="Arial MT"/>
              </a:rPr>
              <a:t> </a:t>
            </a:r>
            <a:r>
              <a:rPr lang="en-US" altLang="zh-CN" sz="2400" dirty="0">
                <a:latin typeface="Arial MT"/>
                <a:cs typeface="Arial MT"/>
              </a:rPr>
              <a:t>FIFO</a:t>
            </a:r>
            <a:r>
              <a:rPr lang="en-US" altLang="zh-CN" sz="2400" spc="-30" dirty="0">
                <a:latin typeface="Arial MT"/>
                <a:cs typeface="Arial MT"/>
              </a:rPr>
              <a:t> </a:t>
            </a:r>
            <a:r>
              <a:rPr lang="en-US" altLang="zh-CN" sz="2400" dirty="0">
                <a:latin typeface="Arial MT"/>
                <a:cs typeface="Arial MT"/>
              </a:rPr>
              <a:t>queue</a:t>
            </a:r>
            <a:r>
              <a:rPr lang="en-US" altLang="zh-CN" sz="2400" spc="-80" dirty="0">
                <a:latin typeface="Arial MT"/>
                <a:cs typeface="Arial MT"/>
              </a:rPr>
              <a:t> </a:t>
            </a:r>
            <a:r>
              <a:rPr lang="en-US" altLang="zh-CN" sz="2400" dirty="0">
                <a:latin typeface="Arial MT"/>
                <a:cs typeface="Arial MT"/>
              </a:rPr>
              <a:t>of</a:t>
            </a:r>
            <a:r>
              <a:rPr lang="en-US" altLang="zh-CN" sz="2400" spc="415" dirty="0">
                <a:latin typeface="Arial MT"/>
                <a:cs typeface="Arial MT"/>
              </a:rPr>
              <a:t> </a:t>
            </a:r>
            <a:r>
              <a:rPr lang="en-US" altLang="zh-CN" sz="2400" spc="-10" dirty="0">
                <a:latin typeface="Arial MT"/>
                <a:cs typeface="Arial MT"/>
              </a:rPr>
              <a:t>processes</a:t>
            </a:r>
            <a:endParaRPr lang="en-US" altLang="zh-CN" sz="2400" dirty="0">
              <a:latin typeface="Arial MT"/>
              <a:cs typeface="Arial MT"/>
            </a:endParaRPr>
          </a:p>
          <a:p>
            <a:pPr marL="355600" marR="307340" indent="-343535">
              <a:lnSpc>
                <a:spcPct val="100000"/>
              </a:lnSpc>
              <a:spcBef>
                <a:spcPts val="700"/>
              </a:spcBef>
              <a:buClr>
                <a:srgbClr val="993300"/>
              </a:buClr>
              <a:buSzPct val="108333"/>
              <a:buFont typeface="Times New Roman"/>
              <a:buChar char="▪"/>
              <a:tabLst>
                <a:tab pos="355600" algn="l"/>
              </a:tabLst>
            </a:pPr>
            <a:r>
              <a:rPr lang="en-US" altLang="zh-CN" sz="2400" dirty="0">
                <a:latin typeface="Arial MT"/>
                <a:cs typeface="Arial MT"/>
              </a:rPr>
              <a:t>Each</a:t>
            </a:r>
            <a:r>
              <a:rPr lang="en-US" altLang="zh-CN" sz="2400" spc="-65" dirty="0">
                <a:latin typeface="Arial MT"/>
                <a:cs typeface="Arial MT"/>
              </a:rPr>
              <a:t> </a:t>
            </a:r>
            <a:r>
              <a:rPr lang="en-US" altLang="zh-CN" sz="2400" dirty="0">
                <a:latin typeface="Arial MT"/>
                <a:cs typeface="Arial MT"/>
              </a:rPr>
              <a:t>process</a:t>
            </a:r>
            <a:r>
              <a:rPr lang="en-US" altLang="zh-CN" sz="2400" spc="-45" dirty="0">
                <a:latin typeface="Arial MT"/>
                <a:cs typeface="Arial MT"/>
              </a:rPr>
              <a:t> </a:t>
            </a:r>
            <a:r>
              <a:rPr lang="en-US" altLang="zh-CN" sz="2400" dirty="0">
                <a:latin typeface="Arial MT"/>
                <a:cs typeface="Arial MT"/>
              </a:rPr>
              <a:t>gets</a:t>
            </a:r>
            <a:r>
              <a:rPr lang="en-US" altLang="zh-CN" sz="2400" spc="-30" dirty="0">
                <a:latin typeface="Arial MT"/>
                <a:cs typeface="Arial MT"/>
              </a:rPr>
              <a:t> </a:t>
            </a:r>
            <a:r>
              <a:rPr lang="en-US" altLang="zh-CN" sz="2400" dirty="0">
                <a:latin typeface="Arial MT"/>
                <a:cs typeface="Arial MT"/>
              </a:rPr>
              <a:t>a</a:t>
            </a:r>
            <a:r>
              <a:rPr lang="en-US" altLang="zh-CN" sz="2400" spc="-45" dirty="0">
                <a:latin typeface="Arial MT"/>
                <a:cs typeface="Arial MT"/>
              </a:rPr>
              <a:t> </a:t>
            </a:r>
            <a:r>
              <a:rPr lang="en-US" altLang="zh-CN" sz="2400" dirty="0">
                <a:latin typeface="Arial MT"/>
                <a:cs typeface="Arial MT"/>
              </a:rPr>
              <a:t>small</a:t>
            </a:r>
            <a:r>
              <a:rPr lang="en-US" altLang="zh-CN" sz="2400" spc="-30" dirty="0">
                <a:latin typeface="Arial MT"/>
                <a:cs typeface="Arial MT"/>
              </a:rPr>
              <a:t> </a:t>
            </a:r>
            <a:r>
              <a:rPr lang="en-US" altLang="zh-CN" sz="2400" dirty="0">
                <a:latin typeface="Arial MT"/>
                <a:cs typeface="Arial MT"/>
              </a:rPr>
              <a:t>unit</a:t>
            </a:r>
            <a:r>
              <a:rPr lang="en-US" altLang="zh-CN" sz="2400" spc="-30" dirty="0">
                <a:latin typeface="Arial MT"/>
                <a:cs typeface="Arial MT"/>
              </a:rPr>
              <a:t> </a:t>
            </a:r>
            <a:r>
              <a:rPr lang="en-US" altLang="zh-CN" sz="2400" dirty="0">
                <a:latin typeface="Arial MT"/>
                <a:cs typeface="Arial MT"/>
              </a:rPr>
              <a:t>of</a:t>
            </a:r>
            <a:r>
              <a:rPr lang="en-US" altLang="zh-CN" sz="2400" spc="-10" dirty="0">
                <a:latin typeface="Arial MT"/>
                <a:cs typeface="Arial MT"/>
              </a:rPr>
              <a:t> </a:t>
            </a:r>
            <a:r>
              <a:rPr lang="en-US" altLang="zh-CN" sz="2400" dirty="0">
                <a:latin typeface="Arial MT"/>
                <a:cs typeface="Arial MT"/>
              </a:rPr>
              <a:t>CPU</a:t>
            </a:r>
            <a:r>
              <a:rPr lang="en-US" altLang="zh-CN" sz="2400" spc="-35" dirty="0">
                <a:latin typeface="Arial MT"/>
                <a:cs typeface="Arial MT"/>
              </a:rPr>
              <a:t> </a:t>
            </a:r>
            <a:r>
              <a:rPr lang="en-US" altLang="zh-CN" sz="2400" dirty="0">
                <a:latin typeface="Arial MT"/>
                <a:cs typeface="Arial MT"/>
              </a:rPr>
              <a:t>time</a:t>
            </a:r>
            <a:r>
              <a:rPr lang="en-US" altLang="zh-CN" sz="2400" spc="-60" dirty="0">
                <a:latin typeface="Arial MT"/>
                <a:cs typeface="Arial MT"/>
              </a:rPr>
              <a:t> </a:t>
            </a:r>
            <a:r>
              <a:rPr lang="en-US" altLang="zh-CN" sz="2400" dirty="0">
                <a:latin typeface="Arial MT"/>
                <a:cs typeface="Arial MT"/>
              </a:rPr>
              <a:t>(</a:t>
            </a:r>
            <a:r>
              <a:rPr lang="en-US" altLang="zh-CN" sz="2400" b="1" dirty="0">
                <a:solidFill>
                  <a:srgbClr val="006699"/>
                </a:solidFill>
                <a:latin typeface="Arial"/>
                <a:cs typeface="Arial"/>
              </a:rPr>
              <a:t>time</a:t>
            </a:r>
            <a:r>
              <a:rPr lang="en-US" altLang="zh-CN" sz="2400" b="1" spc="-45" dirty="0">
                <a:solidFill>
                  <a:srgbClr val="006699"/>
                </a:solidFill>
                <a:latin typeface="Arial"/>
                <a:cs typeface="Arial"/>
              </a:rPr>
              <a:t> </a:t>
            </a:r>
            <a:r>
              <a:rPr lang="en-US" altLang="zh-CN" sz="2400" b="1" dirty="0">
                <a:solidFill>
                  <a:srgbClr val="006699"/>
                </a:solidFill>
                <a:latin typeface="Arial"/>
                <a:cs typeface="Arial"/>
              </a:rPr>
              <a:t>quantum</a:t>
            </a:r>
            <a:r>
              <a:rPr lang="en-US" altLang="zh-CN" sz="2400" b="1" spc="-10" dirty="0">
                <a:solidFill>
                  <a:srgbClr val="006699"/>
                </a:solidFill>
                <a:latin typeface="Arial"/>
                <a:cs typeface="Arial"/>
              </a:rPr>
              <a:t> </a:t>
            </a:r>
            <a:r>
              <a:rPr lang="en-US" altLang="zh-CN" sz="2400" i="1" dirty="0">
                <a:latin typeface="Arial"/>
                <a:cs typeface="Arial"/>
              </a:rPr>
              <a:t>q</a:t>
            </a:r>
            <a:r>
              <a:rPr lang="en-US" altLang="zh-CN" sz="2400" dirty="0">
                <a:latin typeface="Arial MT"/>
                <a:cs typeface="Arial MT"/>
              </a:rPr>
              <a:t>),</a:t>
            </a:r>
            <a:r>
              <a:rPr lang="en-US" altLang="zh-CN" sz="2400" spc="-25" dirty="0">
                <a:latin typeface="Arial MT"/>
                <a:cs typeface="Arial MT"/>
              </a:rPr>
              <a:t> </a:t>
            </a:r>
            <a:r>
              <a:rPr lang="en-US" altLang="zh-CN" sz="2400" dirty="0">
                <a:latin typeface="Arial MT"/>
                <a:cs typeface="Arial MT"/>
              </a:rPr>
              <a:t>usually</a:t>
            </a:r>
            <a:r>
              <a:rPr lang="en-US" altLang="zh-CN" sz="2400" spc="-35" dirty="0">
                <a:latin typeface="Arial MT"/>
                <a:cs typeface="Arial MT"/>
              </a:rPr>
              <a:t> </a:t>
            </a:r>
            <a:r>
              <a:rPr lang="en-US" altLang="zh-CN" sz="2400" spc="-10" dirty="0">
                <a:latin typeface="Arial MT"/>
                <a:cs typeface="Arial MT"/>
              </a:rPr>
              <a:t>10-</a:t>
            </a:r>
            <a:r>
              <a:rPr lang="en-US" altLang="zh-CN" sz="2400" spc="-25" dirty="0">
                <a:latin typeface="Arial MT"/>
                <a:cs typeface="Arial MT"/>
              </a:rPr>
              <a:t>100 </a:t>
            </a:r>
            <a:r>
              <a:rPr lang="en-US" altLang="zh-CN" sz="2400" spc="-10" dirty="0">
                <a:latin typeface="Arial MT"/>
                <a:cs typeface="Arial MT"/>
              </a:rPr>
              <a:t>milliseconds.</a:t>
            </a:r>
            <a:endParaRPr lang="en-US" altLang="zh-CN" sz="2400" dirty="0">
              <a:latin typeface="Arial MT"/>
              <a:cs typeface="Arial MT"/>
            </a:endParaRPr>
          </a:p>
          <a:p>
            <a:pPr marL="355600" marR="357505" indent="-343535">
              <a:lnSpc>
                <a:spcPct val="100000"/>
              </a:lnSpc>
              <a:spcBef>
                <a:spcPts val="705"/>
              </a:spcBef>
              <a:buClr>
                <a:srgbClr val="993300"/>
              </a:buClr>
              <a:buSzPct val="108333"/>
              <a:buFont typeface="Times New Roman"/>
              <a:buChar char="▪"/>
              <a:tabLst>
                <a:tab pos="355600" algn="l"/>
              </a:tabLst>
            </a:pPr>
            <a:r>
              <a:rPr lang="en-US" altLang="zh-CN" sz="2400" dirty="0">
                <a:latin typeface="Arial MT"/>
                <a:cs typeface="Arial MT"/>
              </a:rPr>
              <a:t>After</a:t>
            </a:r>
            <a:r>
              <a:rPr lang="en-US" altLang="zh-CN" sz="2400" spc="-30" dirty="0">
                <a:latin typeface="Arial MT"/>
                <a:cs typeface="Arial MT"/>
              </a:rPr>
              <a:t> </a:t>
            </a:r>
            <a:r>
              <a:rPr lang="en-US" altLang="zh-CN" sz="2400" dirty="0">
                <a:latin typeface="Arial MT"/>
                <a:cs typeface="Arial MT"/>
              </a:rPr>
              <a:t>this</a:t>
            </a:r>
            <a:r>
              <a:rPr lang="en-US" altLang="zh-CN" sz="2400" spc="-55" dirty="0">
                <a:latin typeface="Arial MT"/>
                <a:cs typeface="Arial MT"/>
              </a:rPr>
              <a:t> </a:t>
            </a:r>
            <a:r>
              <a:rPr lang="en-US" altLang="zh-CN" sz="2400" dirty="0">
                <a:latin typeface="Arial MT"/>
                <a:cs typeface="Arial MT"/>
              </a:rPr>
              <a:t>time</a:t>
            </a:r>
            <a:r>
              <a:rPr lang="en-US" altLang="zh-CN" sz="2400" spc="-55" dirty="0">
                <a:latin typeface="Arial MT"/>
                <a:cs typeface="Arial MT"/>
              </a:rPr>
              <a:t> </a:t>
            </a:r>
            <a:r>
              <a:rPr lang="en-US" altLang="zh-CN" sz="2400" dirty="0">
                <a:latin typeface="Arial MT"/>
                <a:cs typeface="Arial MT"/>
              </a:rPr>
              <a:t>has</a:t>
            </a:r>
            <a:r>
              <a:rPr lang="en-US" altLang="zh-CN" sz="2400" spc="10" dirty="0">
                <a:latin typeface="Arial MT"/>
                <a:cs typeface="Arial MT"/>
              </a:rPr>
              <a:t> </a:t>
            </a:r>
            <a:r>
              <a:rPr lang="en-US" altLang="zh-CN" sz="2400" dirty="0">
                <a:latin typeface="Arial MT"/>
                <a:cs typeface="Arial MT"/>
              </a:rPr>
              <a:t>elapsed,</a:t>
            </a:r>
            <a:r>
              <a:rPr lang="en-US" altLang="zh-CN" sz="2400" spc="-50" dirty="0">
                <a:latin typeface="Arial MT"/>
                <a:cs typeface="Arial MT"/>
              </a:rPr>
              <a:t> </a:t>
            </a:r>
            <a:r>
              <a:rPr lang="en-US" altLang="zh-CN" sz="2400" dirty="0">
                <a:latin typeface="Arial MT"/>
                <a:cs typeface="Arial MT"/>
              </a:rPr>
              <a:t>the</a:t>
            </a:r>
            <a:r>
              <a:rPr lang="en-US" altLang="zh-CN" sz="2400" spc="-50" dirty="0">
                <a:latin typeface="Arial MT"/>
                <a:cs typeface="Arial MT"/>
              </a:rPr>
              <a:t> </a:t>
            </a:r>
            <a:r>
              <a:rPr lang="en-US" altLang="zh-CN" sz="2400" dirty="0">
                <a:latin typeface="Arial MT"/>
                <a:cs typeface="Arial MT"/>
              </a:rPr>
              <a:t>process</a:t>
            </a:r>
            <a:r>
              <a:rPr lang="en-US" altLang="zh-CN" sz="2400" spc="-40" dirty="0">
                <a:latin typeface="Arial MT"/>
                <a:cs typeface="Arial MT"/>
              </a:rPr>
              <a:t> </a:t>
            </a:r>
            <a:r>
              <a:rPr lang="en-US" altLang="zh-CN" sz="2400" dirty="0">
                <a:latin typeface="Arial MT"/>
                <a:cs typeface="Arial MT"/>
              </a:rPr>
              <a:t>is</a:t>
            </a:r>
            <a:r>
              <a:rPr lang="en-US" altLang="zh-CN" sz="2400" spc="-35" dirty="0">
                <a:latin typeface="Arial MT"/>
                <a:cs typeface="Arial MT"/>
              </a:rPr>
              <a:t> </a:t>
            </a:r>
            <a:r>
              <a:rPr lang="en-US" altLang="zh-CN" sz="2400" dirty="0">
                <a:latin typeface="Arial MT"/>
                <a:cs typeface="Arial MT"/>
              </a:rPr>
              <a:t>preempted</a:t>
            </a:r>
            <a:r>
              <a:rPr lang="en-US" altLang="zh-CN" sz="2400" spc="-55" dirty="0">
                <a:latin typeface="Arial MT"/>
                <a:cs typeface="Arial MT"/>
              </a:rPr>
              <a:t> </a:t>
            </a:r>
            <a:r>
              <a:rPr lang="en-US" altLang="zh-CN" sz="2400" dirty="0">
                <a:latin typeface="Arial MT"/>
                <a:cs typeface="Arial MT"/>
              </a:rPr>
              <a:t>and</a:t>
            </a:r>
            <a:r>
              <a:rPr lang="en-US" altLang="zh-CN" sz="2400" spc="-15" dirty="0">
                <a:latin typeface="Arial MT"/>
                <a:cs typeface="Arial MT"/>
              </a:rPr>
              <a:t> </a:t>
            </a:r>
            <a:r>
              <a:rPr lang="en-US" altLang="zh-CN" sz="2400" dirty="0">
                <a:latin typeface="Arial MT"/>
                <a:cs typeface="Arial MT"/>
              </a:rPr>
              <a:t>added</a:t>
            </a:r>
            <a:r>
              <a:rPr lang="en-US" altLang="zh-CN" sz="2400" spc="-10" dirty="0">
                <a:latin typeface="Arial MT"/>
                <a:cs typeface="Arial MT"/>
              </a:rPr>
              <a:t> </a:t>
            </a:r>
            <a:r>
              <a:rPr lang="en-US" altLang="zh-CN" sz="2400" dirty="0">
                <a:latin typeface="Arial MT"/>
                <a:cs typeface="Arial MT"/>
              </a:rPr>
              <a:t>to</a:t>
            </a:r>
            <a:r>
              <a:rPr lang="en-US" altLang="zh-CN" sz="2400" spc="-35" dirty="0">
                <a:latin typeface="Arial MT"/>
                <a:cs typeface="Arial MT"/>
              </a:rPr>
              <a:t> </a:t>
            </a:r>
            <a:r>
              <a:rPr lang="en-US" altLang="zh-CN" sz="2400" dirty="0">
                <a:latin typeface="Arial MT"/>
                <a:cs typeface="Arial MT"/>
              </a:rPr>
              <a:t>the end</a:t>
            </a:r>
            <a:r>
              <a:rPr lang="en-US" altLang="zh-CN" sz="2400" spc="-30" dirty="0">
                <a:latin typeface="Arial MT"/>
                <a:cs typeface="Arial MT"/>
              </a:rPr>
              <a:t> </a:t>
            </a:r>
            <a:r>
              <a:rPr lang="en-US" altLang="zh-CN" sz="2400" spc="-25" dirty="0">
                <a:latin typeface="Arial MT"/>
                <a:cs typeface="Arial MT"/>
              </a:rPr>
              <a:t>of </a:t>
            </a:r>
            <a:r>
              <a:rPr lang="en-US" altLang="zh-CN" sz="2400" dirty="0">
                <a:latin typeface="Arial MT"/>
                <a:cs typeface="Arial MT"/>
              </a:rPr>
              <a:t>the</a:t>
            </a:r>
            <a:r>
              <a:rPr lang="en-US" altLang="zh-CN" sz="2400" spc="25" dirty="0">
                <a:latin typeface="Arial MT"/>
                <a:cs typeface="Arial MT"/>
              </a:rPr>
              <a:t> </a:t>
            </a:r>
            <a:r>
              <a:rPr lang="en-US" altLang="zh-CN" sz="2400" dirty="0">
                <a:latin typeface="Arial MT"/>
                <a:cs typeface="Arial MT"/>
              </a:rPr>
              <a:t>ready</a:t>
            </a:r>
            <a:r>
              <a:rPr lang="en-US" altLang="zh-CN" sz="2400" spc="-20" dirty="0">
                <a:latin typeface="Arial MT"/>
                <a:cs typeface="Arial MT"/>
              </a:rPr>
              <a:t> </a:t>
            </a:r>
            <a:r>
              <a:rPr lang="en-US" altLang="zh-CN" sz="2400" spc="-10" dirty="0">
                <a:latin typeface="Arial MT"/>
                <a:cs typeface="Arial MT"/>
              </a:rPr>
              <a:t>queue.</a:t>
            </a:r>
            <a:endParaRPr lang="en-US" altLang="zh-CN" sz="2400" dirty="0">
              <a:latin typeface="Arial MT"/>
              <a:cs typeface="Arial MT"/>
            </a:endParaRPr>
          </a:p>
          <a:p>
            <a:pPr marL="354965" indent="-342265">
              <a:lnSpc>
                <a:spcPct val="100000"/>
              </a:lnSpc>
              <a:spcBef>
                <a:spcPts val="695"/>
              </a:spcBef>
              <a:buClr>
                <a:srgbClr val="993300"/>
              </a:buClr>
              <a:buSzPct val="108333"/>
              <a:buFont typeface="Times New Roman"/>
              <a:buChar char="▪"/>
              <a:tabLst>
                <a:tab pos="354965" algn="l"/>
              </a:tabLst>
            </a:pPr>
            <a:r>
              <a:rPr lang="en-US" altLang="zh-CN" sz="2400" spc="-10" dirty="0">
                <a:latin typeface="Arial MT"/>
                <a:cs typeface="Arial MT"/>
              </a:rPr>
              <a:t>Timer</a:t>
            </a:r>
            <a:r>
              <a:rPr lang="en-US" altLang="zh-CN" sz="2400" spc="-80" dirty="0">
                <a:latin typeface="Arial MT"/>
                <a:cs typeface="Arial MT"/>
              </a:rPr>
              <a:t> </a:t>
            </a:r>
            <a:r>
              <a:rPr lang="en-US" altLang="zh-CN" sz="2400" dirty="0">
                <a:latin typeface="Arial MT"/>
                <a:cs typeface="Arial MT"/>
              </a:rPr>
              <a:t>interrupts</a:t>
            </a:r>
            <a:r>
              <a:rPr lang="en-US" altLang="zh-CN" sz="2400" spc="-55" dirty="0">
                <a:latin typeface="Arial MT"/>
                <a:cs typeface="Arial MT"/>
              </a:rPr>
              <a:t> </a:t>
            </a:r>
            <a:r>
              <a:rPr lang="en-US" altLang="zh-CN" sz="2400" dirty="0">
                <a:latin typeface="Arial MT"/>
                <a:cs typeface="Arial MT"/>
              </a:rPr>
              <a:t>every</a:t>
            </a:r>
            <a:r>
              <a:rPr lang="en-US" altLang="zh-CN" sz="2400" spc="-45" dirty="0">
                <a:latin typeface="Arial MT"/>
                <a:cs typeface="Arial MT"/>
              </a:rPr>
              <a:t> </a:t>
            </a:r>
            <a:r>
              <a:rPr lang="en-US" altLang="zh-CN" sz="2400" dirty="0">
                <a:latin typeface="Arial MT"/>
                <a:cs typeface="Arial MT"/>
              </a:rPr>
              <a:t>quantum</a:t>
            </a:r>
            <a:r>
              <a:rPr lang="en-US" altLang="zh-CN" sz="2400" spc="-30" dirty="0">
                <a:latin typeface="Arial MT"/>
                <a:cs typeface="Arial MT"/>
              </a:rPr>
              <a:t> </a:t>
            </a:r>
            <a:r>
              <a:rPr lang="en-US" altLang="zh-CN" sz="2400" dirty="0">
                <a:latin typeface="Arial MT"/>
                <a:cs typeface="Arial MT"/>
              </a:rPr>
              <a:t>to</a:t>
            </a:r>
            <a:r>
              <a:rPr lang="en-US" altLang="zh-CN" sz="2400" spc="-30" dirty="0">
                <a:latin typeface="Arial MT"/>
                <a:cs typeface="Arial MT"/>
              </a:rPr>
              <a:t> </a:t>
            </a:r>
            <a:r>
              <a:rPr lang="en-US" altLang="zh-CN" sz="2400" dirty="0">
                <a:latin typeface="Arial MT"/>
                <a:cs typeface="Arial MT"/>
              </a:rPr>
              <a:t>schedule</a:t>
            </a:r>
            <a:r>
              <a:rPr lang="en-US" altLang="zh-CN" sz="2400" spc="-85" dirty="0">
                <a:latin typeface="Arial MT"/>
                <a:cs typeface="Arial MT"/>
              </a:rPr>
              <a:t> </a:t>
            </a:r>
            <a:r>
              <a:rPr lang="en-US" altLang="zh-CN" sz="2400" dirty="0">
                <a:latin typeface="Arial MT"/>
                <a:cs typeface="Arial MT"/>
              </a:rPr>
              <a:t>next</a:t>
            </a:r>
            <a:r>
              <a:rPr lang="en-US" altLang="zh-CN" sz="2400" spc="-20" dirty="0">
                <a:latin typeface="Arial MT"/>
                <a:cs typeface="Arial MT"/>
              </a:rPr>
              <a:t> </a:t>
            </a:r>
            <a:r>
              <a:rPr lang="en-US" altLang="zh-CN" sz="2400" spc="-10" dirty="0">
                <a:latin typeface="Arial MT"/>
                <a:cs typeface="Arial MT"/>
              </a:rPr>
              <a:t>process</a:t>
            </a:r>
            <a:endParaRPr lang="en-US" altLang="zh-CN" sz="2400" dirty="0">
              <a:latin typeface="Arial MT"/>
              <a:cs typeface="Arial MT"/>
            </a:endParaRPr>
          </a:p>
          <a:p>
            <a:pPr marL="354965" indent="-342265">
              <a:lnSpc>
                <a:spcPct val="100000"/>
              </a:lnSpc>
              <a:spcBef>
                <a:spcPts val="695"/>
              </a:spcBef>
              <a:buClr>
                <a:srgbClr val="993300"/>
              </a:buClr>
              <a:buSzPct val="108333"/>
              <a:buFont typeface="Times New Roman"/>
              <a:buChar char="▪"/>
              <a:tabLst>
                <a:tab pos="354965" algn="l"/>
              </a:tabLst>
            </a:pPr>
            <a:r>
              <a:rPr lang="en-US" altLang="zh-CN" sz="2400" spc="-10" dirty="0">
                <a:latin typeface="Arial MT"/>
                <a:cs typeface="Arial MT"/>
              </a:rPr>
              <a:t>Performance</a:t>
            </a:r>
            <a:endParaRPr lang="en-US" altLang="zh-CN" sz="2400" dirty="0">
              <a:latin typeface="Arial MT"/>
              <a:cs typeface="Arial MT"/>
            </a:endParaRPr>
          </a:p>
          <a:p>
            <a:pPr marL="756285" lvl="1" indent="-287020">
              <a:lnSpc>
                <a:spcPct val="100000"/>
              </a:lnSpc>
              <a:spcBef>
                <a:spcPts val="700"/>
              </a:spcBef>
              <a:buClr>
                <a:srgbClr val="CC6600"/>
              </a:buClr>
              <a:buSzPct val="108333"/>
              <a:buFont typeface="Arial MT"/>
              <a:buChar char="•"/>
              <a:tabLst>
                <a:tab pos="756285" algn="l"/>
              </a:tabLst>
            </a:pPr>
            <a:r>
              <a:rPr lang="en-US" altLang="zh-CN" sz="2400" i="1" dirty="0">
                <a:latin typeface="Arial"/>
                <a:cs typeface="Arial"/>
              </a:rPr>
              <a:t>q</a:t>
            </a:r>
            <a:r>
              <a:rPr lang="en-US" altLang="zh-CN" sz="2400" i="1" spc="-55" dirty="0">
                <a:latin typeface="Arial"/>
                <a:cs typeface="Arial"/>
              </a:rPr>
              <a:t> </a:t>
            </a:r>
            <a:r>
              <a:rPr lang="en-US" altLang="zh-CN" sz="2400" dirty="0">
                <a:latin typeface="Arial MT"/>
                <a:cs typeface="Arial MT"/>
              </a:rPr>
              <a:t>large</a:t>
            </a:r>
            <a:r>
              <a:rPr lang="en-US" altLang="zh-CN" sz="2400" spc="-55" dirty="0">
                <a:latin typeface="Arial MT"/>
                <a:cs typeface="Arial MT"/>
              </a:rPr>
              <a:t> </a:t>
            </a:r>
            <a:r>
              <a:rPr lang="en-US" altLang="zh-CN" sz="2400" dirty="0">
                <a:latin typeface="Georgia"/>
                <a:cs typeface="Georgia"/>
              </a:rPr>
              <a:t></a:t>
            </a:r>
            <a:r>
              <a:rPr lang="en-US" altLang="zh-CN" sz="2400" spc="5" dirty="0">
                <a:latin typeface="Georgia"/>
                <a:cs typeface="Georgia"/>
              </a:rPr>
              <a:t> </a:t>
            </a:r>
            <a:r>
              <a:rPr lang="en-US" altLang="zh-CN" sz="2400" spc="-20" dirty="0">
                <a:latin typeface="Arial MT"/>
                <a:cs typeface="Arial MT"/>
              </a:rPr>
              <a:t>FIFO</a:t>
            </a:r>
            <a:endParaRPr lang="en-US" altLang="zh-CN" sz="2400" dirty="0">
              <a:latin typeface="Arial MT"/>
              <a:cs typeface="Arial MT"/>
            </a:endParaRPr>
          </a:p>
          <a:p>
            <a:pPr marL="756285" marR="5080" lvl="1" indent="-287020">
              <a:lnSpc>
                <a:spcPct val="100499"/>
              </a:lnSpc>
              <a:spcBef>
                <a:spcPts val="685"/>
              </a:spcBef>
              <a:buClr>
                <a:srgbClr val="CC6600"/>
              </a:buClr>
              <a:buSzPct val="108333"/>
              <a:buFont typeface="Arial MT"/>
              <a:buChar char="•"/>
              <a:tabLst>
                <a:tab pos="756285" algn="l"/>
              </a:tabLst>
            </a:pPr>
            <a:r>
              <a:rPr lang="en-US" altLang="zh-CN" sz="2400" i="1" dirty="0">
                <a:latin typeface="Arial"/>
                <a:cs typeface="Arial"/>
              </a:rPr>
              <a:t>q</a:t>
            </a:r>
            <a:r>
              <a:rPr lang="en-US" altLang="zh-CN" sz="2400" i="1" spc="-40" dirty="0">
                <a:latin typeface="Arial"/>
                <a:cs typeface="Arial"/>
              </a:rPr>
              <a:t> </a:t>
            </a:r>
            <a:r>
              <a:rPr lang="en-US" altLang="zh-CN" sz="2400" dirty="0">
                <a:latin typeface="Arial MT"/>
                <a:cs typeface="Arial MT"/>
              </a:rPr>
              <a:t>small</a:t>
            </a:r>
            <a:r>
              <a:rPr lang="en-US" altLang="zh-CN" sz="2400" spc="-45" dirty="0">
                <a:latin typeface="Arial MT"/>
                <a:cs typeface="Arial MT"/>
              </a:rPr>
              <a:t> </a:t>
            </a:r>
            <a:r>
              <a:rPr lang="en-US" altLang="zh-CN" sz="2400" dirty="0">
                <a:latin typeface="Georgia"/>
                <a:cs typeface="Georgia"/>
              </a:rPr>
              <a:t></a:t>
            </a:r>
            <a:r>
              <a:rPr lang="en-US" altLang="zh-CN" sz="2400" spc="25" dirty="0">
                <a:latin typeface="Georgia"/>
                <a:cs typeface="Georgia"/>
              </a:rPr>
              <a:t> </a:t>
            </a:r>
            <a:r>
              <a:rPr lang="en-US" altLang="zh-CN" sz="2400" i="1" dirty="0">
                <a:latin typeface="Arial"/>
                <a:cs typeface="Arial"/>
              </a:rPr>
              <a:t>q</a:t>
            </a:r>
            <a:r>
              <a:rPr lang="en-US" altLang="zh-CN" sz="2400" i="1" spc="-25" dirty="0">
                <a:latin typeface="Arial"/>
                <a:cs typeface="Arial"/>
              </a:rPr>
              <a:t> </a:t>
            </a:r>
            <a:r>
              <a:rPr lang="en-US" altLang="zh-CN" sz="2400" dirty="0">
                <a:latin typeface="Arial MT"/>
                <a:cs typeface="Arial MT"/>
              </a:rPr>
              <a:t>must</a:t>
            </a:r>
            <a:r>
              <a:rPr lang="en-US" altLang="zh-CN" sz="2400" spc="-30" dirty="0">
                <a:latin typeface="Arial MT"/>
                <a:cs typeface="Arial MT"/>
              </a:rPr>
              <a:t> </a:t>
            </a:r>
            <a:r>
              <a:rPr lang="en-US" altLang="zh-CN" sz="2400" dirty="0">
                <a:latin typeface="Arial MT"/>
                <a:cs typeface="Arial MT"/>
              </a:rPr>
              <a:t>be</a:t>
            </a:r>
            <a:r>
              <a:rPr lang="en-US" altLang="zh-CN" sz="2400" spc="-45" dirty="0">
                <a:latin typeface="Arial MT"/>
                <a:cs typeface="Arial MT"/>
              </a:rPr>
              <a:t> </a:t>
            </a:r>
            <a:r>
              <a:rPr lang="en-US" altLang="zh-CN" sz="2400" dirty="0">
                <a:latin typeface="Arial MT"/>
                <a:cs typeface="Arial MT"/>
              </a:rPr>
              <a:t>large</a:t>
            </a:r>
            <a:r>
              <a:rPr lang="en-US" altLang="zh-CN" sz="2400" spc="-60" dirty="0">
                <a:latin typeface="Arial MT"/>
                <a:cs typeface="Arial MT"/>
              </a:rPr>
              <a:t> </a:t>
            </a:r>
            <a:r>
              <a:rPr lang="en-US" altLang="zh-CN" sz="2400" dirty="0">
                <a:latin typeface="Arial MT"/>
                <a:cs typeface="Arial MT"/>
              </a:rPr>
              <a:t>with</a:t>
            </a:r>
            <a:r>
              <a:rPr lang="en-US" altLang="zh-CN" sz="2400" spc="10" dirty="0">
                <a:latin typeface="Arial MT"/>
                <a:cs typeface="Arial MT"/>
              </a:rPr>
              <a:t> </a:t>
            </a:r>
            <a:r>
              <a:rPr lang="en-US" altLang="zh-CN" sz="2400" dirty="0">
                <a:latin typeface="Arial MT"/>
                <a:cs typeface="Arial MT"/>
              </a:rPr>
              <a:t>respect</a:t>
            </a:r>
            <a:r>
              <a:rPr lang="en-US" altLang="zh-CN" sz="2400" spc="-50" dirty="0">
                <a:latin typeface="Arial MT"/>
                <a:cs typeface="Arial MT"/>
              </a:rPr>
              <a:t> </a:t>
            </a:r>
            <a:r>
              <a:rPr lang="en-US" altLang="zh-CN" sz="2400" dirty="0">
                <a:latin typeface="Arial MT"/>
                <a:cs typeface="Arial MT"/>
              </a:rPr>
              <a:t>to</a:t>
            </a:r>
            <a:r>
              <a:rPr lang="en-US" altLang="zh-CN" sz="2400" spc="-25" dirty="0">
                <a:latin typeface="Arial MT"/>
                <a:cs typeface="Arial MT"/>
              </a:rPr>
              <a:t> </a:t>
            </a:r>
            <a:r>
              <a:rPr lang="en-US" altLang="zh-CN" sz="2400" dirty="0">
                <a:latin typeface="Arial MT"/>
                <a:cs typeface="Arial MT"/>
              </a:rPr>
              <a:t>context</a:t>
            </a:r>
            <a:r>
              <a:rPr lang="en-US" altLang="zh-CN" sz="2400" spc="-30" dirty="0">
                <a:latin typeface="Arial MT"/>
                <a:cs typeface="Arial MT"/>
              </a:rPr>
              <a:t> </a:t>
            </a:r>
            <a:r>
              <a:rPr lang="en-US" altLang="zh-CN" sz="2400" dirty="0">
                <a:latin typeface="Arial MT"/>
                <a:cs typeface="Arial MT"/>
              </a:rPr>
              <a:t>switch,</a:t>
            </a:r>
            <a:r>
              <a:rPr lang="en-US" altLang="zh-CN" sz="2400" spc="-10" dirty="0">
                <a:latin typeface="Arial MT"/>
                <a:cs typeface="Arial MT"/>
              </a:rPr>
              <a:t> </a:t>
            </a:r>
            <a:r>
              <a:rPr lang="en-US" altLang="zh-CN" sz="2400" dirty="0">
                <a:latin typeface="Arial MT"/>
                <a:cs typeface="Arial MT"/>
              </a:rPr>
              <a:t>otherwise</a:t>
            </a:r>
            <a:r>
              <a:rPr lang="en-US" altLang="zh-CN" sz="2400" spc="-10" dirty="0">
                <a:latin typeface="Arial MT"/>
                <a:cs typeface="Arial MT"/>
              </a:rPr>
              <a:t> overhead </a:t>
            </a:r>
            <a:r>
              <a:rPr lang="en-US" altLang="zh-CN" sz="2400" dirty="0">
                <a:latin typeface="Arial MT"/>
                <a:cs typeface="Arial MT"/>
              </a:rPr>
              <a:t>is</a:t>
            </a:r>
            <a:r>
              <a:rPr lang="en-US" altLang="zh-CN" sz="2400" spc="50" dirty="0">
                <a:latin typeface="Arial MT"/>
                <a:cs typeface="Arial MT"/>
              </a:rPr>
              <a:t> </a:t>
            </a:r>
            <a:r>
              <a:rPr lang="en-US" altLang="zh-CN" sz="2400" dirty="0">
                <a:latin typeface="Arial MT"/>
                <a:cs typeface="Arial MT"/>
              </a:rPr>
              <a:t>too</a:t>
            </a:r>
            <a:r>
              <a:rPr lang="en-US" altLang="zh-CN" sz="2400" spc="-5" dirty="0">
                <a:latin typeface="Arial MT"/>
                <a:cs typeface="Arial MT"/>
              </a:rPr>
              <a:t> </a:t>
            </a:r>
            <a:r>
              <a:rPr lang="en-US" altLang="zh-CN" sz="2400" spc="-20" dirty="0">
                <a:latin typeface="Arial MT"/>
                <a:cs typeface="Arial MT"/>
              </a:rPr>
              <a:t>high</a:t>
            </a:r>
            <a:endParaRPr lang="en-US" altLang="zh-CN" sz="2400" dirty="0">
              <a:latin typeface="Arial MT"/>
              <a:cs typeface="Arial MT"/>
            </a:endParaRPr>
          </a:p>
        </p:txBody>
      </p:sp>
    </p:spTree>
    <p:extLst>
      <p:ext uri="{BB962C8B-B14F-4D97-AF65-F5344CB8AC3E}">
        <p14:creationId xmlns:p14="http://schemas.microsoft.com/office/powerpoint/2010/main" val="36810264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01550" y="515105"/>
            <a:ext cx="1069294" cy="808037"/>
          </a:xfrm>
          <a:prstGeom prst="rect">
            <a:avLst/>
          </a:prstGeom>
        </p:spPr>
      </p:pic>
      <p:grpSp>
        <p:nvGrpSpPr>
          <p:cNvPr id="3" name="object 3"/>
          <p:cNvGrpSpPr/>
          <p:nvPr/>
        </p:nvGrpSpPr>
        <p:grpSpPr>
          <a:xfrm>
            <a:off x="452627" y="457200"/>
            <a:ext cx="238125" cy="6863080"/>
            <a:chOff x="452627" y="457200"/>
            <a:chExt cx="238125" cy="6863080"/>
          </a:xfrm>
        </p:grpSpPr>
        <p:sp>
          <p:nvSpPr>
            <p:cNvPr id="4" name="object 4"/>
            <p:cNvSpPr/>
            <p:nvPr/>
          </p:nvSpPr>
          <p:spPr>
            <a:xfrm>
              <a:off x="457200" y="457200"/>
              <a:ext cx="228600" cy="2286000"/>
            </a:xfrm>
            <a:custGeom>
              <a:avLst/>
              <a:gdLst/>
              <a:ahLst/>
              <a:cxnLst/>
              <a:rect l="l" t="t" r="r" b="b"/>
              <a:pathLst>
                <a:path w="228600" h="2286000">
                  <a:moveTo>
                    <a:pt x="228600" y="2286000"/>
                  </a:moveTo>
                  <a:lnTo>
                    <a:pt x="0" y="2286000"/>
                  </a:lnTo>
                  <a:lnTo>
                    <a:pt x="0" y="0"/>
                  </a:lnTo>
                  <a:lnTo>
                    <a:pt x="228600" y="0"/>
                  </a:lnTo>
                  <a:lnTo>
                    <a:pt x="228600" y="2286000"/>
                  </a:lnTo>
                  <a:close/>
                </a:path>
              </a:pathLst>
            </a:custGeom>
            <a:solidFill>
              <a:srgbClr val="336699"/>
            </a:solidFill>
          </p:spPr>
          <p:txBody>
            <a:bodyPr wrap="square" lIns="0" tIns="0" rIns="0" bIns="0" rtlCol="0"/>
            <a:lstStyle/>
            <a:p>
              <a:endParaRPr/>
            </a:p>
          </p:txBody>
        </p:sp>
        <p:pic>
          <p:nvPicPr>
            <p:cNvPr id="5" name="object 5"/>
            <p:cNvPicPr/>
            <p:nvPr/>
          </p:nvPicPr>
          <p:blipFill>
            <a:blip r:embed="rId3" cstate="print"/>
            <a:stretch>
              <a:fillRect/>
            </a:stretch>
          </p:blipFill>
          <p:spPr>
            <a:xfrm>
              <a:off x="452627" y="2738627"/>
              <a:ext cx="237743" cy="4581143"/>
            </a:xfrm>
            <a:prstGeom prst="rect">
              <a:avLst/>
            </a:prstGeom>
          </p:spPr>
        </p:pic>
      </p:grpSp>
      <p:pic>
        <p:nvPicPr>
          <p:cNvPr id="6" name="object 6"/>
          <p:cNvPicPr/>
          <p:nvPr/>
        </p:nvPicPr>
        <p:blipFill>
          <a:blip r:embed="rId4" cstate="print"/>
          <a:stretch>
            <a:fillRect/>
          </a:stretch>
        </p:blipFill>
        <p:spPr>
          <a:xfrm>
            <a:off x="8225028" y="6300216"/>
            <a:ext cx="1293875" cy="803147"/>
          </a:xfrm>
          <a:prstGeom prst="rect">
            <a:avLst/>
          </a:prstGeom>
        </p:spPr>
      </p:pic>
      <p:sp>
        <p:nvSpPr>
          <p:cNvPr id="7" name="object 7"/>
          <p:cNvSpPr txBox="1">
            <a:spLocks noGrp="1"/>
          </p:cNvSpPr>
          <p:nvPr>
            <p:ph type="title"/>
          </p:nvPr>
        </p:nvSpPr>
        <p:spPr>
          <a:xfrm>
            <a:off x="901700" y="798135"/>
            <a:ext cx="8102600" cy="513715"/>
          </a:xfrm>
          <a:prstGeom prst="rect">
            <a:avLst/>
          </a:prstGeom>
        </p:spPr>
        <p:txBody>
          <a:bodyPr vert="horz" wrap="square" lIns="0" tIns="12700" rIns="0" bIns="0" rtlCol="0">
            <a:spAutoFit/>
          </a:bodyPr>
          <a:lstStyle/>
          <a:p>
            <a:pPr marL="12700">
              <a:lnSpc>
                <a:spcPct val="100000"/>
              </a:lnSpc>
              <a:spcBef>
                <a:spcPts val="100"/>
              </a:spcBef>
              <a:tabLst>
                <a:tab pos="2069464" algn="l"/>
                <a:tab pos="8089265" algn="l"/>
              </a:tabLst>
            </a:pPr>
            <a:r>
              <a:rPr sz="3200" b="0" u="sng" dirty="0">
                <a:uFill>
                  <a:solidFill>
                    <a:srgbClr val="336699"/>
                  </a:solidFill>
                </a:uFill>
                <a:latin typeface="Times New Roman"/>
                <a:cs typeface="Times New Roman"/>
              </a:rPr>
              <a:t>	</a:t>
            </a:r>
            <a:r>
              <a:rPr sz="3200" u="sng" dirty="0">
                <a:uFill>
                  <a:solidFill>
                    <a:srgbClr val="336699"/>
                  </a:solidFill>
                </a:uFill>
              </a:rPr>
              <a:t>Round</a:t>
            </a:r>
            <a:r>
              <a:rPr sz="3200" u="sng" spc="-85" dirty="0">
                <a:uFill>
                  <a:solidFill>
                    <a:srgbClr val="336699"/>
                  </a:solidFill>
                </a:uFill>
              </a:rPr>
              <a:t> </a:t>
            </a:r>
            <a:r>
              <a:rPr sz="3200" u="sng" dirty="0">
                <a:uFill>
                  <a:solidFill>
                    <a:srgbClr val="336699"/>
                  </a:solidFill>
                </a:uFill>
              </a:rPr>
              <a:t>Robin</a:t>
            </a:r>
            <a:r>
              <a:rPr sz="3200" u="sng" spc="-140" dirty="0">
                <a:uFill>
                  <a:solidFill>
                    <a:srgbClr val="336699"/>
                  </a:solidFill>
                </a:uFill>
              </a:rPr>
              <a:t> </a:t>
            </a:r>
            <a:r>
              <a:rPr sz="3200" u="sng" spc="-20" dirty="0">
                <a:uFill>
                  <a:solidFill>
                    <a:srgbClr val="336699"/>
                  </a:solidFill>
                </a:uFill>
              </a:rPr>
              <a:t>(RR)</a:t>
            </a:r>
            <a:r>
              <a:rPr sz="3200" u="sng" dirty="0">
                <a:uFill>
                  <a:solidFill>
                    <a:srgbClr val="336699"/>
                  </a:solidFill>
                </a:uFill>
              </a:rPr>
              <a:t>	</a:t>
            </a:r>
            <a:endParaRPr sz="3200">
              <a:latin typeface="Times New Roman"/>
              <a:cs typeface="Times New Roman"/>
            </a:endParaRPr>
          </a:p>
        </p:txBody>
      </p:sp>
      <p:sp>
        <p:nvSpPr>
          <p:cNvPr id="21" name="object 21"/>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22" name="object 22"/>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23" name="object 23"/>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5.55</a:t>
            </a:r>
          </a:p>
        </p:txBody>
      </p:sp>
      <p:sp>
        <p:nvSpPr>
          <p:cNvPr id="8" name="object 8"/>
          <p:cNvSpPr txBox="1"/>
          <p:nvPr/>
        </p:nvSpPr>
        <p:spPr>
          <a:xfrm>
            <a:off x="1294891" y="1447300"/>
            <a:ext cx="6393180" cy="299720"/>
          </a:xfrm>
          <a:prstGeom prst="rect">
            <a:avLst/>
          </a:prstGeom>
        </p:spPr>
        <p:txBody>
          <a:bodyPr vert="horz" wrap="square" lIns="0" tIns="12700" rIns="0" bIns="0" rtlCol="0">
            <a:spAutoFit/>
          </a:bodyPr>
          <a:lstStyle/>
          <a:p>
            <a:pPr marL="12700">
              <a:lnSpc>
                <a:spcPct val="100000"/>
              </a:lnSpc>
              <a:spcBef>
                <a:spcPts val="100"/>
              </a:spcBef>
              <a:tabLst>
                <a:tab pos="1280160" algn="l"/>
                <a:tab pos="2328545" algn="l"/>
                <a:tab pos="2673350" algn="l"/>
                <a:tab pos="4674235" algn="l"/>
              </a:tabLst>
            </a:pPr>
            <a:r>
              <a:rPr sz="2700" u="sng" baseline="3086" dirty="0">
                <a:uFill>
                  <a:solidFill>
                    <a:srgbClr val="000000"/>
                  </a:solidFill>
                </a:uFill>
                <a:latin typeface="Times New Roman"/>
                <a:cs typeface="Times New Roman"/>
              </a:rPr>
              <a:t>	</a:t>
            </a:r>
            <a:r>
              <a:rPr sz="2700" u="sng" spc="-15" baseline="3086" dirty="0">
                <a:uFill>
                  <a:solidFill>
                    <a:srgbClr val="000000"/>
                  </a:solidFill>
                </a:uFill>
                <a:latin typeface="Arial MT"/>
                <a:cs typeface="Arial MT"/>
              </a:rPr>
              <a:t>Process</a:t>
            </a:r>
            <a:r>
              <a:rPr sz="2700" u="sng" baseline="3086" dirty="0">
                <a:uFill>
                  <a:solidFill>
                    <a:srgbClr val="000000"/>
                  </a:solidFill>
                </a:uFill>
                <a:latin typeface="Arial MT"/>
                <a:cs typeface="Arial MT"/>
              </a:rPr>
              <a:t>	</a:t>
            </a:r>
            <a:r>
              <a:rPr sz="2700" baseline="3086" dirty="0">
                <a:latin typeface="Arial MT"/>
                <a:cs typeface="Arial MT"/>
              </a:rPr>
              <a:t>	</a:t>
            </a:r>
            <a:r>
              <a:rPr sz="1800" u="sng" spc="500" dirty="0">
                <a:uFill>
                  <a:solidFill>
                    <a:srgbClr val="000000"/>
                  </a:solidFill>
                </a:uFill>
                <a:latin typeface="Times New Roman"/>
                <a:cs typeface="Times New Roman"/>
              </a:rPr>
              <a:t> </a:t>
            </a:r>
            <a:r>
              <a:rPr sz="1800" u="sng" spc="-10" dirty="0">
                <a:uFill>
                  <a:solidFill>
                    <a:srgbClr val="000000"/>
                  </a:solidFill>
                </a:uFill>
                <a:latin typeface="Arial MT"/>
                <a:cs typeface="Arial MT"/>
              </a:rPr>
              <a:t>Arrival </a:t>
            </a:r>
            <a:r>
              <a:rPr sz="1800" u="sng" dirty="0">
                <a:uFill>
                  <a:solidFill>
                    <a:srgbClr val="000000"/>
                  </a:solidFill>
                </a:uFill>
                <a:latin typeface="Arial MT"/>
                <a:cs typeface="Arial MT"/>
              </a:rPr>
              <a:t>Time	</a:t>
            </a:r>
            <a:r>
              <a:rPr sz="2700" u="sng" baseline="3086" dirty="0">
                <a:uFill>
                  <a:solidFill>
                    <a:srgbClr val="000000"/>
                  </a:solidFill>
                </a:uFill>
                <a:latin typeface="Arial MT"/>
                <a:cs typeface="Arial MT"/>
              </a:rPr>
              <a:t>CPU</a:t>
            </a:r>
            <a:r>
              <a:rPr sz="2700" u="sng" spc="-44" baseline="3086" dirty="0">
                <a:uFill>
                  <a:solidFill>
                    <a:srgbClr val="000000"/>
                  </a:solidFill>
                </a:uFill>
                <a:latin typeface="Arial MT"/>
                <a:cs typeface="Arial MT"/>
              </a:rPr>
              <a:t> </a:t>
            </a:r>
            <a:r>
              <a:rPr sz="2700" u="sng" spc="-15" baseline="3086" dirty="0">
                <a:uFill>
                  <a:solidFill>
                    <a:srgbClr val="000000"/>
                  </a:solidFill>
                </a:uFill>
                <a:latin typeface="Arial MT"/>
                <a:cs typeface="Arial MT"/>
              </a:rPr>
              <a:t>Burst</a:t>
            </a:r>
            <a:r>
              <a:rPr sz="2700" u="sng" spc="-179" baseline="3086" dirty="0">
                <a:uFill>
                  <a:solidFill>
                    <a:srgbClr val="000000"/>
                  </a:solidFill>
                </a:uFill>
                <a:latin typeface="Arial MT"/>
                <a:cs typeface="Arial MT"/>
              </a:rPr>
              <a:t> </a:t>
            </a:r>
            <a:r>
              <a:rPr sz="2700" u="sng" spc="-30" baseline="3086" dirty="0">
                <a:uFill>
                  <a:solidFill>
                    <a:srgbClr val="000000"/>
                  </a:solidFill>
                </a:uFill>
                <a:latin typeface="Arial MT"/>
                <a:cs typeface="Arial MT"/>
              </a:rPr>
              <a:t>Time</a:t>
            </a:r>
            <a:r>
              <a:rPr sz="2700" u="sng" spc="750" baseline="3086" dirty="0">
                <a:uFill>
                  <a:solidFill>
                    <a:srgbClr val="000000"/>
                  </a:solidFill>
                </a:uFill>
                <a:latin typeface="Arial MT"/>
                <a:cs typeface="Arial MT"/>
              </a:rPr>
              <a:t> </a:t>
            </a:r>
            <a:endParaRPr sz="2700" baseline="3086">
              <a:latin typeface="Arial MT"/>
              <a:cs typeface="Arial MT"/>
            </a:endParaRPr>
          </a:p>
        </p:txBody>
      </p:sp>
      <p:graphicFrame>
        <p:nvGraphicFramePr>
          <p:cNvPr id="9" name="object 9"/>
          <p:cNvGraphicFramePr>
            <a:graphicFrameLocks noGrp="1"/>
          </p:cNvGraphicFramePr>
          <p:nvPr/>
        </p:nvGraphicFramePr>
        <p:xfrm>
          <a:off x="2731199" y="1748316"/>
          <a:ext cx="4185919" cy="1614805"/>
        </p:xfrm>
        <a:graphic>
          <a:graphicData uri="http://schemas.openxmlformats.org/drawingml/2006/table">
            <a:tbl>
              <a:tblPr firstRow="1" bandRow="1">
                <a:tableStyleId>{2D5ABB26-0587-4C30-8999-92F81FD0307C}</a:tableStyleId>
              </a:tblPr>
              <a:tblGrid>
                <a:gridCol w="1019810">
                  <a:extLst>
                    <a:ext uri="{9D8B030D-6E8A-4147-A177-3AD203B41FA5}">
                      <a16:colId xmlns:a16="http://schemas.microsoft.com/office/drawing/2014/main" val="20000"/>
                    </a:ext>
                  </a:extLst>
                </a:gridCol>
                <a:gridCol w="1942464">
                  <a:extLst>
                    <a:ext uri="{9D8B030D-6E8A-4147-A177-3AD203B41FA5}">
                      <a16:colId xmlns:a16="http://schemas.microsoft.com/office/drawing/2014/main" val="20001"/>
                    </a:ext>
                  </a:extLst>
                </a:gridCol>
                <a:gridCol w="1223645">
                  <a:extLst>
                    <a:ext uri="{9D8B030D-6E8A-4147-A177-3AD203B41FA5}">
                      <a16:colId xmlns:a16="http://schemas.microsoft.com/office/drawing/2014/main" val="20002"/>
                    </a:ext>
                  </a:extLst>
                </a:gridCol>
              </a:tblGrid>
              <a:tr h="307340">
                <a:tc>
                  <a:txBody>
                    <a:bodyPr/>
                    <a:lstStyle/>
                    <a:p>
                      <a:pPr marL="31750">
                        <a:lnSpc>
                          <a:spcPts val="1989"/>
                        </a:lnSpc>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0" marB="0"/>
                </a:tc>
                <a:tc>
                  <a:txBody>
                    <a:bodyPr/>
                    <a:lstStyle/>
                    <a:p>
                      <a:pPr marL="746125">
                        <a:lnSpc>
                          <a:spcPts val="1989"/>
                        </a:lnSpc>
                      </a:pPr>
                      <a:r>
                        <a:rPr sz="1800" spc="-50" dirty="0">
                          <a:latin typeface="Arial MT"/>
                          <a:cs typeface="Arial MT"/>
                        </a:rPr>
                        <a:t>0</a:t>
                      </a:r>
                      <a:endParaRPr sz="1800">
                        <a:latin typeface="Arial MT"/>
                        <a:cs typeface="Arial MT"/>
                      </a:endParaRPr>
                    </a:p>
                  </a:txBody>
                  <a:tcPr marL="0" marR="0" marT="0" marB="0"/>
                </a:tc>
                <a:tc>
                  <a:txBody>
                    <a:bodyPr/>
                    <a:lstStyle/>
                    <a:p>
                      <a:pPr marL="941069">
                        <a:lnSpc>
                          <a:spcPts val="1989"/>
                        </a:lnSpc>
                      </a:pPr>
                      <a:r>
                        <a:rPr sz="1800" spc="-25" dirty="0">
                          <a:latin typeface="Arial MT"/>
                          <a:cs typeface="Arial MT"/>
                        </a:rPr>
                        <a:t>10</a:t>
                      </a:r>
                      <a:endParaRPr sz="1800">
                        <a:latin typeface="Arial MT"/>
                        <a:cs typeface="Arial MT"/>
                      </a:endParaRPr>
                    </a:p>
                  </a:txBody>
                  <a:tcPr marL="0" marR="0" marT="0" marB="0"/>
                </a:tc>
                <a:extLst>
                  <a:ext uri="{0D108BD9-81ED-4DB2-BD59-A6C34878D82A}">
                    <a16:rowId xmlns:a16="http://schemas.microsoft.com/office/drawing/2014/main" val="10000"/>
                  </a:ext>
                </a:extLst>
              </a:tr>
              <a:tr h="337185">
                <a:tc>
                  <a:txBody>
                    <a:bodyPr/>
                    <a:lstStyle/>
                    <a:p>
                      <a:pPr marL="36195">
                        <a:lnSpc>
                          <a:spcPct val="100000"/>
                        </a:lnSpc>
                        <a:spcBef>
                          <a:spcPts val="90"/>
                        </a:spcBef>
                      </a:pPr>
                      <a:r>
                        <a:rPr sz="1800" spc="-25" dirty="0">
                          <a:latin typeface="Arial MT"/>
                          <a:cs typeface="Arial MT"/>
                        </a:rPr>
                        <a:t>P</a:t>
                      </a:r>
                      <a:r>
                        <a:rPr sz="1800" spc="-37" baseline="-13888" dirty="0">
                          <a:latin typeface="Arial MT"/>
                          <a:cs typeface="Arial MT"/>
                        </a:rPr>
                        <a:t>2</a:t>
                      </a:r>
                      <a:endParaRPr sz="1800" baseline="-13888">
                        <a:latin typeface="Arial MT"/>
                        <a:cs typeface="Arial MT"/>
                      </a:endParaRPr>
                    </a:p>
                  </a:txBody>
                  <a:tcPr marL="0" marR="0" marT="11430" marB="0"/>
                </a:tc>
                <a:tc>
                  <a:txBody>
                    <a:bodyPr/>
                    <a:lstStyle/>
                    <a:p>
                      <a:pPr marL="748665">
                        <a:lnSpc>
                          <a:spcPct val="100000"/>
                        </a:lnSpc>
                        <a:spcBef>
                          <a:spcPts val="175"/>
                        </a:spcBef>
                      </a:pPr>
                      <a:r>
                        <a:rPr sz="1800" spc="-50" dirty="0">
                          <a:latin typeface="Arial MT"/>
                          <a:cs typeface="Arial MT"/>
                        </a:rPr>
                        <a:t>3</a:t>
                      </a:r>
                      <a:endParaRPr sz="1800">
                        <a:latin typeface="Arial MT"/>
                        <a:cs typeface="Arial MT"/>
                      </a:endParaRPr>
                    </a:p>
                  </a:txBody>
                  <a:tcPr marL="0" marR="0" marT="22225" marB="0"/>
                </a:tc>
                <a:tc>
                  <a:txBody>
                    <a:bodyPr/>
                    <a:lstStyle/>
                    <a:p>
                      <a:pPr marL="939800">
                        <a:lnSpc>
                          <a:spcPct val="100000"/>
                        </a:lnSpc>
                        <a:spcBef>
                          <a:spcPts val="105"/>
                        </a:spcBef>
                      </a:pPr>
                      <a:r>
                        <a:rPr sz="1800" spc="-50" dirty="0">
                          <a:latin typeface="Arial MT"/>
                          <a:cs typeface="Arial MT"/>
                        </a:rPr>
                        <a:t>6</a:t>
                      </a:r>
                      <a:endParaRPr sz="1800">
                        <a:latin typeface="Arial MT"/>
                        <a:cs typeface="Arial MT"/>
                      </a:endParaRPr>
                    </a:p>
                  </a:txBody>
                  <a:tcPr marL="0" marR="0" marT="13335" marB="0"/>
                </a:tc>
                <a:extLst>
                  <a:ext uri="{0D108BD9-81ED-4DB2-BD59-A6C34878D82A}">
                    <a16:rowId xmlns:a16="http://schemas.microsoft.com/office/drawing/2014/main" val="10001"/>
                  </a:ext>
                </a:extLst>
              </a:tr>
              <a:tr h="333375">
                <a:tc>
                  <a:txBody>
                    <a:bodyPr/>
                    <a:lstStyle/>
                    <a:p>
                      <a:pPr marL="36195">
                        <a:lnSpc>
                          <a:spcPct val="100000"/>
                        </a:lnSpc>
                        <a:spcBef>
                          <a:spcPts val="60"/>
                        </a:spcBef>
                      </a:pPr>
                      <a:r>
                        <a:rPr sz="1800" spc="-25" dirty="0">
                          <a:latin typeface="Arial MT"/>
                          <a:cs typeface="Arial MT"/>
                        </a:rPr>
                        <a:t>P</a:t>
                      </a:r>
                      <a:r>
                        <a:rPr sz="1800" spc="-37" baseline="-13888" dirty="0">
                          <a:latin typeface="Arial MT"/>
                          <a:cs typeface="Arial MT"/>
                        </a:rPr>
                        <a:t>3</a:t>
                      </a:r>
                      <a:endParaRPr sz="1800" baseline="-13888">
                        <a:latin typeface="Arial MT"/>
                        <a:cs typeface="Arial MT"/>
                      </a:endParaRPr>
                    </a:p>
                  </a:txBody>
                  <a:tcPr marL="0" marR="0" marT="7620" marB="0"/>
                </a:tc>
                <a:tc>
                  <a:txBody>
                    <a:bodyPr/>
                    <a:lstStyle/>
                    <a:p>
                      <a:pPr marL="748665">
                        <a:lnSpc>
                          <a:spcPct val="100000"/>
                        </a:lnSpc>
                        <a:spcBef>
                          <a:spcPts val="145"/>
                        </a:spcBef>
                      </a:pPr>
                      <a:r>
                        <a:rPr sz="1800" spc="-50" dirty="0">
                          <a:latin typeface="Arial MT"/>
                          <a:cs typeface="Arial MT"/>
                        </a:rPr>
                        <a:t>3</a:t>
                      </a:r>
                      <a:endParaRPr sz="1800">
                        <a:latin typeface="Arial MT"/>
                        <a:cs typeface="Arial MT"/>
                      </a:endParaRPr>
                    </a:p>
                  </a:txBody>
                  <a:tcPr marL="0" marR="0" marT="18415" marB="0"/>
                </a:tc>
                <a:tc>
                  <a:txBody>
                    <a:bodyPr/>
                    <a:lstStyle/>
                    <a:p>
                      <a:pPr marL="939800">
                        <a:lnSpc>
                          <a:spcPct val="100000"/>
                        </a:lnSpc>
                        <a:spcBef>
                          <a:spcPts val="75"/>
                        </a:spcBef>
                      </a:pPr>
                      <a:r>
                        <a:rPr sz="1800" spc="-50" dirty="0">
                          <a:latin typeface="Arial MT"/>
                          <a:cs typeface="Arial MT"/>
                        </a:rPr>
                        <a:t>4</a:t>
                      </a:r>
                      <a:endParaRPr sz="1800">
                        <a:latin typeface="Arial MT"/>
                        <a:cs typeface="Arial MT"/>
                      </a:endParaRPr>
                    </a:p>
                  </a:txBody>
                  <a:tcPr marL="0" marR="0" marT="9525" marB="0"/>
                </a:tc>
                <a:extLst>
                  <a:ext uri="{0D108BD9-81ED-4DB2-BD59-A6C34878D82A}">
                    <a16:rowId xmlns:a16="http://schemas.microsoft.com/office/drawing/2014/main" val="10002"/>
                  </a:ext>
                </a:extLst>
              </a:tr>
              <a:tr h="333375">
                <a:tc>
                  <a:txBody>
                    <a:bodyPr/>
                    <a:lstStyle/>
                    <a:p>
                      <a:pPr marL="36195">
                        <a:lnSpc>
                          <a:spcPct val="100000"/>
                        </a:lnSpc>
                        <a:spcBef>
                          <a:spcPts val="60"/>
                        </a:spcBef>
                      </a:pPr>
                      <a:r>
                        <a:rPr sz="1800" spc="-25" dirty="0">
                          <a:latin typeface="Arial MT"/>
                          <a:cs typeface="Arial MT"/>
                        </a:rPr>
                        <a:t>P</a:t>
                      </a:r>
                      <a:r>
                        <a:rPr sz="1800" spc="-37" baseline="-13888" dirty="0">
                          <a:latin typeface="Arial MT"/>
                          <a:cs typeface="Arial MT"/>
                        </a:rPr>
                        <a:t>4</a:t>
                      </a:r>
                      <a:endParaRPr sz="1800" baseline="-13888">
                        <a:latin typeface="Arial MT"/>
                        <a:cs typeface="Arial MT"/>
                      </a:endParaRPr>
                    </a:p>
                  </a:txBody>
                  <a:tcPr marL="0" marR="0" marT="7620" marB="0"/>
                </a:tc>
                <a:tc>
                  <a:txBody>
                    <a:bodyPr/>
                    <a:lstStyle/>
                    <a:p>
                      <a:pPr marL="748665">
                        <a:lnSpc>
                          <a:spcPct val="100000"/>
                        </a:lnSpc>
                        <a:spcBef>
                          <a:spcPts val="145"/>
                        </a:spcBef>
                      </a:pPr>
                      <a:r>
                        <a:rPr sz="1800" spc="-50" dirty="0">
                          <a:latin typeface="Arial MT"/>
                          <a:cs typeface="Arial MT"/>
                        </a:rPr>
                        <a:t>8</a:t>
                      </a:r>
                      <a:endParaRPr sz="1800">
                        <a:latin typeface="Arial MT"/>
                        <a:cs typeface="Arial MT"/>
                      </a:endParaRPr>
                    </a:p>
                  </a:txBody>
                  <a:tcPr marL="0" marR="0" marT="18415" marB="0"/>
                </a:tc>
                <a:tc>
                  <a:txBody>
                    <a:bodyPr/>
                    <a:lstStyle/>
                    <a:p>
                      <a:pPr marL="939800">
                        <a:lnSpc>
                          <a:spcPct val="100000"/>
                        </a:lnSpc>
                        <a:spcBef>
                          <a:spcPts val="75"/>
                        </a:spcBef>
                      </a:pPr>
                      <a:r>
                        <a:rPr sz="1800" spc="-50" dirty="0">
                          <a:latin typeface="Arial MT"/>
                          <a:cs typeface="Arial MT"/>
                        </a:rPr>
                        <a:t>3</a:t>
                      </a:r>
                      <a:endParaRPr sz="1800">
                        <a:latin typeface="Arial MT"/>
                        <a:cs typeface="Arial MT"/>
                      </a:endParaRPr>
                    </a:p>
                  </a:txBody>
                  <a:tcPr marL="0" marR="0" marT="9525" marB="0"/>
                </a:tc>
                <a:extLst>
                  <a:ext uri="{0D108BD9-81ED-4DB2-BD59-A6C34878D82A}">
                    <a16:rowId xmlns:a16="http://schemas.microsoft.com/office/drawing/2014/main" val="10003"/>
                  </a:ext>
                </a:extLst>
              </a:tr>
              <a:tr h="303530">
                <a:tc>
                  <a:txBody>
                    <a:bodyPr/>
                    <a:lstStyle/>
                    <a:p>
                      <a:pPr marL="36195">
                        <a:lnSpc>
                          <a:spcPct val="100000"/>
                        </a:lnSpc>
                        <a:spcBef>
                          <a:spcPts val="60"/>
                        </a:spcBef>
                      </a:pPr>
                      <a:r>
                        <a:rPr sz="1800" spc="-25" dirty="0">
                          <a:latin typeface="Arial MT"/>
                          <a:cs typeface="Arial MT"/>
                        </a:rPr>
                        <a:t>P</a:t>
                      </a:r>
                      <a:r>
                        <a:rPr sz="1800" spc="-37" baseline="-13888" dirty="0">
                          <a:latin typeface="Arial MT"/>
                          <a:cs typeface="Arial MT"/>
                        </a:rPr>
                        <a:t>5</a:t>
                      </a:r>
                      <a:endParaRPr sz="1800" baseline="-13888">
                        <a:latin typeface="Arial MT"/>
                        <a:cs typeface="Arial MT"/>
                      </a:endParaRPr>
                    </a:p>
                  </a:txBody>
                  <a:tcPr marL="0" marR="0" marT="7620" marB="0"/>
                </a:tc>
                <a:tc>
                  <a:txBody>
                    <a:bodyPr/>
                    <a:lstStyle/>
                    <a:p>
                      <a:pPr marL="748665">
                        <a:lnSpc>
                          <a:spcPts val="2145"/>
                        </a:lnSpc>
                        <a:spcBef>
                          <a:spcPts val="145"/>
                        </a:spcBef>
                      </a:pPr>
                      <a:r>
                        <a:rPr sz="1800" spc="-25" dirty="0">
                          <a:latin typeface="Arial MT"/>
                          <a:cs typeface="Arial MT"/>
                        </a:rPr>
                        <a:t>13</a:t>
                      </a:r>
                      <a:endParaRPr sz="1800">
                        <a:latin typeface="Arial MT"/>
                        <a:cs typeface="Arial MT"/>
                      </a:endParaRPr>
                    </a:p>
                  </a:txBody>
                  <a:tcPr marL="0" marR="0" marT="18415" marB="0"/>
                </a:tc>
                <a:tc>
                  <a:txBody>
                    <a:bodyPr/>
                    <a:lstStyle/>
                    <a:p>
                      <a:pPr marL="939800">
                        <a:lnSpc>
                          <a:spcPct val="100000"/>
                        </a:lnSpc>
                        <a:spcBef>
                          <a:spcPts val="85"/>
                        </a:spcBef>
                      </a:pPr>
                      <a:r>
                        <a:rPr sz="1800" spc="-50" dirty="0">
                          <a:latin typeface="Arial MT"/>
                          <a:cs typeface="Arial MT"/>
                        </a:rPr>
                        <a:t>5</a:t>
                      </a:r>
                      <a:endParaRPr sz="1800" dirty="0">
                        <a:latin typeface="Arial MT"/>
                        <a:cs typeface="Arial MT"/>
                      </a:endParaRPr>
                    </a:p>
                  </a:txBody>
                  <a:tcPr marL="0" marR="0" marT="10795" marB="0"/>
                </a:tc>
                <a:extLst>
                  <a:ext uri="{0D108BD9-81ED-4DB2-BD59-A6C34878D82A}">
                    <a16:rowId xmlns:a16="http://schemas.microsoft.com/office/drawing/2014/main" val="10004"/>
                  </a:ext>
                </a:extLst>
              </a:tr>
            </a:tbl>
          </a:graphicData>
        </a:graphic>
      </p:graphicFrame>
      <p:sp>
        <p:nvSpPr>
          <p:cNvPr id="10" name="object 10"/>
          <p:cNvSpPr txBox="1"/>
          <p:nvPr/>
        </p:nvSpPr>
        <p:spPr>
          <a:xfrm>
            <a:off x="3094722" y="4620268"/>
            <a:ext cx="139065" cy="239395"/>
          </a:xfrm>
          <a:prstGeom prst="rect">
            <a:avLst/>
          </a:prstGeom>
        </p:spPr>
        <p:txBody>
          <a:bodyPr vert="horz" wrap="square" lIns="0" tIns="13335" rIns="0" bIns="0" rtlCol="0">
            <a:spAutoFit/>
          </a:bodyPr>
          <a:lstStyle/>
          <a:p>
            <a:pPr marL="12700">
              <a:lnSpc>
                <a:spcPct val="100000"/>
              </a:lnSpc>
              <a:spcBef>
                <a:spcPts val="105"/>
              </a:spcBef>
            </a:pPr>
            <a:r>
              <a:rPr sz="1400" spc="-50" dirty="0">
                <a:latin typeface="Verdana"/>
                <a:cs typeface="Verdana"/>
              </a:rPr>
              <a:t>4</a:t>
            </a:r>
            <a:endParaRPr sz="1400">
              <a:latin typeface="Verdana"/>
              <a:cs typeface="Verdana"/>
            </a:endParaRPr>
          </a:p>
        </p:txBody>
      </p:sp>
      <p:sp>
        <p:nvSpPr>
          <p:cNvPr id="11" name="object 11"/>
          <p:cNvSpPr txBox="1"/>
          <p:nvPr/>
        </p:nvSpPr>
        <p:spPr>
          <a:xfrm>
            <a:off x="3745530" y="4644646"/>
            <a:ext cx="139065" cy="239395"/>
          </a:xfrm>
          <a:prstGeom prst="rect">
            <a:avLst/>
          </a:prstGeom>
        </p:spPr>
        <p:txBody>
          <a:bodyPr vert="horz" wrap="square" lIns="0" tIns="13335" rIns="0" bIns="0" rtlCol="0">
            <a:spAutoFit/>
          </a:bodyPr>
          <a:lstStyle/>
          <a:p>
            <a:pPr marL="12700">
              <a:lnSpc>
                <a:spcPct val="100000"/>
              </a:lnSpc>
              <a:spcBef>
                <a:spcPts val="105"/>
              </a:spcBef>
            </a:pPr>
            <a:r>
              <a:rPr sz="1400" spc="-50" dirty="0">
                <a:latin typeface="Verdana"/>
                <a:cs typeface="Verdana"/>
              </a:rPr>
              <a:t>8</a:t>
            </a:r>
            <a:endParaRPr sz="1400">
              <a:latin typeface="Verdana"/>
              <a:cs typeface="Verdana"/>
            </a:endParaRPr>
          </a:p>
        </p:txBody>
      </p:sp>
      <p:sp>
        <p:nvSpPr>
          <p:cNvPr id="12" name="object 12"/>
          <p:cNvSpPr txBox="1"/>
          <p:nvPr/>
        </p:nvSpPr>
        <p:spPr>
          <a:xfrm>
            <a:off x="4301785" y="4627929"/>
            <a:ext cx="249554"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Verdana"/>
                <a:cs typeface="Verdana"/>
              </a:rPr>
              <a:t>12</a:t>
            </a:r>
            <a:endParaRPr sz="1400">
              <a:latin typeface="Verdana"/>
              <a:cs typeface="Verdana"/>
            </a:endParaRPr>
          </a:p>
        </p:txBody>
      </p:sp>
      <p:sp>
        <p:nvSpPr>
          <p:cNvPr id="13" name="object 13"/>
          <p:cNvSpPr txBox="1"/>
          <p:nvPr/>
        </p:nvSpPr>
        <p:spPr>
          <a:xfrm>
            <a:off x="4871711" y="4649260"/>
            <a:ext cx="249554"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Verdana"/>
                <a:cs typeface="Verdana"/>
              </a:rPr>
              <a:t>16</a:t>
            </a:r>
            <a:endParaRPr sz="1400">
              <a:latin typeface="Verdana"/>
              <a:cs typeface="Verdana"/>
            </a:endParaRPr>
          </a:p>
        </p:txBody>
      </p:sp>
      <p:sp>
        <p:nvSpPr>
          <p:cNvPr id="14" name="object 14"/>
          <p:cNvSpPr txBox="1"/>
          <p:nvPr/>
        </p:nvSpPr>
        <p:spPr>
          <a:xfrm>
            <a:off x="5400541" y="4634024"/>
            <a:ext cx="766445" cy="239395"/>
          </a:xfrm>
          <a:prstGeom prst="rect">
            <a:avLst/>
          </a:prstGeom>
        </p:spPr>
        <p:txBody>
          <a:bodyPr vert="horz" wrap="square" lIns="0" tIns="13335" rIns="0" bIns="0" rtlCol="0">
            <a:spAutoFit/>
          </a:bodyPr>
          <a:lstStyle/>
          <a:p>
            <a:pPr marL="12700">
              <a:lnSpc>
                <a:spcPct val="100000"/>
              </a:lnSpc>
              <a:spcBef>
                <a:spcPts val="105"/>
              </a:spcBef>
              <a:tabLst>
                <a:tab pos="528955" algn="l"/>
              </a:tabLst>
            </a:pPr>
            <a:r>
              <a:rPr sz="1400" spc="-25" dirty="0">
                <a:latin typeface="Verdana"/>
                <a:cs typeface="Verdana"/>
              </a:rPr>
              <a:t>19</a:t>
            </a:r>
            <a:r>
              <a:rPr sz="1400" dirty="0">
                <a:latin typeface="Verdana"/>
                <a:cs typeface="Verdana"/>
              </a:rPr>
              <a:t>	</a:t>
            </a:r>
            <a:r>
              <a:rPr sz="2100" spc="-37" baseline="1984" dirty="0">
                <a:latin typeface="Verdana"/>
                <a:cs typeface="Verdana"/>
              </a:rPr>
              <a:t>21</a:t>
            </a:r>
            <a:endParaRPr sz="2100" baseline="1984">
              <a:latin typeface="Verdana"/>
              <a:cs typeface="Verdana"/>
            </a:endParaRPr>
          </a:p>
        </p:txBody>
      </p:sp>
      <p:graphicFrame>
        <p:nvGraphicFramePr>
          <p:cNvPr id="15" name="object 15"/>
          <p:cNvGraphicFramePr>
            <a:graphicFrameLocks noGrp="1"/>
          </p:cNvGraphicFramePr>
          <p:nvPr/>
        </p:nvGraphicFramePr>
        <p:xfrm>
          <a:off x="2460498" y="4133850"/>
          <a:ext cx="5179056" cy="457200"/>
        </p:xfrm>
        <a:graphic>
          <a:graphicData uri="http://schemas.openxmlformats.org/drawingml/2006/table">
            <a:tbl>
              <a:tblPr firstRow="1" bandRow="1">
                <a:tableStyleId>{2D5ABB26-0587-4C30-8999-92F81FD0307C}</a:tableStyleId>
              </a:tblPr>
              <a:tblGrid>
                <a:gridCol w="673735">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571500">
                  <a:extLst>
                    <a:ext uri="{9D8B030D-6E8A-4147-A177-3AD203B41FA5}">
                      <a16:colId xmlns:a16="http://schemas.microsoft.com/office/drawing/2014/main" val="20002"/>
                    </a:ext>
                  </a:extLst>
                </a:gridCol>
                <a:gridCol w="605155">
                  <a:extLst>
                    <a:ext uri="{9D8B030D-6E8A-4147-A177-3AD203B41FA5}">
                      <a16:colId xmlns:a16="http://schemas.microsoft.com/office/drawing/2014/main" val="20003"/>
                    </a:ext>
                  </a:extLst>
                </a:gridCol>
                <a:gridCol w="518159">
                  <a:extLst>
                    <a:ext uri="{9D8B030D-6E8A-4147-A177-3AD203B41FA5}">
                      <a16:colId xmlns:a16="http://schemas.microsoft.com/office/drawing/2014/main" val="20004"/>
                    </a:ext>
                  </a:extLst>
                </a:gridCol>
                <a:gridCol w="519429">
                  <a:extLst>
                    <a:ext uri="{9D8B030D-6E8A-4147-A177-3AD203B41FA5}">
                      <a16:colId xmlns:a16="http://schemas.microsoft.com/office/drawing/2014/main" val="20005"/>
                    </a:ext>
                  </a:extLst>
                </a:gridCol>
                <a:gridCol w="900429">
                  <a:extLst>
                    <a:ext uri="{9D8B030D-6E8A-4147-A177-3AD203B41FA5}">
                      <a16:colId xmlns:a16="http://schemas.microsoft.com/office/drawing/2014/main" val="20006"/>
                    </a:ext>
                  </a:extLst>
                </a:gridCol>
                <a:gridCol w="398779">
                  <a:extLst>
                    <a:ext uri="{9D8B030D-6E8A-4147-A177-3AD203B41FA5}">
                      <a16:colId xmlns:a16="http://schemas.microsoft.com/office/drawing/2014/main" val="20007"/>
                    </a:ext>
                  </a:extLst>
                </a:gridCol>
                <a:gridCol w="344170">
                  <a:extLst>
                    <a:ext uri="{9D8B030D-6E8A-4147-A177-3AD203B41FA5}">
                      <a16:colId xmlns:a16="http://schemas.microsoft.com/office/drawing/2014/main" val="20008"/>
                    </a:ext>
                  </a:extLst>
                </a:gridCol>
              </a:tblGrid>
              <a:tr h="457200">
                <a:tc>
                  <a:txBody>
                    <a:bodyPr/>
                    <a:lstStyle/>
                    <a:p>
                      <a:pPr marL="255904">
                        <a:lnSpc>
                          <a:spcPct val="100000"/>
                        </a:lnSpc>
                        <a:spcBef>
                          <a:spcPts val="585"/>
                        </a:spcBef>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7429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231140">
                        <a:lnSpc>
                          <a:spcPct val="100000"/>
                        </a:lnSpc>
                        <a:spcBef>
                          <a:spcPts val="635"/>
                        </a:spcBef>
                      </a:pPr>
                      <a:r>
                        <a:rPr sz="1800" spc="-25" dirty="0">
                          <a:latin typeface="Arial MT"/>
                          <a:cs typeface="Arial MT"/>
                        </a:rPr>
                        <a:t>P</a:t>
                      </a:r>
                      <a:r>
                        <a:rPr sz="1800" spc="-37" baseline="-13888" dirty="0">
                          <a:latin typeface="Arial MT"/>
                          <a:cs typeface="Arial MT"/>
                        </a:rPr>
                        <a:t>2</a:t>
                      </a:r>
                      <a:endParaRPr sz="1800" baseline="-13888">
                        <a:latin typeface="Arial MT"/>
                        <a:cs typeface="Arial MT"/>
                      </a:endParaRPr>
                    </a:p>
                  </a:txBody>
                  <a:tcPr marL="0" marR="0" marT="8064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176530">
                        <a:lnSpc>
                          <a:spcPct val="100000"/>
                        </a:lnSpc>
                        <a:spcBef>
                          <a:spcPts val="610"/>
                        </a:spcBef>
                      </a:pPr>
                      <a:r>
                        <a:rPr sz="1800" spc="-25" dirty="0">
                          <a:latin typeface="Arial MT"/>
                          <a:cs typeface="Arial MT"/>
                        </a:rPr>
                        <a:t>P</a:t>
                      </a:r>
                      <a:r>
                        <a:rPr sz="1800" spc="-37" baseline="-13888" dirty="0">
                          <a:latin typeface="Arial MT"/>
                          <a:cs typeface="Arial MT"/>
                        </a:rPr>
                        <a:t>3</a:t>
                      </a:r>
                      <a:endParaRPr sz="1800" baseline="-13888">
                        <a:latin typeface="Arial MT"/>
                        <a:cs typeface="Arial MT"/>
                      </a:endParaRPr>
                    </a:p>
                  </a:txBody>
                  <a:tcPr marL="0" marR="0" marT="7747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179705">
                        <a:lnSpc>
                          <a:spcPct val="100000"/>
                        </a:lnSpc>
                        <a:spcBef>
                          <a:spcPts val="660"/>
                        </a:spcBef>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8382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199390">
                        <a:lnSpc>
                          <a:spcPct val="100000"/>
                        </a:lnSpc>
                        <a:spcBef>
                          <a:spcPts val="730"/>
                        </a:spcBef>
                      </a:pPr>
                      <a:r>
                        <a:rPr sz="1800" spc="-25" dirty="0">
                          <a:latin typeface="Arial MT"/>
                          <a:cs typeface="Arial MT"/>
                        </a:rPr>
                        <a:t>P</a:t>
                      </a:r>
                      <a:r>
                        <a:rPr sz="1800" spc="-37" baseline="-13888" dirty="0">
                          <a:latin typeface="Arial MT"/>
                          <a:cs typeface="Arial MT"/>
                        </a:rPr>
                        <a:t>4</a:t>
                      </a:r>
                      <a:endParaRPr sz="1800" baseline="-13888">
                        <a:latin typeface="Arial MT"/>
                        <a:cs typeface="Arial MT"/>
                      </a:endParaRPr>
                    </a:p>
                  </a:txBody>
                  <a:tcPr marL="0" marR="0" marT="92710" marB="0">
                    <a:lnL w="38100">
                      <a:solidFill>
                        <a:srgbClr val="000000"/>
                      </a:solidFill>
                      <a:prstDash val="solid"/>
                    </a:lnL>
                    <a:lnR w="57150">
                      <a:solidFill>
                        <a:srgbClr val="000000"/>
                      </a:solidFill>
                      <a:prstDash val="solid"/>
                    </a:lnR>
                    <a:lnT w="38100">
                      <a:solidFill>
                        <a:srgbClr val="000000"/>
                      </a:solidFill>
                      <a:prstDash val="solid"/>
                    </a:lnT>
                    <a:lnB w="38100">
                      <a:solidFill>
                        <a:srgbClr val="000000"/>
                      </a:solidFill>
                      <a:prstDash val="solid"/>
                    </a:lnB>
                  </a:tcPr>
                </a:tc>
                <a:tc>
                  <a:txBody>
                    <a:bodyPr/>
                    <a:lstStyle/>
                    <a:p>
                      <a:pPr marL="194945">
                        <a:lnSpc>
                          <a:spcPct val="100000"/>
                        </a:lnSpc>
                        <a:spcBef>
                          <a:spcPts val="815"/>
                        </a:spcBef>
                      </a:pPr>
                      <a:r>
                        <a:rPr sz="1800" spc="-25" dirty="0">
                          <a:latin typeface="Arial MT"/>
                          <a:cs typeface="Arial MT"/>
                        </a:rPr>
                        <a:t>P</a:t>
                      </a:r>
                      <a:r>
                        <a:rPr sz="1800" spc="-37" baseline="-13888" dirty="0">
                          <a:latin typeface="Arial MT"/>
                          <a:cs typeface="Arial MT"/>
                        </a:rPr>
                        <a:t>2</a:t>
                      </a:r>
                      <a:endParaRPr sz="1800" baseline="-13888">
                        <a:latin typeface="Arial MT"/>
                        <a:cs typeface="Arial MT"/>
                      </a:endParaRPr>
                    </a:p>
                  </a:txBody>
                  <a:tcPr marL="0" marR="0" marT="103505" marB="0">
                    <a:lnL w="57150">
                      <a:solidFill>
                        <a:srgbClr val="000000"/>
                      </a:solidFill>
                      <a:prstDash val="solid"/>
                    </a:lnL>
                    <a:lnR w="57150">
                      <a:solidFill>
                        <a:srgbClr val="000000"/>
                      </a:solidFill>
                      <a:prstDash val="solid"/>
                    </a:lnR>
                    <a:lnT w="38100">
                      <a:solidFill>
                        <a:srgbClr val="000000"/>
                      </a:solidFill>
                      <a:prstDash val="solid"/>
                    </a:lnT>
                    <a:lnB w="38100">
                      <a:solidFill>
                        <a:srgbClr val="000000"/>
                      </a:solidFill>
                      <a:prstDash val="solid"/>
                    </a:lnB>
                  </a:tcPr>
                </a:tc>
                <a:tc>
                  <a:txBody>
                    <a:bodyPr/>
                    <a:lstStyle/>
                    <a:p>
                      <a:pPr marL="27940" algn="ctr">
                        <a:lnSpc>
                          <a:spcPct val="100000"/>
                        </a:lnSpc>
                        <a:spcBef>
                          <a:spcPts val="815"/>
                        </a:spcBef>
                      </a:pPr>
                      <a:r>
                        <a:rPr sz="1800" spc="-25" dirty="0">
                          <a:latin typeface="Arial MT"/>
                          <a:cs typeface="Arial MT"/>
                        </a:rPr>
                        <a:t>P</a:t>
                      </a:r>
                      <a:r>
                        <a:rPr sz="1800" spc="-37" baseline="-13888" dirty="0">
                          <a:latin typeface="Arial MT"/>
                          <a:cs typeface="Arial MT"/>
                        </a:rPr>
                        <a:t>5</a:t>
                      </a:r>
                      <a:endParaRPr sz="1800" baseline="-13888">
                        <a:latin typeface="Arial MT"/>
                        <a:cs typeface="Arial MT"/>
                      </a:endParaRPr>
                    </a:p>
                  </a:txBody>
                  <a:tcPr marL="0" marR="0" marT="103505" marB="0">
                    <a:lnL w="5715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116839">
                        <a:lnSpc>
                          <a:spcPct val="100000"/>
                        </a:lnSpc>
                        <a:spcBef>
                          <a:spcPts val="705"/>
                        </a:spcBef>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8953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65405">
                        <a:lnSpc>
                          <a:spcPct val="100000"/>
                        </a:lnSpc>
                        <a:spcBef>
                          <a:spcPts val="705"/>
                        </a:spcBef>
                      </a:pPr>
                      <a:r>
                        <a:rPr sz="1800" spc="-25" dirty="0">
                          <a:latin typeface="Arial MT"/>
                          <a:cs typeface="Arial MT"/>
                        </a:rPr>
                        <a:t>P</a:t>
                      </a:r>
                      <a:r>
                        <a:rPr sz="1800" spc="-37" baseline="-13888" dirty="0">
                          <a:latin typeface="Arial MT"/>
                          <a:cs typeface="Arial MT"/>
                        </a:rPr>
                        <a:t>5</a:t>
                      </a:r>
                      <a:endParaRPr sz="1800" baseline="-13888" dirty="0">
                        <a:latin typeface="Arial MT"/>
                        <a:cs typeface="Arial MT"/>
                      </a:endParaRPr>
                    </a:p>
                  </a:txBody>
                  <a:tcPr marL="0" marR="0" marT="8953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sp>
        <p:nvSpPr>
          <p:cNvPr id="16" name="object 16"/>
          <p:cNvSpPr txBox="1"/>
          <p:nvPr/>
        </p:nvSpPr>
        <p:spPr>
          <a:xfrm>
            <a:off x="2450071" y="4640081"/>
            <a:ext cx="154305" cy="269240"/>
          </a:xfrm>
          <a:prstGeom prst="rect">
            <a:avLst/>
          </a:prstGeom>
        </p:spPr>
        <p:txBody>
          <a:bodyPr vert="horz" wrap="square" lIns="0" tIns="12065" rIns="0" bIns="0" rtlCol="0">
            <a:spAutoFit/>
          </a:bodyPr>
          <a:lstStyle/>
          <a:p>
            <a:pPr marL="12700">
              <a:lnSpc>
                <a:spcPct val="100000"/>
              </a:lnSpc>
              <a:spcBef>
                <a:spcPts val="95"/>
              </a:spcBef>
            </a:pPr>
            <a:r>
              <a:rPr sz="1600" spc="-50" dirty="0">
                <a:latin typeface="Verdana"/>
                <a:cs typeface="Verdana"/>
              </a:rPr>
              <a:t>0</a:t>
            </a:r>
            <a:endParaRPr sz="1600">
              <a:latin typeface="Verdana"/>
              <a:cs typeface="Verdana"/>
            </a:endParaRPr>
          </a:p>
        </p:txBody>
      </p:sp>
      <p:sp>
        <p:nvSpPr>
          <p:cNvPr id="17" name="object 17"/>
          <p:cNvSpPr txBox="1"/>
          <p:nvPr/>
        </p:nvSpPr>
        <p:spPr>
          <a:xfrm>
            <a:off x="1485858" y="5350213"/>
            <a:ext cx="5147945" cy="468630"/>
          </a:xfrm>
          <a:prstGeom prst="rect">
            <a:avLst/>
          </a:prstGeom>
        </p:spPr>
        <p:txBody>
          <a:bodyPr vert="horz" wrap="square" lIns="0" tIns="12700" rIns="0" bIns="0" rtlCol="0">
            <a:spAutoFit/>
          </a:bodyPr>
          <a:lstStyle/>
          <a:p>
            <a:pPr marL="38100">
              <a:lnSpc>
                <a:spcPts val="1864"/>
              </a:lnSpc>
              <a:spcBef>
                <a:spcPts val="100"/>
              </a:spcBef>
              <a:tabLst>
                <a:tab pos="4350385" algn="l"/>
              </a:tabLst>
            </a:pPr>
            <a:r>
              <a:rPr sz="2700" baseline="1543" dirty="0">
                <a:latin typeface="Arial MT"/>
                <a:cs typeface="Arial MT"/>
              </a:rPr>
              <a:t>Avg</a:t>
            </a:r>
            <a:r>
              <a:rPr sz="2700" spc="-44" baseline="1543" dirty="0">
                <a:latin typeface="Arial MT"/>
                <a:cs typeface="Arial MT"/>
              </a:rPr>
              <a:t> </a:t>
            </a:r>
            <a:r>
              <a:rPr sz="2700" spc="-52" baseline="1543" dirty="0">
                <a:latin typeface="Arial MT"/>
                <a:cs typeface="Arial MT"/>
              </a:rPr>
              <a:t>Waiting</a:t>
            </a:r>
            <a:r>
              <a:rPr sz="2700" spc="-172" baseline="1543" dirty="0">
                <a:latin typeface="Arial MT"/>
                <a:cs typeface="Arial MT"/>
              </a:rPr>
              <a:t> </a:t>
            </a:r>
            <a:r>
              <a:rPr sz="2700" spc="-75" baseline="1543" dirty="0">
                <a:latin typeface="Arial MT"/>
                <a:cs typeface="Arial MT"/>
              </a:rPr>
              <a:t>Time</a:t>
            </a:r>
            <a:r>
              <a:rPr sz="2700" spc="-142" baseline="1543" dirty="0">
                <a:latin typeface="Arial MT"/>
                <a:cs typeface="Arial MT"/>
              </a:rPr>
              <a:t> </a:t>
            </a:r>
            <a:r>
              <a:rPr sz="2700" baseline="1543" dirty="0">
                <a:latin typeface="Arial MT"/>
                <a:cs typeface="Arial MT"/>
              </a:rPr>
              <a:t>=</a:t>
            </a:r>
            <a:r>
              <a:rPr sz="2700" spc="97" baseline="1543" dirty="0">
                <a:latin typeface="Arial MT"/>
                <a:cs typeface="Arial MT"/>
              </a:rPr>
              <a:t> </a:t>
            </a:r>
            <a:r>
              <a:rPr sz="2400" u="sng" baseline="26041" dirty="0">
                <a:uFill>
                  <a:solidFill>
                    <a:srgbClr val="000000"/>
                  </a:solidFill>
                </a:uFill>
                <a:latin typeface="Verdana"/>
                <a:cs typeface="Verdana"/>
              </a:rPr>
              <a:t>17</a:t>
            </a:r>
            <a:r>
              <a:rPr sz="2400" u="sng" spc="-15" baseline="26041" dirty="0">
                <a:uFill>
                  <a:solidFill>
                    <a:srgbClr val="000000"/>
                  </a:solidFill>
                </a:uFill>
                <a:latin typeface="Verdana"/>
                <a:cs typeface="Verdana"/>
              </a:rPr>
              <a:t> </a:t>
            </a:r>
            <a:r>
              <a:rPr sz="2400" u="sng" spc="-30" baseline="26041" dirty="0">
                <a:uFill>
                  <a:solidFill>
                    <a:srgbClr val="000000"/>
                  </a:solidFill>
                </a:uFill>
                <a:latin typeface="Verdana"/>
                <a:cs typeface="Verdana"/>
              </a:rPr>
              <a:t>+</a:t>
            </a:r>
            <a:r>
              <a:rPr sz="2400" u="sng" spc="-240" baseline="26041" dirty="0">
                <a:uFill>
                  <a:solidFill>
                    <a:srgbClr val="000000"/>
                  </a:solidFill>
                </a:uFill>
                <a:latin typeface="Verdana"/>
                <a:cs typeface="Verdana"/>
              </a:rPr>
              <a:t> </a:t>
            </a:r>
            <a:r>
              <a:rPr sz="2400" u="sng" spc="-15" baseline="26041" dirty="0">
                <a:uFill>
                  <a:solidFill>
                    <a:srgbClr val="000000"/>
                  </a:solidFill>
                </a:uFill>
                <a:latin typeface="Verdana"/>
                <a:cs typeface="Verdana"/>
              </a:rPr>
              <a:t>12+</a:t>
            </a:r>
            <a:r>
              <a:rPr sz="2400" spc="-555" baseline="26041" dirty="0">
                <a:latin typeface="Verdana"/>
                <a:cs typeface="Verdana"/>
              </a:rPr>
              <a:t> </a:t>
            </a:r>
            <a:r>
              <a:rPr sz="2400" u="sng" baseline="24305" dirty="0">
                <a:uFill>
                  <a:solidFill>
                    <a:srgbClr val="000000"/>
                  </a:solidFill>
                </a:uFill>
                <a:latin typeface="Verdana"/>
                <a:cs typeface="Verdana"/>
              </a:rPr>
              <a:t>5</a:t>
            </a:r>
            <a:r>
              <a:rPr sz="2400" u="sng" spc="-15" baseline="24305" dirty="0">
                <a:uFill>
                  <a:solidFill>
                    <a:srgbClr val="000000"/>
                  </a:solidFill>
                </a:uFill>
                <a:latin typeface="Verdana"/>
                <a:cs typeface="Verdana"/>
              </a:rPr>
              <a:t> </a:t>
            </a:r>
            <a:r>
              <a:rPr sz="2400" u="sng" spc="-30" baseline="24305" dirty="0">
                <a:uFill>
                  <a:solidFill>
                    <a:srgbClr val="000000"/>
                  </a:solidFill>
                </a:uFill>
                <a:latin typeface="Verdana"/>
                <a:cs typeface="Verdana"/>
              </a:rPr>
              <a:t>+</a:t>
            </a:r>
            <a:r>
              <a:rPr sz="2400" spc="-592" baseline="24305" dirty="0">
                <a:latin typeface="Verdana"/>
                <a:cs typeface="Verdana"/>
              </a:rPr>
              <a:t> </a:t>
            </a:r>
            <a:r>
              <a:rPr sz="2400" u="sng" spc="-30" baseline="26041" dirty="0">
                <a:uFill>
                  <a:solidFill>
                    <a:srgbClr val="000000"/>
                  </a:solidFill>
                </a:uFill>
                <a:latin typeface="Verdana"/>
                <a:cs typeface="Verdana"/>
              </a:rPr>
              <a:t>8+</a:t>
            </a:r>
            <a:r>
              <a:rPr sz="2400" u="sng" spc="-30" baseline="24305" dirty="0">
                <a:uFill>
                  <a:solidFill>
                    <a:srgbClr val="000000"/>
                  </a:solidFill>
                </a:uFill>
                <a:latin typeface="Verdana"/>
                <a:cs typeface="Verdana"/>
              </a:rPr>
              <a:t>10</a:t>
            </a:r>
            <a:r>
              <a:rPr sz="2400" u="sng" baseline="24305" dirty="0">
                <a:uFill>
                  <a:solidFill>
                    <a:srgbClr val="000000"/>
                  </a:solidFill>
                </a:uFill>
                <a:latin typeface="Verdana"/>
                <a:cs typeface="Verdana"/>
              </a:rPr>
              <a:t>	</a:t>
            </a:r>
            <a:r>
              <a:rPr sz="1600" spc="-10" dirty="0">
                <a:latin typeface="Verdana"/>
                <a:cs typeface="Verdana"/>
              </a:rPr>
              <a:t>=10.14</a:t>
            </a:r>
            <a:endParaRPr sz="1600">
              <a:latin typeface="Verdana"/>
              <a:cs typeface="Verdana"/>
            </a:endParaRPr>
          </a:p>
          <a:p>
            <a:pPr marL="899794" algn="ctr">
              <a:lnSpc>
                <a:spcPts val="1625"/>
              </a:lnSpc>
            </a:pPr>
            <a:r>
              <a:rPr sz="1600" spc="-50" dirty="0">
                <a:latin typeface="Verdana"/>
                <a:cs typeface="Verdana"/>
              </a:rPr>
              <a:t>5</a:t>
            </a:r>
            <a:endParaRPr sz="1600">
              <a:latin typeface="Verdana"/>
              <a:cs typeface="Verdana"/>
            </a:endParaRPr>
          </a:p>
        </p:txBody>
      </p:sp>
      <p:sp>
        <p:nvSpPr>
          <p:cNvPr id="18" name="object 18"/>
          <p:cNvSpPr txBox="1"/>
          <p:nvPr/>
        </p:nvSpPr>
        <p:spPr>
          <a:xfrm>
            <a:off x="6830032" y="4634024"/>
            <a:ext cx="956944" cy="239395"/>
          </a:xfrm>
          <a:prstGeom prst="rect">
            <a:avLst/>
          </a:prstGeom>
        </p:spPr>
        <p:txBody>
          <a:bodyPr vert="horz" wrap="square" lIns="0" tIns="13335" rIns="0" bIns="0" rtlCol="0">
            <a:spAutoFit/>
          </a:bodyPr>
          <a:lstStyle/>
          <a:p>
            <a:pPr marL="12700">
              <a:lnSpc>
                <a:spcPct val="100000"/>
              </a:lnSpc>
              <a:spcBef>
                <a:spcPts val="105"/>
              </a:spcBef>
              <a:tabLst>
                <a:tab pos="381000" algn="l"/>
              </a:tabLst>
            </a:pPr>
            <a:r>
              <a:rPr sz="1400" spc="-25" dirty="0">
                <a:latin typeface="Verdana"/>
                <a:cs typeface="Verdana"/>
              </a:rPr>
              <a:t>25</a:t>
            </a:r>
            <a:r>
              <a:rPr sz="1400" dirty="0">
                <a:latin typeface="Verdana"/>
                <a:cs typeface="Verdana"/>
              </a:rPr>
              <a:t>	</a:t>
            </a:r>
            <a:r>
              <a:rPr sz="2100" baseline="1984" dirty="0">
                <a:latin typeface="Verdana"/>
                <a:cs typeface="Verdana"/>
              </a:rPr>
              <a:t>27</a:t>
            </a:r>
            <a:r>
              <a:rPr sz="2100" spc="547" baseline="1984" dirty="0">
                <a:latin typeface="Verdana"/>
                <a:cs typeface="Verdana"/>
              </a:rPr>
              <a:t> </a:t>
            </a:r>
            <a:r>
              <a:rPr sz="1400" spc="-25" dirty="0">
                <a:latin typeface="Verdana"/>
                <a:cs typeface="Verdana"/>
              </a:rPr>
              <a:t>28</a:t>
            </a:r>
            <a:endParaRPr sz="1400">
              <a:latin typeface="Verdana"/>
              <a:cs typeface="Verdana"/>
            </a:endParaRPr>
          </a:p>
        </p:txBody>
      </p:sp>
      <p:sp>
        <p:nvSpPr>
          <p:cNvPr id="19" name="object 19"/>
          <p:cNvSpPr txBox="1"/>
          <p:nvPr/>
        </p:nvSpPr>
        <p:spPr>
          <a:xfrm>
            <a:off x="7841916" y="2666534"/>
            <a:ext cx="65087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Verdana"/>
                <a:cs typeface="Verdana"/>
              </a:rPr>
              <a:t>q</a:t>
            </a:r>
            <a:r>
              <a:rPr sz="1800" spc="-60" dirty="0">
                <a:latin typeface="Verdana"/>
                <a:cs typeface="Verdana"/>
              </a:rPr>
              <a:t> </a:t>
            </a:r>
            <a:r>
              <a:rPr sz="1800" dirty="0">
                <a:latin typeface="Verdana"/>
                <a:cs typeface="Verdana"/>
              </a:rPr>
              <a:t>=</a:t>
            </a:r>
            <a:r>
              <a:rPr sz="1800" spc="-55" dirty="0">
                <a:latin typeface="Verdana"/>
                <a:cs typeface="Verdana"/>
              </a:rPr>
              <a:t> </a:t>
            </a:r>
            <a:r>
              <a:rPr sz="1800" spc="-50" dirty="0">
                <a:latin typeface="Verdana"/>
                <a:cs typeface="Verdana"/>
              </a:rPr>
              <a:t>4</a:t>
            </a:r>
            <a:endParaRPr sz="1800">
              <a:latin typeface="Verdana"/>
              <a:cs typeface="Verdana"/>
            </a:endParaRPr>
          </a:p>
        </p:txBody>
      </p:sp>
      <p:sp>
        <p:nvSpPr>
          <p:cNvPr id="20" name="object 20"/>
          <p:cNvSpPr txBox="1"/>
          <p:nvPr/>
        </p:nvSpPr>
        <p:spPr>
          <a:xfrm>
            <a:off x="1179075" y="3771357"/>
            <a:ext cx="134302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Gantt</a:t>
            </a:r>
            <a:r>
              <a:rPr sz="1800" b="1" spc="-110" dirty="0">
                <a:latin typeface="Arial"/>
                <a:cs typeface="Arial"/>
              </a:rPr>
              <a:t> </a:t>
            </a:r>
            <a:r>
              <a:rPr sz="1800" b="1" spc="-10" dirty="0">
                <a:latin typeface="Arial"/>
                <a:cs typeface="Arial"/>
              </a:rPr>
              <a:t>Chart:</a:t>
            </a:r>
            <a:endParaRPr sz="1800">
              <a:latin typeface="Arial"/>
              <a:cs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7860" y="618325"/>
            <a:ext cx="3526154" cy="513715"/>
          </a:xfrm>
          <a:prstGeom prst="rect">
            <a:avLst/>
          </a:prstGeom>
        </p:spPr>
        <p:txBody>
          <a:bodyPr vert="horz" wrap="square" lIns="0" tIns="12700" rIns="0" bIns="0" rtlCol="0">
            <a:spAutoFit/>
          </a:bodyPr>
          <a:lstStyle/>
          <a:p>
            <a:pPr marL="12700">
              <a:lnSpc>
                <a:spcPct val="100000"/>
              </a:lnSpc>
              <a:spcBef>
                <a:spcPts val="100"/>
              </a:spcBef>
            </a:pPr>
            <a:r>
              <a:rPr sz="3200" dirty="0"/>
              <a:t>Round</a:t>
            </a:r>
            <a:r>
              <a:rPr sz="3200" spc="-114" dirty="0"/>
              <a:t> </a:t>
            </a:r>
            <a:r>
              <a:rPr sz="3200" dirty="0"/>
              <a:t>Robin</a:t>
            </a:r>
            <a:r>
              <a:rPr sz="3200" spc="-80" dirty="0"/>
              <a:t> </a:t>
            </a:r>
            <a:r>
              <a:rPr sz="3200" spc="-20" dirty="0"/>
              <a:t>(RR)</a:t>
            </a:r>
            <a:endParaRPr sz="3200"/>
          </a:p>
        </p:txBody>
      </p:sp>
      <p:sp>
        <p:nvSpPr>
          <p:cNvPr id="4" name="object 4"/>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5" name="object 5"/>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5.56</a:t>
            </a:r>
          </a:p>
        </p:txBody>
      </p:sp>
      <p:sp>
        <p:nvSpPr>
          <p:cNvPr id="3" name="object 3"/>
          <p:cNvSpPr txBox="1"/>
          <p:nvPr/>
        </p:nvSpPr>
        <p:spPr>
          <a:xfrm>
            <a:off x="994651" y="1401003"/>
            <a:ext cx="7668895" cy="3303904"/>
          </a:xfrm>
          <a:prstGeom prst="rect">
            <a:avLst/>
          </a:prstGeom>
        </p:spPr>
        <p:txBody>
          <a:bodyPr vert="horz" wrap="square" lIns="0" tIns="74930" rIns="0" bIns="0" rtlCol="0">
            <a:spAutoFit/>
          </a:bodyPr>
          <a:lstStyle/>
          <a:p>
            <a:pPr marL="354965" indent="-342265">
              <a:lnSpc>
                <a:spcPct val="100000"/>
              </a:lnSpc>
              <a:spcBef>
                <a:spcPts val="590"/>
              </a:spcBef>
              <a:buClr>
                <a:srgbClr val="993300"/>
              </a:buClr>
              <a:buSzPct val="109375"/>
              <a:buFont typeface="Times New Roman"/>
              <a:buChar char="▪"/>
              <a:tabLst>
                <a:tab pos="354965" algn="l"/>
              </a:tabLst>
            </a:pPr>
            <a:r>
              <a:rPr sz="1600" dirty="0">
                <a:latin typeface="Arial MT"/>
                <a:cs typeface="Arial MT"/>
              </a:rPr>
              <a:t>The</a:t>
            </a:r>
            <a:r>
              <a:rPr sz="1600" spc="-35" dirty="0">
                <a:latin typeface="Arial MT"/>
                <a:cs typeface="Arial MT"/>
              </a:rPr>
              <a:t> </a:t>
            </a:r>
            <a:r>
              <a:rPr sz="1600" dirty="0">
                <a:latin typeface="Arial MT"/>
                <a:cs typeface="Arial MT"/>
              </a:rPr>
              <a:t>average</a:t>
            </a:r>
            <a:r>
              <a:rPr sz="1600" spc="-55" dirty="0">
                <a:latin typeface="Arial MT"/>
                <a:cs typeface="Arial MT"/>
              </a:rPr>
              <a:t> </a:t>
            </a:r>
            <a:r>
              <a:rPr sz="1600" dirty="0">
                <a:latin typeface="Arial MT"/>
                <a:cs typeface="Arial MT"/>
              </a:rPr>
              <a:t>waiting</a:t>
            </a:r>
            <a:r>
              <a:rPr sz="1600" spc="-50" dirty="0">
                <a:latin typeface="Arial MT"/>
                <a:cs typeface="Arial MT"/>
              </a:rPr>
              <a:t> </a:t>
            </a:r>
            <a:r>
              <a:rPr sz="1600" dirty="0">
                <a:latin typeface="Arial MT"/>
                <a:cs typeface="Arial MT"/>
              </a:rPr>
              <a:t>time</a:t>
            </a:r>
            <a:r>
              <a:rPr sz="1600" spc="-25" dirty="0">
                <a:latin typeface="Arial MT"/>
                <a:cs typeface="Arial MT"/>
              </a:rPr>
              <a:t> </a:t>
            </a:r>
            <a:r>
              <a:rPr sz="1600" dirty="0">
                <a:latin typeface="Arial MT"/>
                <a:cs typeface="Arial MT"/>
              </a:rPr>
              <a:t>under</a:t>
            </a:r>
            <a:r>
              <a:rPr sz="1600" spc="-20" dirty="0">
                <a:latin typeface="Arial MT"/>
                <a:cs typeface="Arial MT"/>
              </a:rPr>
              <a:t> </a:t>
            </a:r>
            <a:r>
              <a:rPr sz="1600" dirty="0">
                <a:latin typeface="Arial MT"/>
                <a:cs typeface="Arial MT"/>
              </a:rPr>
              <a:t>the</a:t>
            </a:r>
            <a:r>
              <a:rPr sz="1600" spc="-10" dirty="0">
                <a:latin typeface="Arial MT"/>
                <a:cs typeface="Arial MT"/>
              </a:rPr>
              <a:t> RR</a:t>
            </a:r>
            <a:r>
              <a:rPr sz="1600" spc="-145" dirty="0">
                <a:latin typeface="Arial MT"/>
                <a:cs typeface="Arial MT"/>
              </a:rPr>
              <a:t> </a:t>
            </a:r>
            <a:r>
              <a:rPr sz="1600" dirty="0">
                <a:latin typeface="Arial MT"/>
                <a:cs typeface="Arial MT"/>
              </a:rPr>
              <a:t>policy</a:t>
            </a:r>
            <a:r>
              <a:rPr sz="1600" spc="-40" dirty="0">
                <a:latin typeface="Arial MT"/>
                <a:cs typeface="Arial MT"/>
              </a:rPr>
              <a:t> </a:t>
            </a:r>
            <a:r>
              <a:rPr sz="1600" dirty="0">
                <a:latin typeface="Arial MT"/>
                <a:cs typeface="Arial MT"/>
              </a:rPr>
              <a:t>is</a:t>
            </a:r>
            <a:r>
              <a:rPr sz="1600" spc="-15" dirty="0">
                <a:latin typeface="Arial MT"/>
                <a:cs typeface="Arial MT"/>
              </a:rPr>
              <a:t> </a:t>
            </a:r>
            <a:r>
              <a:rPr sz="1600" dirty="0">
                <a:latin typeface="Arial MT"/>
                <a:cs typeface="Arial MT"/>
              </a:rPr>
              <a:t>often</a:t>
            </a:r>
            <a:r>
              <a:rPr sz="1600" spc="-55" dirty="0">
                <a:latin typeface="Arial MT"/>
                <a:cs typeface="Arial MT"/>
              </a:rPr>
              <a:t> </a:t>
            </a:r>
            <a:r>
              <a:rPr sz="1600" spc="-10" dirty="0">
                <a:latin typeface="Arial MT"/>
                <a:cs typeface="Arial MT"/>
              </a:rPr>
              <a:t>long.</a:t>
            </a:r>
            <a:endParaRPr sz="1600">
              <a:latin typeface="Arial MT"/>
              <a:cs typeface="Arial MT"/>
            </a:endParaRPr>
          </a:p>
          <a:p>
            <a:pPr marL="354965" indent="-342265">
              <a:lnSpc>
                <a:spcPct val="100000"/>
              </a:lnSpc>
              <a:spcBef>
                <a:spcPts val="695"/>
              </a:spcBef>
              <a:buClr>
                <a:srgbClr val="993300"/>
              </a:buClr>
              <a:buSzPct val="109375"/>
              <a:buFont typeface="Times New Roman"/>
              <a:buChar char="▪"/>
              <a:tabLst>
                <a:tab pos="354965" algn="l"/>
              </a:tabLst>
            </a:pPr>
            <a:r>
              <a:rPr sz="1600" spc="-10" dirty="0">
                <a:latin typeface="Arial MT"/>
                <a:cs typeface="Arial MT"/>
              </a:rPr>
              <a:t>Performance</a:t>
            </a:r>
            <a:endParaRPr sz="1600">
              <a:latin typeface="Arial MT"/>
              <a:cs typeface="Arial MT"/>
            </a:endParaRPr>
          </a:p>
          <a:p>
            <a:pPr marL="756285" lvl="1" indent="-287020">
              <a:lnSpc>
                <a:spcPct val="100000"/>
              </a:lnSpc>
              <a:spcBef>
                <a:spcPts val="700"/>
              </a:spcBef>
              <a:buClr>
                <a:srgbClr val="CC6600"/>
              </a:buClr>
              <a:buSzPct val="109375"/>
              <a:buFont typeface="Arial MT"/>
              <a:buChar char="•"/>
              <a:tabLst>
                <a:tab pos="756285" algn="l"/>
              </a:tabLst>
            </a:pPr>
            <a:r>
              <a:rPr sz="1600" i="1" dirty="0">
                <a:latin typeface="Arial"/>
                <a:cs typeface="Arial"/>
              </a:rPr>
              <a:t>q</a:t>
            </a:r>
            <a:r>
              <a:rPr sz="1600" i="1" spc="-40" dirty="0">
                <a:latin typeface="Arial"/>
                <a:cs typeface="Arial"/>
              </a:rPr>
              <a:t> </a:t>
            </a:r>
            <a:r>
              <a:rPr sz="1600" dirty="0">
                <a:latin typeface="Arial MT"/>
                <a:cs typeface="Arial MT"/>
              </a:rPr>
              <a:t>large</a:t>
            </a:r>
            <a:r>
              <a:rPr sz="1600" spc="-45" dirty="0">
                <a:latin typeface="Arial MT"/>
                <a:cs typeface="Arial MT"/>
              </a:rPr>
              <a:t> </a:t>
            </a:r>
            <a:r>
              <a:rPr sz="1600" dirty="0">
                <a:latin typeface="Georgia"/>
                <a:cs typeface="Georgia"/>
              </a:rPr>
              <a:t></a:t>
            </a:r>
            <a:r>
              <a:rPr sz="1600" spc="20" dirty="0">
                <a:latin typeface="Georgia"/>
                <a:cs typeface="Georgia"/>
              </a:rPr>
              <a:t> </a:t>
            </a:r>
            <a:r>
              <a:rPr sz="1600" spc="-20" dirty="0">
                <a:latin typeface="Arial MT"/>
                <a:cs typeface="Arial MT"/>
              </a:rPr>
              <a:t>FIFO</a:t>
            </a:r>
            <a:endParaRPr sz="1600">
              <a:latin typeface="Arial MT"/>
              <a:cs typeface="Arial MT"/>
            </a:endParaRPr>
          </a:p>
          <a:p>
            <a:pPr marL="756285" marR="860425" lvl="1" indent="-287020">
              <a:lnSpc>
                <a:spcPct val="100600"/>
              </a:lnSpc>
              <a:spcBef>
                <a:spcPts val="680"/>
              </a:spcBef>
              <a:buClr>
                <a:srgbClr val="CC6600"/>
              </a:buClr>
              <a:buSzPct val="109375"/>
              <a:buFont typeface="Arial MT"/>
              <a:buChar char="•"/>
              <a:tabLst>
                <a:tab pos="756285" algn="l"/>
              </a:tabLst>
            </a:pPr>
            <a:r>
              <a:rPr sz="1600" i="1" dirty="0">
                <a:latin typeface="Arial"/>
                <a:cs typeface="Arial"/>
              </a:rPr>
              <a:t>q</a:t>
            </a:r>
            <a:r>
              <a:rPr sz="1600" i="1" spc="-50" dirty="0">
                <a:latin typeface="Arial"/>
                <a:cs typeface="Arial"/>
              </a:rPr>
              <a:t> </a:t>
            </a:r>
            <a:r>
              <a:rPr sz="1600" dirty="0">
                <a:latin typeface="Arial MT"/>
                <a:cs typeface="Arial MT"/>
              </a:rPr>
              <a:t>small</a:t>
            </a:r>
            <a:r>
              <a:rPr sz="1600" spc="-50" dirty="0">
                <a:latin typeface="Arial MT"/>
                <a:cs typeface="Arial MT"/>
              </a:rPr>
              <a:t> </a:t>
            </a:r>
            <a:r>
              <a:rPr sz="1600" dirty="0">
                <a:latin typeface="Georgia"/>
                <a:cs typeface="Georgia"/>
              </a:rPr>
              <a:t></a:t>
            </a:r>
            <a:r>
              <a:rPr sz="1600" spc="20" dirty="0">
                <a:latin typeface="Georgia"/>
                <a:cs typeface="Georgia"/>
              </a:rPr>
              <a:t> </a:t>
            </a:r>
            <a:r>
              <a:rPr sz="1600" b="1" dirty="0">
                <a:latin typeface="Arial"/>
                <a:cs typeface="Arial"/>
              </a:rPr>
              <a:t>processor</a:t>
            </a:r>
            <a:r>
              <a:rPr sz="1600" b="1" spc="-45" dirty="0">
                <a:latin typeface="Arial"/>
                <a:cs typeface="Arial"/>
              </a:rPr>
              <a:t> </a:t>
            </a:r>
            <a:r>
              <a:rPr sz="1600" b="1" dirty="0">
                <a:latin typeface="Arial"/>
                <a:cs typeface="Arial"/>
              </a:rPr>
              <a:t>sharing</a:t>
            </a:r>
            <a:r>
              <a:rPr sz="1600" b="1" spc="-50" dirty="0">
                <a:latin typeface="Arial"/>
                <a:cs typeface="Arial"/>
              </a:rPr>
              <a:t> </a:t>
            </a:r>
            <a:r>
              <a:rPr sz="1600" b="1" dirty="0">
                <a:latin typeface="Arial"/>
                <a:cs typeface="Arial"/>
              </a:rPr>
              <a:t>equally</a:t>
            </a:r>
            <a:r>
              <a:rPr sz="1600" b="1" spc="-30" dirty="0">
                <a:latin typeface="Arial"/>
                <a:cs typeface="Arial"/>
              </a:rPr>
              <a:t> </a:t>
            </a:r>
            <a:r>
              <a:rPr sz="1600" b="1" dirty="0">
                <a:latin typeface="Arial"/>
                <a:cs typeface="Arial"/>
              </a:rPr>
              <a:t>between</a:t>
            </a:r>
            <a:r>
              <a:rPr sz="1600" b="1" spc="-80" dirty="0">
                <a:latin typeface="Arial"/>
                <a:cs typeface="Arial"/>
              </a:rPr>
              <a:t> </a:t>
            </a:r>
            <a:r>
              <a:rPr sz="1600" b="1" dirty="0">
                <a:latin typeface="Arial"/>
                <a:cs typeface="Arial"/>
              </a:rPr>
              <a:t>all</a:t>
            </a:r>
            <a:r>
              <a:rPr sz="1600" b="1" spc="-15" dirty="0">
                <a:latin typeface="Arial"/>
                <a:cs typeface="Arial"/>
              </a:rPr>
              <a:t> </a:t>
            </a:r>
            <a:r>
              <a:rPr sz="1600" b="1" dirty="0">
                <a:latin typeface="Arial"/>
                <a:cs typeface="Arial"/>
              </a:rPr>
              <a:t>the</a:t>
            </a:r>
            <a:r>
              <a:rPr sz="1600" b="1" spc="-15" dirty="0">
                <a:latin typeface="Arial"/>
                <a:cs typeface="Arial"/>
              </a:rPr>
              <a:t> </a:t>
            </a:r>
            <a:r>
              <a:rPr sz="1600" b="1" spc="-10" dirty="0">
                <a:latin typeface="Arial"/>
                <a:cs typeface="Arial"/>
              </a:rPr>
              <a:t>processes </a:t>
            </a:r>
            <a:r>
              <a:rPr sz="1600" b="1" dirty="0">
                <a:latin typeface="Arial"/>
                <a:cs typeface="Arial"/>
              </a:rPr>
              <a:t>(completely</a:t>
            </a:r>
            <a:r>
              <a:rPr sz="1600" b="1" spc="-90" dirty="0">
                <a:latin typeface="Arial"/>
                <a:cs typeface="Arial"/>
              </a:rPr>
              <a:t> </a:t>
            </a:r>
            <a:r>
              <a:rPr sz="1600" b="1" spc="-10" dirty="0">
                <a:latin typeface="Arial"/>
                <a:cs typeface="Arial"/>
              </a:rPr>
              <a:t>fair!)</a:t>
            </a:r>
            <a:endParaRPr sz="1600">
              <a:latin typeface="Arial"/>
              <a:cs typeface="Arial"/>
            </a:endParaRPr>
          </a:p>
          <a:p>
            <a:pPr marL="1099185" marR="50165" lvl="2" indent="-228600">
              <a:lnSpc>
                <a:spcPct val="100000"/>
              </a:lnSpc>
              <a:spcBef>
                <a:spcPts val="700"/>
              </a:spcBef>
              <a:buClr>
                <a:srgbClr val="009900"/>
              </a:buClr>
              <a:buSzPct val="75000"/>
              <a:buFont typeface="MingLiU_HKSCS-ExtB"/>
              <a:buChar char="⏵"/>
              <a:tabLst>
                <a:tab pos="1099185" algn="l"/>
              </a:tabLst>
            </a:pPr>
            <a:r>
              <a:rPr sz="1600" i="1" dirty="0">
                <a:latin typeface="Arial"/>
                <a:cs typeface="Arial"/>
              </a:rPr>
              <a:t>q</a:t>
            </a:r>
            <a:r>
              <a:rPr sz="1600" i="1" spc="-25" dirty="0">
                <a:latin typeface="Arial"/>
                <a:cs typeface="Arial"/>
              </a:rPr>
              <a:t> </a:t>
            </a:r>
            <a:r>
              <a:rPr sz="1600" dirty="0">
                <a:latin typeface="Arial MT"/>
                <a:cs typeface="Arial MT"/>
              </a:rPr>
              <a:t>must</a:t>
            </a:r>
            <a:r>
              <a:rPr sz="1600" spc="15" dirty="0">
                <a:latin typeface="Arial MT"/>
                <a:cs typeface="Arial MT"/>
              </a:rPr>
              <a:t> </a:t>
            </a:r>
            <a:r>
              <a:rPr sz="1600" dirty="0">
                <a:latin typeface="Arial MT"/>
                <a:cs typeface="Arial MT"/>
              </a:rPr>
              <a:t>be</a:t>
            </a:r>
            <a:r>
              <a:rPr sz="1600" spc="-15" dirty="0">
                <a:latin typeface="Arial MT"/>
                <a:cs typeface="Arial MT"/>
              </a:rPr>
              <a:t> </a:t>
            </a:r>
            <a:r>
              <a:rPr sz="1600" dirty="0">
                <a:latin typeface="Arial MT"/>
                <a:cs typeface="Arial MT"/>
              </a:rPr>
              <a:t>large</a:t>
            </a:r>
            <a:r>
              <a:rPr sz="1600" spc="-45" dirty="0">
                <a:latin typeface="Arial MT"/>
                <a:cs typeface="Arial MT"/>
              </a:rPr>
              <a:t> </a:t>
            </a:r>
            <a:r>
              <a:rPr sz="1600" dirty="0">
                <a:latin typeface="Arial MT"/>
                <a:cs typeface="Arial MT"/>
              </a:rPr>
              <a:t>with</a:t>
            </a:r>
            <a:r>
              <a:rPr sz="1600" spc="-15" dirty="0">
                <a:latin typeface="Arial MT"/>
                <a:cs typeface="Arial MT"/>
              </a:rPr>
              <a:t> </a:t>
            </a:r>
            <a:r>
              <a:rPr sz="1600" dirty="0">
                <a:latin typeface="Arial MT"/>
                <a:cs typeface="Arial MT"/>
              </a:rPr>
              <a:t>respect</a:t>
            </a:r>
            <a:r>
              <a:rPr sz="1600" spc="-35" dirty="0">
                <a:latin typeface="Arial MT"/>
                <a:cs typeface="Arial MT"/>
              </a:rPr>
              <a:t> </a:t>
            </a:r>
            <a:r>
              <a:rPr sz="1600" dirty="0">
                <a:latin typeface="Arial MT"/>
                <a:cs typeface="Arial MT"/>
              </a:rPr>
              <a:t>to</a:t>
            </a:r>
            <a:r>
              <a:rPr sz="1600" spc="-15" dirty="0">
                <a:latin typeface="Arial MT"/>
                <a:cs typeface="Arial MT"/>
              </a:rPr>
              <a:t> </a:t>
            </a:r>
            <a:r>
              <a:rPr sz="1600" dirty="0">
                <a:latin typeface="Arial MT"/>
                <a:cs typeface="Arial MT"/>
              </a:rPr>
              <a:t>context</a:t>
            </a:r>
            <a:r>
              <a:rPr sz="1600" spc="-15" dirty="0">
                <a:latin typeface="Arial MT"/>
                <a:cs typeface="Arial MT"/>
              </a:rPr>
              <a:t> </a:t>
            </a:r>
            <a:r>
              <a:rPr sz="1600" dirty="0">
                <a:latin typeface="Arial MT"/>
                <a:cs typeface="Arial MT"/>
              </a:rPr>
              <a:t>switch,</a:t>
            </a:r>
            <a:r>
              <a:rPr sz="1600" spc="-30" dirty="0">
                <a:latin typeface="Arial MT"/>
                <a:cs typeface="Arial MT"/>
              </a:rPr>
              <a:t> </a:t>
            </a:r>
            <a:r>
              <a:rPr sz="1600" dirty="0">
                <a:latin typeface="Arial MT"/>
                <a:cs typeface="Arial MT"/>
              </a:rPr>
              <a:t>otherwise</a:t>
            </a:r>
            <a:r>
              <a:rPr sz="1600" spc="-30" dirty="0">
                <a:latin typeface="Arial MT"/>
                <a:cs typeface="Arial MT"/>
              </a:rPr>
              <a:t> </a:t>
            </a:r>
            <a:r>
              <a:rPr sz="1600" dirty="0">
                <a:latin typeface="Arial MT"/>
                <a:cs typeface="Arial MT"/>
              </a:rPr>
              <a:t>overhead</a:t>
            </a:r>
            <a:r>
              <a:rPr sz="1600" spc="-45" dirty="0">
                <a:latin typeface="Arial MT"/>
                <a:cs typeface="Arial MT"/>
              </a:rPr>
              <a:t> </a:t>
            </a:r>
            <a:r>
              <a:rPr sz="1600" dirty="0">
                <a:latin typeface="Arial MT"/>
                <a:cs typeface="Arial MT"/>
              </a:rPr>
              <a:t>is</a:t>
            </a:r>
            <a:r>
              <a:rPr sz="1600" spc="-30" dirty="0">
                <a:latin typeface="Arial MT"/>
                <a:cs typeface="Arial MT"/>
              </a:rPr>
              <a:t> </a:t>
            </a:r>
            <a:r>
              <a:rPr sz="1600" spc="-25" dirty="0">
                <a:latin typeface="Arial MT"/>
                <a:cs typeface="Arial MT"/>
              </a:rPr>
              <a:t>too </a:t>
            </a:r>
            <a:r>
              <a:rPr sz="1600" spc="-20" dirty="0">
                <a:latin typeface="Arial MT"/>
                <a:cs typeface="Arial MT"/>
              </a:rPr>
              <a:t>high</a:t>
            </a:r>
            <a:endParaRPr sz="1600">
              <a:latin typeface="Arial MT"/>
              <a:cs typeface="Arial MT"/>
            </a:endParaRPr>
          </a:p>
          <a:p>
            <a:pPr marL="1116330" marR="26670" lvl="3" indent="-189865">
              <a:lnSpc>
                <a:spcPct val="100000"/>
              </a:lnSpc>
              <a:spcBef>
                <a:spcPts val="695"/>
              </a:spcBef>
              <a:buClr>
                <a:srgbClr val="009900"/>
              </a:buClr>
              <a:buSzPct val="75000"/>
              <a:buFont typeface="MingLiU_HKSCS-ExtB"/>
              <a:buChar char="⏵"/>
              <a:tabLst>
                <a:tab pos="1155065" algn="l"/>
              </a:tabLst>
            </a:pPr>
            <a:r>
              <a:rPr sz="1600" dirty="0">
                <a:latin typeface="Arial MT"/>
                <a:cs typeface="Arial MT"/>
              </a:rPr>
              <a:t>(</a:t>
            </a:r>
            <a:r>
              <a:rPr sz="1600" b="1" dirty="0">
                <a:latin typeface="Arial"/>
                <a:cs typeface="Arial"/>
              </a:rPr>
              <a:t>in</a:t>
            </a:r>
            <a:r>
              <a:rPr sz="1600" b="1" spc="-20" dirty="0">
                <a:latin typeface="Arial"/>
                <a:cs typeface="Arial"/>
              </a:rPr>
              <a:t> </a:t>
            </a:r>
            <a:r>
              <a:rPr sz="1600" b="1" dirty="0">
                <a:latin typeface="Arial"/>
                <a:cs typeface="Arial"/>
              </a:rPr>
              <a:t>theory</a:t>
            </a:r>
            <a:r>
              <a:rPr sz="1600" dirty="0">
                <a:latin typeface="Arial MT"/>
                <a:cs typeface="Arial MT"/>
              </a:rPr>
              <a:t>)</a:t>
            </a:r>
            <a:r>
              <a:rPr sz="1600" spc="65" dirty="0">
                <a:latin typeface="Arial MT"/>
                <a:cs typeface="Arial MT"/>
              </a:rPr>
              <a:t> </a:t>
            </a:r>
            <a:r>
              <a:rPr sz="1600" dirty="0">
                <a:latin typeface="Arial MT"/>
                <a:cs typeface="Arial MT"/>
              </a:rPr>
              <a:t>creates</a:t>
            </a:r>
            <a:r>
              <a:rPr sz="1600" spc="-45" dirty="0">
                <a:latin typeface="Arial MT"/>
                <a:cs typeface="Arial MT"/>
              </a:rPr>
              <a:t> </a:t>
            </a:r>
            <a:r>
              <a:rPr sz="1600" dirty="0">
                <a:latin typeface="Arial MT"/>
                <a:cs typeface="Arial MT"/>
              </a:rPr>
              <a:t>the</a:t>
            </a:r>
            <a:r>
              <a:rPr sz="1600" spc="-10" dirty="0">
                <a:latin typeface="Arial MT"/>
                <a:cs typeface="Arial MT"/>
              </a:rPr>
              <a:t> </a:t>
            </a:r>
            <a:r>
              <a:rPr sz="1600" dirty="0">
                <a:latin typeface="Arial MT"/>
                <a:cs typeface="Arial MT"/>
              </a:rPr>
              <a:t>appearance</a:t>
            </a:r>
            <a:r>
              <a:rPr sz="1600" spc="-55" dirty="0">
                <a:latin typeface="Arial MT"/>
                <a:cs typeface="Arial MT"/>
              </a:rPr>
              <a:t> </a:t>
            </a:r>
            <a:r>
              <a:rPr sz="1600" dirty="0">
                <a:latin typeface="Arial MT"/>
                <a:cs typeface="Arial MT"/>
              </a:rPr>
              <a:t>that</a:t>
            </a:r>
            <a:r>
              <a:rPr sz="1600" spc="-15" dirty="0">
                <a:latin typeface="Arial MT"/>
                <a:cs typeface="Arial MT"/>
              </a:rPr>
              <a:t> </a:t>
            </a:r>
            <a:r>
              <a:rPr sz="1600" dirty="0">
                <a:latin typeface="Arial MT"/>
                <a:cs typeface="Arial MT"/>
              </a:rPr>
              <a:t>each</a:t>
            </a:r>
            <a:r>
              <a:rPr sz="1600" spc="-40" dirty="0">
                <a:latin typeface="Arial MT"/>
                <a:cs typeface="Arial MT"/>
              </a:rPr>
              <a:t> </a:t>
            </a:r>
            <a:r>
              <a:rPr sz="1600" dirty="0">
                <a:latin typeface="Arial MT"/>
                <a:cs typeface="Arial MT"/>
              </a:rPr>
              <a:t>of n</a:t>
            </a:r>
            <a:r>
              <a:rPr sz="1600" spc="-55" dirty="0">
                <a:latin typeface="Arial MT"/>
                <a:cs typeface="Arial MT"/>
              </a:rPr>
              <a:t> </a:t>
            </a:r>
            <a:r>
              <a:rPr sz="1600" dirty="0">
                <a:latin typeface="Arial MT"/>
                <a:cs typeface="Arial MT"/>
              </a:rPr>
              <a:t>processes</a:t>
            </a:r>
            <a:r>
              <a:rPr sz="1600" spc="-60" dirty="0">
                <a:latin typeface="Arial MT"/>
                <a:cs typeface="Arial MT"/>
              </a:rPr>
              <a:t> </a:t>
            </a:r>
            <a:r>
              <a:rPr sz="1600" dirty="0">
                <a:latin typeface="Arial MT"/>
                <a:cs typeface="Arial MT"/>
              </a:rPr>
              <a:t>has</a:t>
            </a:r>
            <a:r>
              <a:rPr sz="1600" spc="-15" dirty="0">
                <a:latin typeface="Arial MT"/>
                <a:cs typeface="Arial MT"/>
              </a:rPr>
              <a:t> </a:t>
            </a:r>
            <a:r>
              <a:rPr sz="1600" dirty="0">
                <a:latin typeface="Arial MT"/>
                <a:cs typeface="Arial MT"/>
              </a:rPr>
              <a:t>its</a:t>
            </a:r>
            <a:r>
              <a:rPr sz="1600" spc="-45" dirty="0">
                <a:latin typeface="Arial MT"/>
                <a:cs typeface="Arial MT"/>
              </a:rPr>
              <a:t> </a:t>
            </a:r>
            <a:r>
              <a:rPr sz="1600" spc="-25" dirty="0">
                <a:latin typeface="Arial MT"/>
                <a:cs typeface="Arial MT"/>
              </a:rPr>
              <a:t>own 	</a:t>
            </a:r>
            <a:r>
              <a:rPr sz="1600" dirty="0">
                <a:latin typeface="Arial MT"/>
                <a:cs typeface="Arial MT"/>
              </a:rPr>
              <a:t>processor</a:t>
            </a:r>
            <a:r>
              <a:rPr sz="1600" spc="-55" dirty="0">
                <a:latin typeface="Arial MT"/>
                <a:cs typeface="Arial MT"/>
              </a:rPr>
              <a:t> </a:t>
            </a:r>
            <a:r>
              <a:rPr sz="1600" dirty="0">
                <a:latin typeface="Arial MT"/>
                <a:cs typeface="Arial MT"/>
              </a:rPr>
              <a:t>running</a:t>
            </a:r>
            <a:r>
              <a:rPr sz="1600" spc="-70" dirty="0">
                <a:latin typeface="Arial MT"/>
                <a:cs typeface="Arial MT"/>
              </a:rPr>
              <a:t> </a:t>
            </a:r>
            <a:r>
              <a:rPr sz="1600" dirty="0">
                <a:latin typeface="Arial MT"/>
                <a:cs typeface="Arial MT"/>
              </a:rPr>
              <a:t>at</a:t>
            </a:r>
            <a:r>
              <a:rPr sz="1600" spc="10" dirty="0">
                <a:latin typeface="Arial MT"/>
                <a:cs typeface="Arial MT"/>
              </a:rPr>
              <a:t> </a:t>
            </a:r>
            <a:r>
              <a:rPr sz="1600" dirty="0">
                <a:latin typeface="Arial MT"/>
                <a:cs typeface="Arial MT"/>
              </a:rPr>
              <a:t>1/n</a:t>
            </a:r>
            <a:r>
              <a:rPr sz="1600" spc="200" dirty="0">
                <a:latin typeface="Arial MT"/>
                <a:cs typeface="Arial MT"/>
              </a:rPr>
              <a:t> </a:t>
            </a:r>
            <a:r>
              <a:rPr sz="1600" dirty="0">
                <a:latin typeface="Arial MT"/>
                <a:cs typeface="Arial MT"/>
              </a:rPr>
              <a:t>the</a:t>
            </a:r>
            <a:r>
              <a:rPr sz="1600" spc="-10" dirty="0">
                <a:latin typeface="Arial MT"/>
                <a:cs typeface="Arial MT"/>
              </a:rPr>
              <a:t> </a:t>
            </a:r>
            <a:r>
              <a:rPr sz="1600" dirty="0">
                <a:latin typeface="Arial MT"/>
                <a:cs typeface="Arial MT"/>
              </a:rPr>
              <a:t>speed</a:t>
            </a:r>
            <a:r>
              <a:rPr sz="1600" spc="-45" dirty="0">
                <a:latin typeface="Arial MT"/>
                <a:cs typeface="Arial MT"/>
              </a:rPr>
              <a:t> </a:t>
            </a:r>
            <a:r>
              <a:rPr sz="1600" dirty="0">
                <a:latin typeface="Arial MT"/>
                <a:cs typeface="Arial MT"/>
              </a:rPr>
              <a:t>of</a:t>
            </a:r>
            <a:r>
              <a:rPr sz="1600" spc="5" dirty="0">
                <a:latin typeface="Arial MT"/>
                <a:cs typeface="Arial MT"/>
              </a:rPr>
              <a:t> </a:t>
            </a:r>
            <a:r>
              <a:rPr sz="1600" dirty="0">
                <a:latin typeface="Arial MT"/>
                <a:cs typeface="Arial MT"/>
              </a:rPr>
              <a:t>the</a:t>
            </a:r>
            <a:r>
              <a:rPr sz="1600" spc="30" dirty="0">
                <a:latin typeface="Arial MT"/>
                <a:cs typeface="Arial MT"/>
              </a:rPr>
              <a:t> </a:t>
            </a:r>
            <a:r>
              <a:rPr sz="1600" spc="-10" dirty="0">
                <a:latin typeface="Arial MT"/>
                <a:cs typeface="Arial MT"/>
              </a:rPr>
              <a:t>real</a:t>
            </a:r>
            <a:r>
              <a:rPr sz="1600" spc="-130" dirty="0">
                <a:latin typeface="Arial MT"/>
                <a:cs typeface="Arial MT"/>
              </a:rPr>
              <a:t> </a:t>
            </a:r>
            <a:r>
              <a:rPr sz="1600" spc="-10" dirty="0">
                <a:latin typeface="Arial MT"/>
                <a:cs typeface="Arial MT"/>
              </a:rPr>
              <a:t>processor.</a:t>
            </a:r>
            <a:endParaRPr sz="1600">
              <a:latin typeface="Arial MT"/>
              <a:cs typeface="Arial MT"/>
            </a:endParaRPr>
          </a:p>
          <a:p>
            <a:pPr marL="1099185" marR="5080" lvl="2" indent="-228600">
              <a:lnSpc>
                <a:spcPct val="100000"/>
              </a:lnSpc>
              <a:spcBef>
                <a:spcPts val="705"/>
              </a:spcBef>
              <a:buClr>
                <a:srgbClr val="009900"/>
              </a:buClr>
              <a:buSzPct val="75000"/>
              <a:buFont typeface="MingLiU_HKSCS-ExtB"/>
              <a:buChar char="⏵"/>
              <a:tabLst>
                <a:tab pos="1099185" algn="l"/>
              </a:tabLst>
            </a:pPr>
            <a:r>
              <a:rPr sz="1600" dirty="0">
                <a:latin typeface="Arial MT"/>
                <a:cs typeface="Arial MT"/>
              </a:rPr>
              <a:t>But</a:t>
            </a:r>
            <a:r>
              <a:rPr sz="1600" spc="-50" dirty="0">
                <a:latin typeface="Arial MT"/>
                <a:cs typeface="Arial MT"/>
              </a:rPr>
              <a:t> </a:t>
            </a:r>
            <a:r>
              <a:rPr sz="1600" dirty="0">
                <a:latin typeface="Arial MT"/>
                <a:cs typeface="Arial MT"/>
              </a:rPr>
              <a:t>q</a:t>
            </a:r>
            <a:r>
              <a:rPr sz="1600" spc="-25" dirty="0">
                <a:latin typeface="Arial MT"/>
                <a:cs typeface="Arial MT"/>
              </a:rPr>
              <a:t> </a:t>
            </a:r>
            <a:r>
              <a:rPr sz="1600" dirty="0">
                <a:latin typeface="Arial MT"/>
                <a:cs typeface="Arial MT"/>
              </a:rPr>
              <a:t>must</a:t>
            </a:r>
            <a:r>
              <a:rPr sz="1600" spc="5" dirty="0">
                <a:latin typeface="Arial MT"/>
                <a:cs typeface="Arial MT"/>
              </a:rPr>
              <a:t> </a:t>
            </a:r>
            <a:r>
              <a:rPr sz="1600" dirty="0">
                <a:latin typeface="Arial MT"/>
                <a:cs typeface="Arial MT"/>
              </a:rPr>
              <a:t>be</a:t>
            </a:r>
            <a:r>
              <a:rPr sz="1600" spc="-15" dirty="0">
                <a:latin typeface="Arial MT"/>
                <a:cs typeface="Arial MT"/>
              </a:rPr>
              <a:t> </a:t>
            </a:r>
            <a:r>
              <a:rPr sz="1600" dirty="0">
                <a:latin typeface="Arial MT"/>
                <a:cs typeface="Arial MT"/>
              </a:rPr>
              <a:t>large</a:t>
            </a:r>
            <a:r>
              <a:rPr sz="1600" spc="-40" dirty="0">
                <a:latin typeface="Arial MT"/>
                <a:cs typeface="Arial MT"/>
              </a:rPr>
              <a:t> </a:t>
            </a:r>
            <a:r>
              <a:rPr sz="1600" dirty="0">
                <a:latin typeface="Arial MT"/>
                <a:cs typeface="Arial MT"/>
              </a:rPr>
              <a:t>compare</a:t>
            </a:r>
            <a:r>
              <a:rPr sz="1600" spc="-55" dirty="0">
                <a:latin typeface="Arial MT"/>
                <a:cs typeface="Arial MT"/>
              </a:rPr>
              <a:t> </a:t>
            </a:r>
            <a:r>
              <a:rPr sz="1600" dirty="0">
                <a:latin typeface="Arial MT"/>
                <a:cs typeface="Arial MT"/>
              </a:rPr>
              <a:t>to</a:t>
            </a:r>
            <a:r>
              <a:rPr sz="1600" spc="-40" dirty="0">
                <a:latin typeface="Arial MT"/>
                <a:cs typeface="Arial MT"/>
              </a:rPr>
              <a:t> </a:t>
            </a:r>
            <a:r>
              <a:rPr sz="1600" dirty="0">
                <a:latin typeface="Arial MT"/>
                <a:cs typeface="Arial MT"/>
              </a:rPr>
              <a:t>context</a:t>
            </a:r>
            <a:r>
              <a:rPr sz="1600" spc="-30" dirty="0">
                <a:latin typeface="Arial MT"/>
                <a:cs typeface="Arial MT"/>
              </a:rPr>
              <a:t> </a:t>
            </a:r>
            <a:r>
              <a:rPr sz="1600" dirty="0">
                <a:latin typeface="Arial MT"/>
                <a:cs typeface="Arial MT"/>
              </a:rPr>
              <a:t>switch,</a:t>
            </a:r>
            <a:r>
              <a:rPr sz="1600" spc="-60" dirty="0">
                <a:latin typeface="Arial MT"/>
                <a:cs typeface="Arial MT"/>
              </a:rPr>
              <a:t> </a:t>
            </a:r>
            <a:r>
              <a:rPr sz="1600" dirty="0">
                <a:latin typeface="Arial MT"/>
                <a:cs typeface="Arial MT"/>
              </a:rPr>
              <a:t>otherwise</a:t>
            </a:r>
            <a:r>
              <a:rPr sz="1600" spc="-55" dirty="0">
                <a:latin typeface="Arial MT"/>
                <a:cs typeface="Arial MT"/>
              </a:rPr>
              <a:t> </a:t>
            </a:r>
            <a:r>
              <a:rPr sz="1600" dirty="0">
                <a:latin typeface="Arial MT"/>
                <a:cs typeface="Arial MT"/>
              </a:rPr>
              <a:t>overhead</a:t>
            </a:r>
            <a:r>
              <a:rPr sz="1600" spc="-55" dirty="0">
                <a:latin typeface="Arial MT"/>
                <a:cs typeface="Arial MT"/>
              </a:rPr>
              <a:t> </a:t>
            </a:r>
            <a:r>
              <a:rPr sz="1600" dirty="0">
                <a:latin typeface="Arial MT"/>
                <a:cs typeface="Arial MT"/>
              </a:rPr>
              <a:t>is</a:t>
            </a:r>
            <a:r>
              <a:rPr sz="1600" spc="-30" dirty="0">
                <a:latin typeface="Arial MT"/>
                <a:cs typeface="Arial MT"/>
              </a:rPr>
              <a:t> </a:t>
            </a:r>
            <a:r>
              <a:rPr sz="1600" spc="-25" dirty="0">
                <a:latin typeface="Arial MT"/>
                <a:cs typeface="Arial MT"/>
              </a:rPr>
              <a:t>too </a:t>
            </a:r>
            <a:r>
              <a:rPr sz="1600" dirty="0">
                <a:latin typeface="Arial MT"/>
                <a:cs typeface="Arial MT"/>
              </a:rPr>
              <a:t>high</a:t>
            </a:r>
            <a:r>
              <a:rPr sz="1600" spc="-70" dirty="0">
                <a:latin typeface="Arial MT"/>
                <a:cs typeface="Arial MT"/>
              </a:rPr>
              <a:t> </a:t>
            </a:r>
            <a:r>
              <a:rPr sz="1600" dirty="0">
                <a:latin typeface="Arial MT"/>
                <a:cs typeface="Arial MT"/>
              </a:rPr>
              <a:t>(q usually</a:t>
            </a:r>
            <a:r>
              <a:rPr sz="1600" spc="-45" dirty="0">
                <a:latin typeface="Arial MT"/>
                <a:cs typeface="Arial MT"/>
              </a:rPr>
              <a:t> </a:t>
            </a:r>
            <a:r>
              <a:rPr sz="1600" dirty="0">
                <a:latin typeface="Arial MT"/>
                <a:cs typeface="Arial MT"/>
              </a:rPr>
              <a:t>10ms</a:t>
            </a:r>
            <a:r>
              <a:rPr sz="1600" spc="-5" dirty="0">
                <a:latin typeface="Arial MT"/>
                <a:cs typeface="Arial MT"/>
              </a:rPr>
              <a:t> </a:t>
            </a:r>
            <a:r>
              <a:rPr sz="1600" dirty="0">
                <a:latin typeface="Arial MT"/>
                <a:cs typeface="Arial MT"/>
              </a:rPr>
              <a:t>to</a:t>
            </a:r>
            <a:r>
              <a:rPr sz="1600" spc="5" dirty="0">
                <a:latin typeface="Arial MT"/>
                <a:cs typeface="Arial MT"/>
              </a:rPr>
              <a:t> </a:t>
            </a:r>
            <a:r>
              <a:rPr sz="1600" dirty="0">
                <a:latin typeface="Arial MT"/>
                <a:cs typeface="Arial MT"/>
              </a:rPr>
              <a:t>100ms,</a:t>
            </a:r>
            <a:r>
              <a:rPr sz="1600" spc="-35" dirty="0">
                <a:latin typeface="Arial MT"/>
                <a:cs typeface="Arial MT"/>
              </a:rPr>
              <a:t> </a:t>
            </a:r>
            <a:r>
              <a:rPr sz="1600" dirty="0">
                <a:latin typeface="Arial MT"/>
                <a:cs typeface="Arial MT"/>
              </a:rPr>
              <a:t>context</a:t>
            </a:r>
            <a:r>
              <a:rPr sz="1600" spc="-30" dirty="0">
                <a:latin typeface="Arial MT"/>
                <a:cs typeface="Arial MT"/>
              </a:rPr>
              <a:t> </a:t>
            </a:r>
            <a:r>
              <a:rPr sz="1600" dirty="0">
                <a:latin typeface="Arial MT"/>
                <a:cs typeface="Arial MT"/>
              </a:rPr>
              <a:t>switch</a:t>
            </a:r>
            <a:r>
              <a:rPr sz="1600" spc="-40" dirty="0">
                <a:latin typeface="Arial MT"/>
                <a:cs typeface="Arial MT"/>
              </a:rPr>
              <a:t> </a:t>
            </a:r>
            <a:r>
              <a:rPr sz="1600" dirty="0">
                <a:latin typeface="Arial MT"/>
                <a:cs typeface="Arial MT"/>
              </a:rPr>
              <a:t>&lt;</a:t>
            </a:r>
            <a:r>
              <a:rPr sz="1600" spc="5" dirty="0">
                <a:latin typeface="Arial MT"/>
                <a:cs typeface="Arial MT"/>
              </a:rPr>
              <a:t> </a:t>
            </a:r>
            <a:r>
              <a:rPr sz="1600" spc="-10" dirty="0">
                <a:latin typeface="Arial MT"/>
                <a:cs typeface="Arial MT"/>
              </a:rPr>
              <a:t>10</a:t>
            </a:r>
            <a:r>
              <a:rPr sz="1600" spc="-105" dirty="0">
                <a:latin typeface="Arial MT"/>
                <a:cs typeface="Arial MT"/>
              </a:rPr>
              <a:t> </a:t>
            </a:r>
            <a:r>
              <a:rPr sz="1600" spc="-10" dirty="0">
                <a:latin typeface="Georgia"/>
                <a:cs typeface="Georgia"/>
              </a:rPr>
              <a:t>µ</a:t>
            </a:r>
            <a:r>
              <a:rPr sz="1600" spc="-10" dirty="0">
                <a:latin typeface="Arial MT"/>
                <a:cs typeface="Arial MT"/>
              </a:rPr>
              <a:t>sec)</a:t>
            </a:r>
            <a:endParaRPr sz="1600">
              <a:latin typeface="Arial MT"/>
              <a:cs typeface="Arial M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01550" y="515105"/>
            <a:ext cx="1069294" cy="808037"/>
          </a:xfrm>
          <a:prstGeom prst="rect">
            <a:avLst/>
          </a:prstGeom>
        </p:spPr>
      </p:pic>
      <p:sp>
        <p:nvSpPr>
          <p:cNvPr id="3" name="object 3"/>
          <p:cNvSpPr/>
          <p:nvPr/>
        </p:nvSpPr>
        <p:spPr>
          <a:xfrm>
            <a:off x="457200" y="457200"/>
            <a:ext cx="228600" cy="2286000"/>
          </a:xfrm>
          <a:custGeom>
            <a:avLst/>
            <a:gdLst/>
            <a:ahLst/>
            <a:cxnLst/>
            <a:rect l="l" t="t" r="r" b="b"/>
            <a:pathLst>
              <a:path w="228600" h="2286000">
                <a:moveTo>
                  <a:pt x="228600" y="2286000"/>
                </a:moveTo>
                <a:lnTo>
                  <a:pt x="0" y="2286000"/>
                </a:lnTo>
                <a:lnTo>
                  <a:pt x="0" y="0"/>
                </a:lnTo>
                <a:lnTo>
                  <a:pt x="228600" y="0"/>
                </a:lnTo>
                <a:lnTo>
                  <a:pt x="228600" y="2286000"/>
                </a:lnTo>
                <a:close/>
              </a:path>
            </a:pathLst>
          </a:custGeom>
          <a:solidFill>
            <a:srgbClr val="336699"/>
          </a:solidFill>
        </p:spPr>
        <p:txBody>
          <a:bodyPr wrap="square" lIns="0" tIns="0" rIns="0" bIns="0" rtlCol="0"/>
          <a:lstStyle/>
          <a:p>
            <a:endParaRPr/>
          </a:p>
        </p:txBody>
      </p:sp>
      <p:sp>
        <p:nvSpPr>
          <p:cNvPr id="4" name="object 4"/>
          <p:cNvSpPr/>
          <p:nvPr/>
        </p:nvSpPr>
        <p:spPr>
          <a:xfrm>
            <a:off x="914400" y="1309116"/>
            <a:ext cx="8077200" cy="18415"/>
          </a:xfrm>
          <a:custGeom>
            <a:avLst/>
            <a:gdLst/>
            <a:ahLst/>
            <a:cxnLst/>
            <a:rect l="l" t="t" r="r" b="b"/>
            <a:pathLst>
              <a:path w="8077200" h="18415">
                <a:moveTo>
                  <a:pt x="8077200" y="18287"/>
                </a:moveTo>
                <a:lnTo>
                  <a:pt x="0" y="18287"/>
                </a:lnTo>
                <a:lnTo>
                  <a:pt x="0" y="0"/>
                </a:lnTo>
                <a:lnTo>
                  <a:pt x="8077200" y="0"/>
                </a:lnTo>
                <a:lnTo>
                  <a:pt x="8077200" y="18287"/>
                </a:lnTo>
                <a:close/>
              </a:path>
            </a:pathLst>
          </a:custGeom>
          <a:solidFill>
            <a:srgbClr val="336699"/>
          </a:solidFill>
        </p:spPr>
        <p:txBody>
          <a:bodyPr wrap="square" lIns="0" tIns="0" rIns="0" bIns="0" rtlCol="0"/>
          <a:lstStyle/>
          <a:p>
            <a:endParaRPr/>
          </a:p>
        </p:txBody>
      </p:sp>
      <p:pic>
        <p:nvPicPr>
          <p:cNvPr id="5" name="object 5"/>
          <p:cNvPicPr/>
          <p:nvPr/>
        </p:nvPicPr>
        <p:blipFill>
          <a:blip r:embed="rId3" cstate="print"/>
          <a:stretch>
            <a:fillRect/>
          </a:stretch>
        </p:blipFill>
        <p:spPr>
          <a:xfrm>
            <a:off x="452627" y="2738627"/>
            <a:ext cx="237743" cy="4581143"/>
          </a:xfrm>
          <a:prstGeom prst="rect">
            <a:avLst/>
          </a:prstGeom>
        </p:spPr>
      </p:pic>
      <p:pic>
        <p:nvPicPr>
          <p:cNvPr id="6" name="object 6"/>
          <p:cNvPicPr/>
          <p:nvPr/>
        </p:nvPicPr>
        <p:blipFill>
          <a:blip r:embed="rId4" cstate="print"/>
          <a:stretch>
            <a:fillRect/>
          </a:stretch>
        </p:blipFill>
        <p:spPr>
          <a:xfrm>
            <a:off x="8225028" y="6300216"/>
            <a:ext cx="1293875" cy="803147"/>
          </a:xfrm>
          <a:prstGeom prst="rect">
            <a:avLst/>
          </a:prstGeom>
        </p:spPr>
      </p:pic>
      <p:sp>
        <p:nvSpPr>
          <p:cNvPr id="7" name="object 7"/>
          <p:cNvSpPr txBox="1">
            <a:spLocks noGrp="1"/>
          </p:cNvSpPr>
          <p:nvPr>
            <p:ph type="title"/>
          </p:nvPr>
        </p:nvSpPr>
        <p:spPr>
          <a:prstGeom prst="rect">
            <a:avLst/>
          </a:prstGeom>
        </p:spPr>
        <p:txBody>
          <a:bodyPr vert="horz" wrap="square" lIns="0" tIns="89678" rIns="0" bIns="0" rtlCol="0">
            <a:spAutoFit/>
          </a:bodyPr>
          <a:lstStyle/>
          <a:p>
            <a:pPr marL="1125220">
              <a:lnSpc>
                <a:spcPct val="100000"/>
              </a:lnSpc>
              <a:spcBef>
                <a:spcPts val="95"/>
              </a:spcBef>
            </a:pPr>
            <a:r>
              <a:rPr dirty="0"/>
              <a:t>Time</a:t>
            </a:r>
            <a:r>
              <a:rPr spc="-105" dirty="0"/>
              <a:t> </a:t>
            </a:r>
            <a:r>
              <a:rPr dirty="0"/>
              <a:t>Quantum</a:t>
            </a:r>
            <a:r>
              <a:rPr spc="-85" dirty="0"/>
              <a:t> </a:t>
            </a:r>
            <a:r>
              <a:rPr dirty="0"/>
              <a:t>and</a:t>
            </a:r>
            <a:r>
              <a:rPr spc="-85" dirty="0"/>
              <a:t> </a:t>
            </a:r>
            <a:r>
              <a:rPr dirty="0"/>
              <a:t>Context</a:t>
            </a:r>
            <a:r>
              <a:rPr spc="-95" dirty="0"/>
              <a:t> </a:t>
            </a:r>
            <a:r>
              <a:rPr dirty="0"/>
              <a:t>Switch</a:t>
            </a:r>
            <a:r>
              <a:rPr spc="-114" dirty="0"/>
              <a:t> </a:t>
            </a:r>
            <a:r>
              <a:rPr spc="-20" dirty="0"/>
              <a:t>Time</a:t>
            </a:r>
          </a:p>
        </p:txBody>
      </p:sp>
      <p:pic>
        <p:nvPicPr>
          <p:cNvPr id="8" name="object 8"/>
          <p:cNvPicPr/>
          <p:nvPr/>
        </p:nvPicPr>
        <p:blipFill>
          <a:blip r:embed="rId5" cstate="print"/>
          <a:stretch>
            <a:fillRect/>
          </a:stretch>
        </p:blipFill>
        <p:spPr>
          <a:xfrm>
            <a:off x="1552955" y="2107692"/>
            <a:ext cx="7438644" cy="3046475"/>
          </a:xfrm>
          <a:prstGeom prst="rect">
            <a:avLst/>
          </a:prstGeom>
        </p:spPr>
      </p:pic>
      <p:sp>
        <p:nvSpPr>
          <p:cNvPr id="9" name="object 9"/>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10" name="object 10"/>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5.57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2627" y="452627"/>
            <a:ext cx="9153525" cy="6867525"/>
            <a:chOff x="452627" y="452627"/>
            <a:chExt cx="9153525" cy="6867525"/>
          </a:xfrm>
        </p:grpSpPr>
        <p:pic>
          <p:nvPicPr>
            <p:cNvPr id="3" name="object 3"/>
            <p:cNvPicPr/>
            <p:nvPr/>
          </p:nvPicPr>
          <p:blipFill>
            <a:blip r:embed="rId2" cstate="print"/>
            <a:stretch>
              <a:fillRect/>
            </a:stretch>
          </p:blipFill>
          <p:spPr>
            <a:xfrm>
              <a:off x="452627" y="452627"/>
              <a:ext cx="9153143" cy="6867143"/>
            </a:xfrm>
            <a:prstGeom prst="rect">
              <a:avLst/>
            </a:prstGeom>
          </p:spPr>
        </p:pic>
        <p:pic>
          <p:nvPicPr>
            <p:cNvPr id="4" name="object 4"/>
            <p:cNvPicPr/>
            <p:nvPr/>
          </p:nvPicPr>
          <p:blipFill>
            <a:blip r:embed="rId3" cstate="print"/>
            <a:stretch>
              <a:fillRect/>
            </a:stretch>
          </p:blipFill>
          <p:spPr>
            <a:xfrm>
              <a:off x="914400" y="914400"/>
              <a:ext cx="8229600" cy="1382267"/>
            </a:xfrm>
            <a:prstGeom prst="rect">
              <a:avLst/>
            </a:prstGeom>
          </p:spPr>
        </p:pic>
        <p:sp>
          <p:nvSpPr>
            <p:cNvPr id="5" name="object 5"/>
            <p:cNvSpPr/>
            <p:nvPr/>
          </p:nvSpPr>
          <p:spPr>
            <a:xfrm>
              <a:off x="771144" y="771156"/>
              <a:ext cx="8517890" cy="6231890"/>
            </a:xfrm>
            <a:custGeom>
              <a:avLst/>
              <a:gdLst/>
              <a:ahLst/>
              <a:cxnLst/>
              <a:rect l="l" t="t" r="r" b="b"/>
              <a:pathLst>
                <a:path w="8517890" h="6231890">
                  <a:moveTo>
                    <a:pt x="8517636" y="3048"/>
                  </a:moveTo>
                  <a:lnTo>
                    <a:pt x="8514588" y="0"/>
                  </a:lnTo>
                  <a:lnTo>
                    <a:pt x="8503920" y="0"/>
                  </a:lnTo>
                  <a:lnTo>
                    <a:pt x="8503920" y="13716"/>
                  </a:lnTo>
                  <a:lnTo>
                    <a:pt x="8503920" y="6217920"/>
                  </a:lnTo>
                  <a:lnTo>
                    <a:pt x="13716" y="6217920"/>
                  </a:lnTo>
                  <a:lnTo>
                    <a:pt x="13716" y="13716"/>
                  </a:lnTo>
                  <a:lnTo>
                    <a:pt x="8503920" y="13716"/>
                  </a:lnTo>
                  <a:lnTo>
                    <a:pt x="8503920" y="0"/>
                  </a:lnTo>
                  <a:lnTo>
                    <a:pt x="3048" y="0"/>
                  </a:lnTo>
                  <a:lnTo>
                    <a:pt x="0" y="3048"/>
                  </a:lnTo>
                  <a:lnTo>
                    <a:pt x="0" y="6228588"/>
                  </a:lnTo>
                  <a:lnTo>
                    <a:pt x="3048" y="6231636"/>
                  </a:lnTo>
                  <a:lnTo>
                    <a:pt x="8514588" y="6231636"/>
                  </a:lnTo>
                  <a:lnTo>
                    <a:pt x="8517636" y="6228588"/>
                  </a:lnTo>
                  <a:lnTo>
                    <a:pt x="8517636" y="6224016"/>
                  </a:lnTo>
                  <a:lnTo>
                    <a:pt x="8517636" y="6217920"/>
                  </a:lnTo>
                  <a:lnTo>
                    <a:pt x="8517636" y="13716"/>
                  </a:lnTo>
                  <a:lnTo>
                    <a:pt x="8517636" y="6096"/>
                  </a:lnTo>
                  <a:lnTo>
                    <a:pt x="8517636" y="3048"/>
                  </a:lnTo>
                  <a:close/>
                </a:path>
              </a:pathLst>
            </a:custGeom>
            <a:solidFill>
              <a:srgbClr val="A5A5A5"/>
            </a:solidFill>
          </p:spPr>
          <p:txBody>
            <a:bodyPr wrap="square" lIns="0" tIns="0" rIns="0" bIns="0" rtlCol="0"/>
            <a:lstStyle/>
            <a:p>
              <a:endParaRPr/>
            </a:p>
          </p:txBody>
        </p:sp>
        <p:sp>
          <p:nvSpPr>
            <p:cNvPr id="6" name="object 6"/>
            <p:cNvSpPr/>
            <p:nvPr/>
          </p:nvSpPr>
          <p:spPr>
            <a:xfrm>
              <a:off x="914400" y="2298191"/>
              <a:ext cx="8229600" cy="119380"/>
            </a:xfrm>
            <a:custGeom>
              <a:avLst/>
              <a:gdLst/>
              <a:ahLst/>
              <a:cxnLst/>
              <a:rect l="l" t="t" r="r" b="b"/>
              <a:pathLst>
                <a:path w="8229600" h="119380">
                  <a:moveTo>
                    <a:pt x="8229600" y="118871"/>
                  </a:moveTo>
                  <a:lnTo>
                    <a:pt x="0" y="118871"/>
                  </a:lnTo>
                  <a:lnTo>
                    <a:pt x="0" y="0"/>
                  </a:lnTo>
                  <a:lnTo>
                    <a:pt x="8229600" y="0"/>
                  </a:lnTo>
                  <a:lnTo>
                    <a:pt x="8229600" y="118871"/>
                  </a:lnTo>
                  <a:close/>
                </a:path>
              </a:pathLst>
            </a:custGeom>
            <a:solidFill>
              <a:srgbClr val="990000"/>
            </a:solidFill>
          </p:spPr>
          <p:txBody>
            <a:bodyPr wrap="square" lIns="0" tIns="0" rIns="0" bIns="0" rtlCol="0"/>
            <a:lstStyle/>
            <a:p>
              <a:endParaRPr/>
            </a:p>
          </p:txBody>
        </p:sp>
        <p:pic>
          <p:nvPicPr>
            <p:cNvPr id="7" name="object 7"/>
            <p:cNvPicPr/>
            <p:nvPr/>
          </p:nvPicPr>
          <p:blipFill>
            <a:blip r:embed="rId4" cstate="print"/>
            <a:stretch>
              <a:fillRect/>
            </a:stretch>
          </p:blipFill>
          <p:spPr>
            <a:xfrm>
              <a:off x="809243" y="1018032"/>
              <a:ext cx="8406383" cy="2610611"/>
            </a:xfrm>
            <a:prstGeom prst="rect">
              <a:avLst/>
            </a:prstGeom>
          </p:spPr>
        </p:pic>
        <p:sp>
          <p:nvSpPr>
            <p:cNvPr id="8" name="object 8"/>
            <p:cNvSpPr/>
            <p:nvPr/>
          </p:nvSpPr>
          <p:spPr>
            <a:xfrm>
              <a:off x="771144" y="771156"/>
              <a:ext cx="8517890" cy="6231890"/>
            </a:xfrm>
            <a:custGeom>
              <a:avLst/>
              <a:gdLst/>
              <a:ahLst/>
              <a:cxnLst/>
              <a:rect l="l" t="t" r="r" b="b"/>
              <a:pathLst>
                <a:path w="8517890" h="6231890">
                  <a:moveTo>
                    <a:pt x="8517636" y="3048"/>
                  </a:moveTo>
                  <a:lnTo>
                    <a:pt x="8514588" y="0"/>
                  </a:lnTo>
                  <a:lnTo>
                    <a:pt x="8503920" y="0"/>
                  </a:lnTo>
                  <a:lnTo>
                    <a:pt x="8503920" y="13716"/>
                  </a:lnTo>
                  <a:lnTo>
                    <a:pt x="8503920" y="6217920"/>
                  </a:lnTo>
                  <a:lnTo>
                    <a:pt x="13716" y="6217920"/>
                  </a:lnTo>
                  <a:lnTo>
                    <a:pt x="13716" y="13716"/>
                  </a:lnTo>
                  <a:lnTo>
                    <a:pt x="8503920" y="13716"/>
                  </a:lnTo>
                  <a:lnTo>
                    <a:pt x="8503920" y="0"/>
                  </a:lnTo>
                  <a:lnTo>
                    <a:pt x="3048" y="0"/>
                  </a:lnTo>
                  <a:lnTo>
                    <a:pt x="0" y="3048"/>
                  </a:lnTo>
                  <a:lnTo>
                    <a:pt x="0" y="6228588"/>
                  </a:lnTo>
                  <a:lnTo>
                    <a:pt x="3048" y="6231636"/>
                  </a:lnTo>
                  <a:lnTo>
                    <a:pt x="8514588" y="6231636"/>
                  </a:lnTo>
                  <a:lnTo>
                    <a:pt x="8517636" y="6228588"/>
                  </a:lnTo>
                  <a:lnTo>
                    <a:pt x="8517636" y="6224016"/>
                  </a:lnTo>
                  <a:lnTo>
                    <a:pt x="8517636" y="6217920"/>
                  </a:lnTo>
                  <a:lnTo>
                    <a:pt x="8517636" y="13716"/>
                  </a:lnTo>
                  <a:lnTo>
                    <a:pt x="8517636" y="6096"/>
                  </a:lnTo>
                  <a:lnTo>
                    <a:pt x="8517636" y="3048"/>
                  </a:lnTo>
                  <a:close/>
                </a:path>
              </a:pathLst>
            </a:custGeom>
            <a:solidFill>
              <a:srgbClr val="A5A5A5"/>
            </a:solidFill>
          </p:spPr>
          <p:txBody>
            <a:bodyPr wrap="square" lIns="0" tIns="0" rIns="0" bIns="0" rtlCol="0"/>
            <a:lstStyle/>
            <a:p>
              <a:endParaRPr/>
            </a:p>
          </p:txBody>
        </p:sp>
        <p:sp>
          <p:nvSpPr>
            <p:cNvPr id="9" name="object 9"/>
            <p:cNvSpPr/>
            <p:nvPr/>
          </p:nvSpPr>
          <p:spPr>
            <a:xfrm>
              <a:off x="914400" y="914400"/>
              <a:ext cx="8229600" cy="119380"/>
            </a:xfrm>
            <a:custGeom>
              <a:avLst/>
              <a:gdLst/>
              <a:ahLst/>
              <a:cxnLst/>
              <a:rect l="l" t="t" r="r" b="b"/>
              <a:pathLst>
                <a:path w="8229600" h="119380">
                  <a:moveTo>
                    <a:pt x="8229600" y="118872"/>
                  </a:moveTo>
                  <a:lnTo>
                    <a:pt x="0" y="118872"/>
                  </a:lnTo>
                  <a:lnTo>
                    <a:pt x="0" y="0"/>
                  </a:lnTo>
                  <a:lnTo>
                    <a:pt x="8229600" y="0"/>
                  </a:lnTo>
                  <a:lnTo>
                    <a:pt x="8229600" y="118872"/>
                  </a:lnTo>
                  <a:close/>
                </a:path>
              </a:pathLst>
            </a:custGeom>
            <a:solidFill>
              <a:srgbClr val="990000"/>
            </a:solidFill>
          </p:spPr>
          <p:txBody>
            <a:bodyPr wrap="square" lIns="0" tIns="0" rIns="0" bIns="0" rtlCol="0"/>
            <a:lstStyle/>
            <a:p>
              <a:endParaRPr/>
            </a:p>
          </p:txBody>
        </p:sp>
        <p:sp>
          <p:nvSpPr>
            <p:cNvPr id="10" name="object 10"/>
            <p:cNvSpPr/>
            <p:nvPr/>
          </p:nvSpPr>
          <p:spPr>
            <a:xfrm>
              <a:off x="4082795" y="2383536"/>
              <a:ext cx="85725" cy="6350"/>
            </a:xfrm>
            <a:custGeom>
              <a:avLst/>
              <a:gdLst/>
              <a:ahLst/>
              <a:cxnLst/>
              <a:rect l="l" t="t" r="r" b="b"/>
              <a:pathLst>
                <a:path w="85725" h="6350">
                  <a:moveTo>
                    <a:pt x="85343" y="6096"/>
                  </a:moveTo>
                  <a:lnTo>
                    <a:pt x="6095" y="1523"/>
                  </a:lnTo>
                  <a:lnTo>
                    <a:pt x="0" y="0"/>
                  </a:lnTo>
                </a:path>
              </a:pathLst>
            </a:custGeom>
            <a:ln w="27432">
              <a:solidFill>
                <a:srgbClr val="000000"/>
              </a:solidFill>
            </a:ln>
          </p:spPr>
          <p:txBody>
            <a:bodyPr wrap="square" lIns="0" tIns="0" rIns="0" bIns="0" rtlCol="0"/>
            <a:lstStyle/>
            <a:p>
              <a:endParaRPr/>
            </a:p>
          </p:txBody>
        </p:sp>
        <p:pic>
          <p:nvPicPr>
            <p:cNvPr id="11" name="object 11"/>
            <p:cNvPicPr/>
            <p:nvPr/>
          </p:nvPicPr>
          <p:blipFill>
            <a:blip r:embed="rId5" cstate="print"/>
            <a:stretch>
              <a:fillRect/>
            </a:stretch>
          </p:blipFill>
          <p:spPr>
            <a:xfrm>
              <a:off x="1412748" y="1088135"/>
              <a:ext cx="7266432" cy="4149851"/>
            </a:xfrm>
            <a:prstGeom prst="rect">
              <a:avLst/>
            </a:prstGeom>
          </p:spPr>
        </p:pic>
      </p:grpSp>
      <p:sp>
        <p:nvSpPr>
          <p:cNvPr id="12" name="object 12"/>
          <p:cNvSpPr txBox="1"/>
          <p:nvPr/>
        </p:nvSpPr>
        <p:spPr>
          <a:xfrm>
            <a:off x="1666806" y="3833134"/>
            <a:ext cx="479425" cy="633095"/>
          </a:xfrm>
          <a:prstGeom prst="rect">
            <a:avLst/>
          </a:prstGeom>
        </p:spPr>
        <p:txBody>
          <a:bodyPr vert="vert270" wrap="square" lIns="0" tIns="0" rIns="0" bIns="0" rtlCol="0">
            <a:spAutoFit/>
          </a:bodyPr>
          <a:lstStyle/>
          <a:p>
            <a:pPr marL="68580">
              <a:lnSpc>
                <a:spcPts val="1789"/>
              </a:lnSpc>
            </a:pPr>
            <a:r>
              <a:rPr sz="1550" b="1" spc="-10" dirty="0">
                <a:latin typeface="Times New Roman"/>
                <a:cs typeface="Times New Roman"/>
              </a:rPr>
              <a:t>Event</a:t>
            </a:r>
            <a:endParaRPr sz="1550">
              <a:latin typeface="Times New Roman"/>
              <a:cs typeface="Times New Roman"/>
            </a:endParaRPr>
          </a:p>
          <a:p>
            <a:pPr marL="12700">
              <a:lnSpc>
                <a:spcPct val="100000"/>
              </a:lnSpc>
            </a:pPr>
            <a:r>
              <a:rPr sz="1550" b="1" spc="-10" dirty="0">
                <a:latin typeface="Times New Roman"/>
                <a:cs typeface="Times New Roman"/>
              </a:rPr>
              <a:t>Occurs</a:t>
            </a:r>
            <a:endParaRPr sz="1550">
              <a:latin typeface="Times New Roman"/>
              <a:cs typeface="Times New Roman"/>
            </a:endParaRPr>
          </a:p>
        </p:txBody>
      </p:sp>
      <p:sp>
        <p:nvSpPr>
          <p:cNvPr id="13" name="object 13"/>
          <p:cNvSpPr txBox="1"/>
          <p:nvPr/>
        </p:nvSpPr>
        <p:spPr>
          <a:xfrm>
            <a:off x="1595150" y="2901209"/>
            <a:ext cx="645160" cy="441325"/>
          </a:xfrm>
          <a:prstGeom prst="rect">
            <a:avLst/>
          </a:prstGeom>
        </p:spPr>
        <p:txBody>
          <a:bodyPr vert="horz" wrap="square" lIns="0" tIns="10160" rIns="0" bIns="0" rtlCol="0">
            <a:spAutoFit/>
          </a:bodyPr>
          <a:lstStyle/>
          <a:p>
            <a:pPr marL="12700" marR="5080" indent="52705">
              <a:lnSpc>
                <a:spcPct val="101499"/>
              </a:lnSpc>
              <a:spcBef>
                <a:spcPts val="80"/>
              </a:spcBef>
            </a:pPr>
            <a:r>
              <a:rPr sz="1350" b="1" spc="-10" dirty="0">
                <a:latin typeface="Times New Roman"/>
                <a:cs typeface="Times New Roman"/>
              </a:rPr>
              <a:t>Ready/ Suspend</a:t>
            </a:r>
            <a:endParaRPr sz="1350">
              <a:latin typeface="Times New Roman"/>
              <a:cs typeface="Times New Roman"/>
            </a:endParaRPr>
          </a:p>
        </p:txBody>
      </p:sp>
      <p:sp>
        <p:nvSpPr>
          <p:cNvPr id="14" name="object 14"/>
          <p:cNvSpPr txBox="1"/>
          <p:nvPr/>
        </p:nvSpPr>
        <p:spPr>
          <a:xfrm>
            <a:off x="2753358" y="1220243"/>
            <a:ext cx="397510" cy="261620"/>
          </a:xfrm>
          <a:prstGeom prst="rect">
            <a:avLst/>
          </a:prstGeom>
        </p:spPr>
        <p:txBody>
          <a:bodyPr vert="horz" wrap="square" lIns="0" tIns="12065" rIns="0" bIns="0" rtlCol="0">
            <a:spAutoFit/>
          </a:bodyPr>
          <a:lstStyle/>
          <a:p>
            <a:pPr marL="12700">
              <a:lnSpc>
                <a:spcPct val="100000"/>
              </a:lnSpc>
              <a:spcBef>
                <a:spcPts val="95"/>
              </a:spcBef>
            </a:pPr>
            <a:r>
              <a:rPr sz="1550" b="1" spc="-25" dirty="0">
                <a:latin typeface="Times New Roman"/>
                <a:cs typeface="Times New Roman"/>
              </a:rPr>
              <a:t>New</a:t>
            </a:r>
            <a:endParaRPr sz="1550">
              <a:latin typeface="Times New Roman"/>
              <a:cs typeface="Times New Roman"/>
            </a:endParaRPr>
          </a:p>
        </p:txBody>
      </p:sp>
      <p:sp>
        <p:nvSpPr>
          <p:cNvPr id="15" name="object 15"/>
          <p:cNvSpPr txBox="1"/>
          <p:nvPr/>
        </p:nvSpPr>
        <p:spPr>
          <a:xfrm>
            <a:off x="3704272" y="3024637"/>
            <a:ext cx="568325" cy="261620"/>
          </a:xfrm>
          <a:prstGeom prst="rect">
            <a:avLst/>
          </a:prstGeom>
        </p:spPr>
        <p:txBody>
          <a:bodyPr vert="horz" wrap="square" lIns="0" tIns="12065" rIns="0" bIns="0" rtlCol="0">
            <a:spAutoFit/>
          </a:bodyPr>
          <a:lstStyle/>
          <a:p>
            <a:pPr marL="12700">
              <a:lnSpc>
                <a:spcPct val="100000"/>
              </a:lnSpc>
              <a:spcBef>
                <a:spcPts val="95"/>
              </a:spcBef>
            </a:pPr>
            <a:r>
              <a:rPr sz="1550" b="1" spc="-10" dirty="0">
                <a:latin typeface="Times New Roman"/>
                <a:cs typeface="Times New Roman"/>
              </a:rPr>
              <a:t>Ready</a:t>
            </a:r>
            <a:endParaRPr sz="1550">
              <a:latin typeface="Times New Roman"/>
              <a:cs typeface="Times New Roman"/>
            </a:endParaRPr>
          </a:p>
        </p:txBody>
      </p:sp>
      <p:sp>
        <p:nvSpPr>
          <p:cNvPr id="16" name="object 16"/>
          <p:cNvSpPr txBox="1"/>
          <p:nvPr/>
        </p:nvSpPr>
        <p:spPr>
          <a:xfrm>
            <a:off x="3632661" y="4836614"/>
            <a:ext cx="701040" cy="261620"/>
          </a:xfrm>
          <a:prstGeom prst="rect">
            <a:avLst/>
          </a:prstGeom>
        </p:spPr>
        <p:txBody>
          <a:bodyPr vert="horz" wrap="square" lIns="0" tIns="12065" rIns="0" bIns="0" rtlCol="0">
            <a:spAutoFit/>
          </a:bodyPr>
          <a:lstStyle/>
          <a:p>
            <a:pPr marL="12700">
              <a:lnSpc>
                <a:spcPct val="100000"/>
              </a:lnSpc>
              <a:spcBef>
                <a:spcPts val="95"/>
              </a:spcBef>
            </a:pPr>
            <a:r>
              <a:rPr sz="1550" b="1" spc="-10" dirty="0">
                <a:latin typeface="Times New Roman"/>
                <a:cs typeface="Times New Roman"/>
              </a:rPr>
              <a:t>Blocked</a:t>
            </a:r>
            <a:endParaRPr sz="1550">
              <a:latin typeface="Times New Roman"/>
              <a:cs typeface="Times New Roman"/>
            </a:endParaRPr>
          </a:p>
        </p:txBody>
      </p:sp>
      <p:sp>
        <p:nvSpPr>
          <p:cNvPr id="17" name="object 17"/>
          <p:cNvSpPr txBox="1"/>
          <p:nvPr/>
        </p:nvSpPr>
        <p:spPr>
          <a:xfrm>
            <a:off x="5674831" y="3024637"/>
            <a:ext cx="765175" cy="261620"/>
          </a:xfrm>
          <a:prstGeom prst="rect">
            <a:avLst/>
          </a:prstGeom>
        </p:spPr>
        <p:txBody>
          <a:bodyPr vert="horz" wrap="square" lIns="0" tIns="12065" rIns="0" bIns="0" rtlCol="0">
            <a:spAutoFit/>
          </a:bodyPr>
          <a:lstStyle/>
          <a:p>
            <a:pPr marL="12700">
              <a:lnSpc>
                <a:spcPct val="100000"/>
              </a:lnSpc>
              <a:spcBef>
                <a:spcPts val="95"/>
              </a:spcBef>
            </a:pPr>
            <a:r>
              <a:rPr sz="1550" b="1" spc="-10" dirty="0">
                <a:latin typeface="Times New Roman"/>
                <a:cs typeface="Times New Roman"/>
              </a:rPr>
              <a:t>Running</a:t>
            </a:r>
            <a:endParaRPr sz="1550">
              <a:latin typeface="Times New Roman"/>
              <a:cs typeface="Times New Roman"/>
            </a:endParaRPr>
          </a:p>
        </p:txBody>
      </p:sp>
      <p:sp>
        <p:nvSpPr>
          <p:cNvPr id="18" name="object 18"/>
          <p:cNvSpPr txBox="1"/>
          <p:nvPr/>
        </p:nvSpPr>
        <p:spPr>
          <a:xfrm>
            <a:off x="7941573" y="3024637"/>
            <a:ext cx="376555" cy="261620"/>
          </a:xfrm>
          <a:prstGeom prst="rect">
            <a:avLst/>
          </a:prstGeom>
        </p:spPr>
        <p:txBody>
          <a:bodyPr vert="horz" wrap="square" lIns="0" tIns="12065" rIns="0" bIns="0" rtlCol="0">
            <a:spAutoFit/>
          </a:bodyPr>
          <a:lstStyle/>
          <a:p>
            <a:pPr marL="12700">
              <a:lnSpc>
                <a:spcPct val="100000"/>
              </a:lnSpc>
              <a:spcBef>
                <a:spcPts val="95"/>
              </a:spcBef>
            </a:pPr>
            <a:r>
              <a:rPr sz="1550" b="1" spc="-20" dirty="0">
                <a:latin typeface="Times New Roman"/>
                <a:cs typeface="Times New Roman"/>
              </a:rPr>
              <a:t>Exit</a:t>
            </a:r>
            <a:endParaRPr sz="1550">
              <a:latin typeface="Times New Roman"/>
              <a:cs typeface="Times New Roman"/>
            </a:endParaRPr>
          </a:p>
        </p:txBody>
      </p:sp>
      <p:grpSp>
        <p:nvGrpSpPr>
          <p:cNvPr id="19" name="object 19"/>
          <p:cNvGrpSpPr/>
          <p:nvPr/>
        </p:nvGrpSpPr>
        <p:grpSpPr>
          <a:xfrm>
            <a:off x="2063495" y="1851660"/>
            <a:ext cx="3650615" cy="2601595"/>
            <a:chOff x="2063495" y="1851660"/>
            <a:chExt cx="3650615" cy="2601595"/>
          </a:xfrm>
        </p:grpSpPr>
        <p:pic>
          <p:nvPicPr>
            <p:cNvPr id="20" name="object 20"/>
            <p:cNvPicPr/>
            <p:nvPr/>
          </p:nvPicPr>
          <p:blipFill>
            <a:blip r:embed="rId6" cstate="print"/>
            <a:stretch>
              <a:fillRect/>
            </a:stretch>
          </p:blipFill>
          <p:spPr>
            <a:xfrm>
              <a:off x="3529583" y="1851660"/>
              <a:ext cx="368808" cy="457438"/>
            </a:xfrm>
            <a:prstGeom prst="rect">
              <a:avLst/>
            </a:prstGeom>
          </p:spPr>
        </p:pic>
        <p:pic>
          <p:nvPicPr>
            <p:cNvPr id="21" name="object 21"/>
            <p:cNvPicPr/>
            <p:nvPr/>
          </p:nvPicPr>
          <p:blipFill>
            <a:blip r:embed="rId7" cstate="print"/>
            <a:stretch>
              <a:fillRect/>
            </a:stretch>
          </p:blipFill>
          <p:spPr>
            <a:xfrm>
              <a:off x="2063495" y="1894332"/>
              <a:ext cx="343471" cy="501396"/>
            </a:xfrm>
            <a:prstGeom prst="rect">
              <a:avLst/>
            </a:prstGeom>
          </p:spPr>
        </p:pic>
        <p:sp>
          <p:nvSpPr>
            <p:cNvPr id="22" name="object 22"/>
            <p:cNvSpPr/>
            <p:nvPr/>
          </p:nvSpPr>
          <p:spPr>
            <a:xfrm>
              <a:off x="4962144" y="3712476"/>
              <a:ext cx="751840" cy="741045"/>
            </a:xfrm>
            <a:custGeom>
              <a:avLst/>
              <a:gdLst/>
              <a:ahLst/>
              <a:cxnLst/>
              <a:rect l="l" t="t" r="r" b="b"/>
              <a:pathLst>
                <a:path w="751839" h="741045">
                  <a:moveTo>
                    <a:pt x="172199" y="659892"/>
                  </a:moveTo>
                  <a:lnTo>
                    <a:pt x="146304" y="626364"/>
                  </a:lnTo>
                  <a:lnTo>
                    <a:pt x="144767" y="629412"/>
                  </a:lnTo>
                  <a:lnTo>
                    <a:pt x="148513" y="637146"/>
                  </a:lnTo>
                  <a:lnTo>
                    <a:pt x="150685" y="644461"/>
                  </a:lnTo>
                  <a:lnTo>
                    <a:pt x="150698" y="644652"/>
                  </a:lnTo>
                  <a:lnTo>
                    <a:pt x="151345" y="650748"/>
                  </a:lnTo>
                  <a:lnTo>
                    <a:pt x="151231" y="653796"/>
                  </a:lnTo>
                  <a:lnTo>
                    <a:pt x="131051" y="690372"/>
                  </a:lnTo>
                  <a:lnTo>
                    <a:pt x="126492" y="694944"/>
                  </a:lnTo>
                  <a:lnTo>
                    <a:pt x="124968" y="694944"/>
                  </a:lnTo>
                  <a:lnTo>
                    <a:pt x="121920" y="696468"/>
                  </a:lnTo>
                  <a:lnTo>
                    <a:pt x="120383" y="696468"/>
                  </a:lnTo>
                  <a:lnTo>
                    <a:pt x="118872" y="694944"/>
                  </a:lnTo>
                  <a:lnTo>
                    <a:pt x="117348" y="694944"/>
                  </a:lnTo>
                  <a:lnTo>
                    <a:pt x="83820" y="661416"/>
                  </a:lnTo>
                  <a:lnTo>
                    <a:pt x="89916" y="655320"/>
                  </a:lnTo>
                  <a:lnTo>
                    <a:pt x="91440" y="653796"/>
                  </a:lnTo>
                  <a:lnTo>
                    <a:pt x="95999" y="652272"/>
                  </a:lnTo>
                  <a:lnTo>
                    <a:pt x="99060" y="650748"/>
                  </a:lnTo>
                  <a:lnTo>
                    <a:pt x="103632" y="650748"/>
                  </a:lnTo>
                  <a:lnTo>
                    <a:pt x="108204" y="653796"/>
                  </a:lnTo>
                  <a:lnTo>
                    <a:pt x="112776" y="655320"/>
                  </a:lnTo>
                  <a:lnTo>
                    <a:pt x="118872" y="658368"/>
                  </a:lnTo>
                  <a:lnTo>
                    <a:pt x="124968" y="662927"/>
                  </a:lnTo>
                  <a:lnTo>
                    <a:pt x="126492" y="659892"/>
                  </a:lnTo>
                  <a:lnTo>
                    <a:pt x="117627" y="650748"/>
                  </a:lnTo>
                  <a:lnTo>
                    <a:pt x="79248" y="611124"/>
                  </a:lnTo>
                  <a:lnTo>
                    <a:pt x="76200" y="614172"/>
                  </a:lnTo>
                  <a:lnTo>
                    <a:pt x="82283" y="621792"/>
                  </a:lnTo>
                  <a:lnTo>
                    <a:pt x="86868" y="629412"/>
                  </a:lnTo>
                  <a:lnTo>
                    <a:pt x="86868" y="635508"/>
                  </a:lnTo>
                  <a:lnTo>
                    <a:pt x="88392" y="641604"/>
                  </a:lnTo>
                  <a:lnTo>
                    <a:pt x="85331" y="647700"/>
                  </a:lnTo>
                  <a:lnTo>
                    <a:pt x="80772" y="653796"/>
                  </a:lnTo>
                  <a:lnTo>
                    <a:pt x="77724" y="655320"/>
                  </a:lnTo>
                  <a:lnTo>
                    <a:pt x="64008" y="641604"/>
                  </a:lnTo>
                  <a:lnTo>
                    <a:pt x="41148" y="618744"/>
                  </a:lnTo>
                  <a:lnTo>
                    <a:pt x="50292" y="608076"/>
                  </a:lnTo>
                  <a:lnTo>
                    <a:pt x="57899" y="601980"/>
                  </a:lnTo>
                  <a:lnTo>
                    <a:pt x="62484" y="597408"/>
                  </a:lnTo>
                  <a:lnTo>
                    <a:pt x="71615" y="592836"/>
                  </a:lnTo>
                  <a:lnTo>
                    <a:pt x="77724" y="591312"/>
                  </a:lnTo>
                  <a:lnTo>
                    <a:pt x="82283" y="591312"/>
                  </a:lnTo>
                  <a:lnTo>
                    <a:pt x="88392" y="592836"/>
                  </a:lnTo>
                  <a:lnTo>
                    <a:pt x="94488" y="595884"/>
                  </a:lnTo>
                  <a:lnTo>
                    <a:pt x="102108" y="600456"/>
                  </a:lnTo>
                  <a:lnTo>
                    <a:pt x="105156" y="597408"/>
                  </a:lnTo>
                  <a:lnTo>
                    <a:pt x="98691" y="591312"/>
                  </a:lnTo>
                  <a:lnTo>
                    <a:pt x="77724" y="571500"/>
                  </a:lnTo>
                  <a:lnTo>
                    <a:pt x="0" y="647700"/>
                  </a:lnTo>
                  <a:lnTo>
                    <a:pt x="3048" y="650748"/>
                  </a:lnTo>
                  <a:lnTo>
                    <a:pt x="9131" y="644652"/>
                  </a:lnTo>
                  <a:lnTo>
                    <a:pt x="15240" y="641604"/>
                  </a:lnTo>
                  <a:lnTo>
                    <a:pt x="19799" y="641604"/>
                  </a:lnTo>
                  <a:lnTo>
                    <a:pt x="97536" y="719328"/>
                  </a:lnTo>
                  <a:lnTo>
                    <a:pt x="97536" y="720852"/>
                  </a:lnTo>
                  <a:lnTo>
                    <a:pt x="99060" y="722376"/>
                  </a:lnTo>
                  <a:lnTo>
                    <a:pt x="99060" y="725424"/>
                  </a:lnTo>
                  <a:lnTo>
                    <a:pt x="97536" y="726948"/>
                  </a:lnTo>
                  <a:lnTo>
                    <a:pt x="97536" y="728472"/>
                  </a:lnTo>
                  <a:lnTo>
                    <a:pt x="95999" y="731520"/>
                  </a:lnTo>
                  <a:lnTo>
                    <a:pt x="89916" y="737616"/>
                  </a:lnTo>
                  <a:lnTo>
                    <a:pt x="92951" y="740664"/>
                  </a:lnTo>
                  <a:lnTo>
                    <a:pt x="136321" y="696468"/>
                  </a:lnTo>
                  <a:lnTo>
                    <a:pt x="172199" y="659892"/>
                  </a:lnTo>
                  <a:close/>
                </a:path>
                <a:path w="751839" h="741045">
                  <a:moveTo>
                    <a:pt x="222504" y="614172"/>
                  </a:moveTo>
                  <a:lnTo>
                    <a:pt x="193548" y="544068"/>
                  </a:lnTo>
                  <a:lnTo>
                    <a:pt x="191008" y="536448"/>
                  </a:lnTo>
                  <a:lnTo>
                    <a:pt x="190500" y="534924"/>
                  </a:lnTo>
                  <a:lnTo>
                    <a:pt x="188976" y="528828"/>
                  </a:lnTo>
                  <a:lnTo>
                    <a:pt x="188976" y="522732"/>
                  </a:lnTo>
                  <a:lnTo>
                    <a:pt x="190500" y="519684"/>
                  </a:lnTo>
                  <a:lnTo>
                    <a:pt x="189738" y="518160"/>
                  </a:lnTo>
                  <a:lnTo>
                    <a:pt x="188988" y="516610"/>
                  </a:lnTo>
                  <a:lnTo>
                    <a:pt x="167640" y="537972"/>
                  </a:lnTo>
                  <a:lnTo>
                    <a:pt x="170688" y="541020"/>
                  </a:lnTo>
                  <a:lnTo>
                    <a:pt x="172199" y="537972"/>
                  </a:lnTo>
                  <a:lnTo>
                    <a:pt x="175260" y="536448"/>
                  </a:lnTo>
                  <a:lnTo>
                    <a:pt x="179832" y="536448"/>
                  </a:lnTo>
                  <a:lnTo>
                    <a:pt x="184404" y="541020"/>
                  </a:lnTo>
                  <a:lnTo>
                    <a:pt x="187452" y="545592"/>
                  </a:lnTo>
                  <a:lnTo>
                    <a:pt x="190500" y="554736"/>
                  </a:lnTo>
                  <a:lnTo>
                    <a:pt x="202692" y="583692"/>
                  </a:lnTo>
                  <a:lnTo>
                    <a:pt x="161531" y="566928"/>
                  </a:lnTo>
                  <a:lnTo>
                    <a:pt x="158483" y="565404"/>
                  </a:lnTo>
                  <a:lnTo>
                    <a:pt x="153924" y="560832"/>
                  </a:lnTo>
                  <a:lnTo>
                    <a:pt x="153924" y="557784"/>
                  </a:lnTo>
                  <a:lnTo>
                    <a:pt x="155448" y="554736"/>
                  </a:lnTo>
                  <a:lnTo>
                    <a:pt x="156972" y="553212"/>
                  </a:lnTo>
                  <a:lnTo>
                    <a:pt x="156895" y="553059"/>
                  </a:lnTo>
                  <a:lnTo>
                    <a:pt x="155448" y="550164"/>
                  </a:lnTo>
                  <a:lnTo>
                    <a:pt x="121920" y="583692"/>
                  </a:lnTo>
                  <a:lnTo>
                    <a:pt x="123431" y="586727"/>
                  </a:lnTo>
                  <a:lnTo>
                    <a:pt x="126492" y="585216"/>
                  </a:lnTo>
                  <a:lnTo>
                    <a:pt x="128016" y="583692"/>
                  </a:lnTo>
                  <a:lnTo>
                    <a:pt x="131051" y="585216"/>
                  </a:lnTo>
                  <a:lnTo>
                    <a:pt x="134099" y="585216"/>
                  </a:lnTo>
                  <a:lnTo>
                    <a:pt x="140208" y="586727"/>
                  </a:lnTo>
                  <a:lnTo>
                    <a:pt x="147815" y="589788"/>
                  </a:lnTo>
                  <a:lnTo>
                    <a:pt x="219456" y="617220"/>
                  </a:lnTo>
                  <a:lnTo>
                    <a:pt x="222504" y="614172"/>
                  </a:lnTo>
                  <a:close/>
                </a:path>
                <a:path w="751839" h="741045">
                  <a:moveTo>
                    <a:pt x="299288" y="522732"/>
                  </a:moveTo>
                  <a:lnTo>
                    <a:pt x="299199" y="521208"/>
                  </a:lnTo>
                  <a:lnTo>
                    <a:pt x="299097" y="519684"/>
                  </a:lnTo>
                  <a:lnTo>
                    <a:pt x="299008" y="518160"/>
                  </a:lnTo>
                  <a:lnTo>
                    <a:pt x="298894" y="516255"/>
                  </a:lnTo>
                  <a:lnTo>
                    <a:pt x="297599" y="509016"/>
                  </a:lnTo>
                  <a:lnTo>
                    <a:pt x="295656" y="501396"/>
                  </a:lnTo>
                  <a:lnTo>
                    <a:pt x="292608" y="502920"/>
                  </a:lnTo>
                  <a:lnTo>
                    <a:pt x="294132" y="509016"/>
                  </a:lnTo>
                  <a:lnTo>
                    <a:pt x="294132" y="515112"/>
                  </a:lnTo>
                  <a:lnTo>
                    <a:pt x="292608" y="518160"/>
                  </a:lnTo>
                  <a:lnTo>
                    <a:pt x="292608" y="521208"/>
                  </a:lnTo>
                  <a:lnTo>
                    <a:pt x="291147" y="525589"/>
                  </a:lnTo>
                  <a:lnTo>
                    <a:pt x="291465" y="525589"/>
                  </a:lnTo>
                  <a:lnTo>
                    <a:pt x="288036" y="527304"/>
                  </a:lnTo>
                  <a:lnTo>
                    <a:pt x="283451" y="531876"/>
                  </a:lnTo>
                  <a:lnTo>
                    <a:pt x="277368" y="534924"/>
                  </a:lnTo>
                  <a:lnTo>
                    <a:pt x="271272" y="533400"/>
                  </a:lnTo>
                  <a:lnTo>
                    <a:pt x="264414" y="532536"/>
                  </a:lnTo>
                  <a:lnTo>
                    <a:pt x="257556" y="529971"/>
                  </a:lnTo>
                  <a:lnTo>
                    <a:pt x="253288" y="527304"/>
                  </a:lnTo>
                  <a:lnTo>
                    <a:pt x="250583" y="525589"/>
                  </a:lnTo>
                  <a:lnTo>
                    <a:pt x="243840" y="519684"/>
                  </a:lnTo>
                  <a:lnTo>
                    <a:pt x="247040" y="516610"/>
                  </a:lnTo>
                  <a:lnTo>
                    <a:pt x="278892" y="486156"/>
                  </a:lnTo>
                  <a:lnTo>
                    <a:pt x="273608" y="481584"/>
                  </a:lnTo>
                  <a:lnTo>
                    <a:pt x="270903" y="479247"/>
                  </a:lnTo>
                  <a:lnTo>
                    <a:pt x="263080" y="474345"/>
                  </a:lnTo>
                  <a:lnTo>
                    <a:pt x="257556" y="472008"/>
                  </a:lnTo>
                  <a:lnTo>
                    <a:pt x="257556" y="498348"/>
                  </a:lnTo>
                  <a:lnTo>
                    <a:pt x="239280" y="516610"/>
                  </a:lnTo>
                  <a:lnTo>
                    <a:pt x="237731" y="513588"/>
                  </a:lnTo>
                  <a:lnTo>
                    <a:pt x="230124" y="505968"/>
                  </a:lnTo>
                  <a:lnTo>
                    <a:pt x="225552" y="499872"/>
                  </a:lnTo>
                  <a:lnTo>
                    <a:pt x="224015" y="493776"/>
                  </a:lnTo>
                  <a:lnTo>
                    <a:pt x="224015" y="486156"/>
                  </a:lnTo>
                  <a:lnTo>
                    <a:pt x="227101" y="484555"/>
                  </a:lnTo>
                  <a:lnTo>
                    <a:pt x="228600" y="481584"/>
                  </a:lnTo>
                  <a:lnTo>
                    <a:pt x="237731" y="481584"/>
                  </a:lnTo>
                  <a:lnTo>
                    <a:pt x="242316" y="483108"/>
                  </a:lnTo>
                  <a:lnTo>
                    <a:pt x="257556" y="498348"/>
                  </a:lnTo>
                  <a:lnTo>
                    <a:pt x="257556" y="472008"/>
                  </a:lnTo>
                  <a:lnTo>
                    <a:pt x="255524" y="471144"/>
                  </a:lnTo>
                  <a:lnTo>
                    <a:pt x="248399" y="469392"/>
                  </a:lnTo>
                  <a:lnTo>
                    <a:pt x="240957" y="469963"/>
                  </a:lnTo>
                  <a:lnTo>
                    <a:pt x="213309" y="498894"/>
                  </a:lnTo>
                  <a:lnTo>
                    <a:pt x="213360" y="507492"/>
                  </a:lnTo>
                  <a:lnTo>
                    <a:pt x="230124" y="542544"/>
                  </a:lnTo>
                  <a:lnTo>
                    <a:pt x="266407" y="558685"/>
                  </a:lnTo>
                  <a:lnTo>
                    <a:pt x="274701" y="557022"/>
                  </a:lnTo>
                  <a:lnTo>
                    <a:pt x="282409" y="553059"/>
                  </a:lnTo>
                  <a:lnTo>
                    <a:pt x="289560" y="547116"/>
                  </a:lnTo>
                  <a:lnTo>
                    <a:pt x="298704" y="534924"/>
                  </a:lnTo>
                  <a:lnTo>
                    <a:pt x="298704" y="528828"/>
                  </a:lnTo>
                  <a:lnTo>
                    <a:pt x="299288" y="522732"/>
                  </a:lnTo>
                  <a:close/>
                </a:path>
                <a:path w="751839" h="741045">
                  <a:moveTo>
                    <a:pt x="353568" y="478536"/>
                  </a:moveTo>
                  <a:lnTo>
                    <a:pt x="352031" y="475488"/>
                  </a:lnTo>
                  <a:lnTo>
                    <a:pt x="348983" y="478536"/>
                  </a:lnTo>
                  <a:lnTo>
                    <a:pt x="342900" y="478536"/>
                  </a:lnTo>
                  <a:lnTo>
                    <a:pt x="338315" y="475488"/>
                  </a:lnTo>
                  <a:lnTo>
                    <a:pt x="312407" y="449580"/>
                  </a:lnTo>
                  <a:lnTo>
                    <a:pt x="274320" y="449580"/>
                  </a:lnTo>
                  <a:lnTo>
                    <a:pt x="323088" y="498348"/>
                  </a:lnTo>
                  <a:lnTo>
                    <a:pt x="323088" y="502920"/>
                  </a:lnTo>
                  <a:lnTo>
                    <a:pt x="321551" y="505968"/>
                  </a:lnTo>
                  <a:lnTo>
                    <a:pt x="320040" y="507492"/>
                  </a:lnTo>
                  <a:lnTo>
                    <a:pt x="321551" y="510527"/>
                  </a:lnTo>
                  <a:lnTo>
                    <a:pt x="353568" y="478536"/>
                  </a:lnTo>
                  <a:close/>
                </a:path>
                <a:path w="751839" h="741045">
                  <a:moveTo>
                    <a:pt x="390131" y="441960"/>
                  </a:moveTo>
                  <a:lnTo>
                    <a:pt x="388620" y="440436"/>
                  </a:lnTo>
                  <a:lnTo>
                    <a:pt x="382524" y="443484"/>
                  </a:lnTo>
                  <a:lnTo>
                    <a:pt x="379476" y="443484"/>
                  </a:lnTo>
                  <a:lnTo>
                    <a:pt x="377952" y="441960"/>
                  </a:lnTo>
                  <a:lnTo>
                    <a:pt x="374904" y="440436"/>
                  </a:lnTo>
                  <a:lnTo>
                    <a:pt x="350520" y="416052"/>
                  </a:lnTo>
                  <a:lnTo>
                    <a:pt x="338315" y="403860"/>
                  </a:lnTo>
                  <a:lnTo>
                    <a:pt x="332232" y="399288"/>
                  </a:lnTo>
                  <a:lnTo>
                    <a:pt x="329184" y="396227"/>
                  </a:lnTo>
                  <a:lnTo>
                    <a:pt x="320040" y="393192"/>
                  </a:lnTo>
                  <a:lnTo>
                    <a:pt x="315468" y="393192"/>
                  </a:lnTo>
                  <a:lnTo>
                    <a:pt x="306324" y="396227"/>
                  </a:lnTo>
                  <a:lnTo>
                    <a:pt x="298704" y="403860"/>
                  </a:lnTo>
                  <a:lnTo>
                    <a:pt x="295656" y="408432"/>
                  </a:lnTo>
                  <a:lnTo>
                    <a:pt x="292608" y="417576"/>
                  </a:lnTo>
                  <a:lnTo>
                    <a:pt x="292608" y="429768"/>
                  </a:lnTo>
                  <a:lnTo>
                    <a:pt x="284988" y="420624"/>
                  </a:lnTo>
                  <a:lnTo>
                    <a:pt x="259067" y="446532"/>
                  </a:lnTo>
                  <a:lnTo>
                    <a:pt x="263652" y="446532"/>
                  </a:lnTo>
                  <a:lnTo>
                    <a:pt x="271272" y="446532"/>
                  </a:lnTo>
                  <a:lnTo>
                    <a:pt x="309372" y="446532"/>
                  </a:lnTo>
                  <a:lnTo>
                    <a:pt x="300215" y="437388"/>
                  </a:lnTo>
                  <a:lnTo>
                    <a:pt x="297675" y="429768"/>
                  </a:lnTo>
                  <a:lnTo>
                    <a:pt x="297167" y="428244"/>
                  </a:lnTo>
                  <a:lnTo>
                    <a:pt x="298704" y="422135"/>
                  </a:lnTo>
                  <a:lnTo>
                    <a:pt x="301752" y="417576"/>
                  </a:lnTo>
                  <a:lnTo>
                    <a:pt x="303276" y="416052"/>
                  </a:lnTo>
                  <a:lnTo>
                    <a:pt x="312420" y="416052"/>
                  </a:lnTo>
                  <a:lnTo>
                    <a:pt x="358140" y="461772"/>
                  </a:lnTo>
                  <a:lnTo>
                    <a:pt x="358140" y="469392"/>
                  </a:lnTo>
                  <a:lnTo>
                    <a:pt x="356616" y="472427"/>
                  </a:lnTo>
                  <a:lnTo>
                    <a:pt x="358140" y="473964"/>
                  </a:lnTo>
                  <a:lnTo>
                    <a:pt x="388607" y="443484"/>
                  </a:lnTo>
                  <a:lnTo>
                    <a:pt x="390131" y="441960"/>
                  </a:lnTo>
                  <a:close/>
                </a:path>
                <a:path w="751839" h="741045">
                  <a:moveTo>
                    <a:pt x="431673" y="396430"/>
                  </a:moveTo>
                  <a:lnTo>
                    <a:pt x="431660" y="396227"/>
                  </a:lnTo>
                  <a:lnTo>
                    <a:pt x="431609" y="394716"/>
                  </a:lnTo>
                  <a:lnTo>
                    <a:pt x="431495" y="391668"/>
                  </a:lnTo>
                  <a:lnTo>
                    <a:pt x="431380" y="388302"/>
                  </a:lnTo>
                  <a:lnTo>
                    <a:pt x="428231" y="379476"/>
                  </a:lnTo>
                  <a:lnTo>
                    <a:pt x="425183" y="379476"/>
                  </a:lnTo>
                  <a:lnTo>
                    <a:pt x="426720" y="387096"/>
                  </a:lnTo>
                  <a:lnTo>
                    <a:pt x="426720" y="391668"/>
                  </a:lnTo>
                  <a:lnTo>
                    <a:pt x="422148" y="396227"/>
                  </a:lnTo>
                  <a:lnTo>
                    <a:pt x="416052" y="396227"/>
                  </a:lnTo>
                  <a:lnTo>
                    <a:pt x="414515" y="394716"/>
                  </a:lnTo>
                  <a:lnTo>
                    <a:pt x="411467" y="393192"/>
                  </a:lnTo>
                  <a:lnTo>
                    <a:pt x="408432" y="388620"/>
                  </a:lnTo>
                  <a:lnTo>
                    <a:pt x="387819" y="368808"/>
                  </a:lnTo>
                  <a:lnTo>
                    <a:pt x="368808" y="350520"/>
                  </a:lnTo>
                  <a:lnTo>
                    <a:pt x="376428" y="342900"/>
                  </a:lnTo>
                  <a:lnTo>
                    <a:pt x="384048" y="335280"/>
                  </a:lnTo>
                  <a:lnTo>
                    <a:pt x="377952" y="327660"/>
                  </a:lnTo>
                  <a:lnTo>
                    <a:pt x="362699" y="342900"/>
                  </a:lnTo>
                  <a:lnTo>
                    <a:pt x="338315" y="320027"/>
                  </a:lnTo>
                  <a:lnTo>
                    <a:pt x="336804" y="323088"/>
                  </a:lnTo>
                  <a:lnTo>
                    <a:pt x="339852" y="330708"/>
                  </a:lnTo>
                  <a:lnTo>
                    <a:pt x="341376" y="339852"/>
                  </a:lnTo>
                  <a:lnTo>
                    <a:pt x="341350" y="354330"/>
                  </a:lnTo>
                  <a:lnTo>
                    <a:pt x="341185" y="361188"/>
                  </a:lnTo>
                  <a:lnTo>
                    <a:pt x="340728" y="368046"/>
                  </a:lnTo>
                  <a:lnTo>
                    <a:pt x="340626" y="368808"/>
                  </a:lnTo>
                  <a:lnTo>
                    <a:pt x="339852" y="374904"/>
                  </a:lnTo>
                  <a:lnTo>
                    <a:pt x="341376" y="377952"/>
                  </a:lnTo>
                  <a:lnTo>
                    <a:pt x="350520" y="368808"/>
                  </a:lnTo>
                  <a:lnTo>
                    <a:pt x="384048" y="403860"/>
                  </a:lnTo>
                  <a:lnTo>
                    <a:pt x="391668" y="409956"/>
                  </a:lnTo>
                  <a:lnTo>
                    <a:pt x="394716" y="414528"/>
                  </a:lnTo>
                  <a:lnTo>
                    <a:pt x="397751" y="414528"/>
                  </a:lnTo>
                  <a:lnTo>
                    <a:pt x="400799" y="417576"/>
                  </a:lnTo>
                  <a:lnTo>
                    <a:pt x="414515" y="417576"/>
                  </a:lnTo>
                  <a:lnTo>
                    <a:pt x="419100" y="414528"/>
                  </a:lnTo>
                  <a:lnTo>
                    <a:pt x="423672" y="409956"/>
                  </a:lnTo>
                  <a:lnTo>
                    <a:pt x="429094" y="403682"/>
                  </a:lnTo>
                  <a:lnTo>
                    <a:pt x="431673" y="396430"/>
                  </a:lnTo>
                  <a:close/>
                </a:path>
                <a:path w="751839" h="741045">
                  <a:moveTo>
                    <a:pt x="571500" y="265176"/>
                  </a:moveTo>
                  <a:lnTo>
                    <a:pt x="556425" y="231635"/>
                  </a:lnTo>
                  <a:lnTo>
                    <a:pt x="553008" y="224028"/>
                  </a:lnTo>
                  <a:lnTo>
                    <a:pt x="524256" y="160020"/>
                  </a:lnTo>
                  <a:lnTo>
                    <a:pt x="521208" y="150876"/>
                  </a:lnTo>
                  <a:lnTo>
                    <a:pt x="518160" y="146304"/>
                  </a:lnTo>
                  <a:lnTo>
                    <a:pt x="518160" y="143256"/>
                  </a:lnTo>
                  <a:lnTo>
                    <a:pt x="516636" y="140208"/>
                  </a:lnTo>
                  <a:lnTo>
                    <a:pt x="518160" y="138684"/>
                  </a:lnTo>
                  <a:lnTo>
                    <a:pt x="518160" y="137160"/>
                  </a:lnTo>
                  <a:lnTo>
                    <a:pt x="519684" y="134112"/>
                  </a:lnTo>
                  <a:lnTo>
                    <a:pt x="521208" y="132588"/>
                  </a:lnTo>
                  <a:lnTo>
                    <a:pt x="518160" y="131064"/>
                  </a:lnTo>
                  <a:lnTo>
                    <a:pt x="493776" y="153924"/>
                  </a:lnTo>
                  <a:lnTo>
                    <a:pt x="496824" y="156972"/>
                  </a:lnTo>
                  <a:lnTo>
                    <a:pt x="502920" y="150876"/>
                  </a:lnTo>
                  <a:lnTo>
                    <a:pt x="507492" y="150876"/>
                  </a:lnTo>
                  <a:lnTo>
                    <a:pt x="510540" y="152400"/>
                  </a:lnTo>
                  <a:lnTo>
                    <a:pt x="515099" y="156972"/>
                  </a:lnTo>
                  <a:lnTo>
                    <a:pt x="515099" y="158496"/>
                  </a:lnTo>
                  <a:lnTo>
                    <a:pt x="516636" y="160020"/>
                  </a:lnTo>
                  <a:lnTo>
                    <a:pt x="518160" y="164592"/>
                  </a:lnTo>
                  <a:lnTo>
                    <a:pt x="521208" y="169164"/>
                  </a:lnTo>
                  <a:lnTo>
                    <a:pt x="545592" y="224028"/>
                  </a:lnTo>
                  <a:lnTo>
                    <a:pt x="525272" y="214884"/>
                  </a:lnTo>
                  <a:lnTo>
                    <a:pt x="484632" y="196596"/>
                  </a:lnTo>
                  <a:lnTo>
                    <a:pt x="476999" y="193535"/>
                  </a:lnTo>
                  <a:lnTo>
                    <a:pt x="473951" y="192024"/>
                  </a:lnTo>
                  <a:lnTo>
                    <a:pt x="472440" y="190500"/>
                  </a:lnTo>
                  <a:lnTo>
                    <a:pt x="470916" y="190500"/>
                  </a:lnTo>
                  <a:lnTo>
                    <a:pt x="470916" y="182880"/>
                  </a:lnTo>
                  <a:lnTo>
                    <a:pt x="476999" y="176784"/>
                  </a:lnTo>
                  <a:lnTo>
                    <a:pt x="475488" y="173736"/>
                  </a:lnTo>
                  <a:lnTo>
                    <a:pt x="429768" y="217932"/>
                  </a:lnTo>
                  <a:lnTo>
                    <a:pt x="432816" y="220980"/>
                  </a:lnTo>
                  <a:lnTo>
                    <a:pt x="435851" y="217932"/>
                  </a:lnTo>
                  <a:lnTo>
                    <a:pt x="438899" y="216408"/>
                  </a:lnTo>
                  <a:lnTo>
                    <a:pt x="440436" y="214884"/>
                  </a:lnTo>
                  <a:lnTo>
                    <a:pt x="448056" y="214884"/>
                  </a:lnTo>
                  <a:lnTo>
                    <a:pt x="451104" y="216408"/>
                  </a:lnTo>
                  <a:lnTo>
                    <a:pt x="455676" y="217932"/>
                  </a:lnTo>
                  <a:lnTo>
                    <a:pt x="463283" y="220980"/>
                  </a:lnTo>
                  <a:lnTo>
                    <a:pt x="476999" y="227076"/>
                  </a:lnTo>
                  <a:lnTo>
                    <a:pt x="498348" y="275844"/>
                  </a:lnTo>
                  <a:lnTo>
                    <a:pt x="471982" y="265176"/>
                  </a:lnTo>
                  <a:lnTo>
                    <a:pt x="426720" y="246888"/>
                  </a:lnTo>
                  <a:lnTo>
                    <a:pt x="422148" y="243827"/>
                  </a:lnTo>
                  <a:lnTo>
                    <a:pt x="419100" y="240792"/>
                  </a:lnTo>
                  <a:lnTo>
                    <a:pt x="419100" y="236220"/>
                  </a:lnTo>
                  <a:lnTo>
                    <a:pt x="420624" y="233172"/>
                  </a:lnTo>
                  <a:lnTo>
                    <a:pt x="423672" y="230124"/>
                  </a:lnTo>
                  <a:lnTo>
                    <a:pt x="422148" y="227076"/>
                  </a:lnTo>
                  <a:lnTo>
                    <a:pt x="381000" y="266700"/>
                  </a:lnTo>
                  <a:lnTo>
                    <a:pt x="384048" y="269735"/>
                  </a:lnTo>
                  <a:lnTo>
                    <a:pt x="387083" y="266700"/>
                  </a:lnTo>
                  <a:lnTo>
                    <a:pt x="390131" y="265176"/>
                  </a:lnTo>
                  <a:lnTo>
                    <a:pt x="393192" y="266700"/>
                  </a:lnTo>
                  <a:lnTo>
                    <a:pt x="396240" y="266700"/>
                  </a:lnTo>
                  <a:lnTo>
                    <a:pt x="402336" y="268224"/>
                  </a:lnTo>
                  <a:lnTo>
                    <a:pt x="518160" y="318516"/>
                  </a:lnTo>
                  <a:lnTo>
                    <a:pt x="521208" y="315468"/>
                  </a:lnTo>
                  <a:lnTo>
                    <a:pt x="504634" y="275844"/>
                  </a:lnTo>
                  <a:lnTo>
                    <a:pt x="486156" y="231635"/>
                  </a:lnTo>
                  <a:lnTo>
                    <a:pt x="568452" y="268224"/>
                  </a:lnTo>
                  <a:lnTo>
                    <a:pt x="571500" y="265176"/>
                  </a:lnTo>
                  <a:close/>
                </a:path>
                <a:path w="751839" h="741045">
                  <a:moveTo>
                    <a:pt x="627888" y="48768"/>
                  </a:moveTo>
                  <a:lnTo>
                    <a:pt x="626351" y="45720"/>
                  </a:lnTo>
                  <a:lnTo>
                    <a:pt x="620268" y="39624"/>
                  </a:lnTo>
                  <a:lnTo>
                    <a:pt x="615683" y="38100"/>
                  </a:lnTo>
                  <a:lnTo>
                    <a:pt x="608076" y="38100"/>
                  </a:lnTo>
                  <a:lnTo>
                    <a:pt x="605015" y="39624"/>
                  </a:lnTo>
                  <a:lnTo>
                    <a:pt x="598932" y="45720"/>
                  </a:lnTo>
                  <a:lnTo>
                    <a:pt x="597408" y="48768"/>
                  </a:lnTo>
                  <a:lnTo>
                    <a:pt x="597408" y="56388"/>
                  </a:lnTo>
                  <a:lnTo>
                    <a:pt x="598932" y="60960"/>
                  </a:lnTo>
                  <a:lnTo>
                    <a:pt x="601967" y="64008"/>
                  </a:lnTo>
                  <a:lnTo>
                    <a:pt x="608076" y="67043"/>
                  </a:lnTo>
                  <a:lnTo>
                    <a:pt x="615683" y="67043"/>
                  </a:lnTo>
                  <a:lnTo>
                    <a:pt x="620268" y="65532"/>
                  </a:lnTo>
                  <a:lnTo>
                    <a:pt x="623316" y="64008"/>
                  </a:lnTo>
                  <a:lnTo>
                    <a:pt x="626351" y="60960"/>
                  </a:lnTo>
                  <a:lnTo>
                    <a:pt x="627888" y="56388"/>
                  </a:lnTo>
                  <a:lnTo>
                    <a:pt x="627888" y="48768"/>
                  </a:lnTo>
                  <a:close/>
                </a:path>
                <a:path w="751839" h="741045">
                  <a:moveTo>
                    <a:pt x="664451" y="156972"/>
                  </a:moveTo>
                  <a:lnTo>
                    <a:pt x="662940" y="152400"/>
                  </a:lnTo>
                  <a:lnTo>
                    <a:pt x="659892" y="152400"/>
                  </a:lnTo>
                  <a:lnTo>
                    <a:pt x="659892" y="156972"/>
                  </a:lnTo>
                  <a:lnTo>
                    <a:pt x="658368" y="158496"/>
                  </a:lnTo>
                  <a:lnTo>
                    <a:pt x="656844" y="158496"/>
                  </a:lnTo>
                  <a:lnTo>
                    <a:pt x="656844" y="160020"/>
                  </a:lnTo>
                  <a:lnTo>
                    <a:pt x="655320" y="160020"/>
                  </a:lnTo>
                  <a:lnTo>
                    <a:pt x="655320" y="158496"/>
                  </a:lnTo>
                  <a:lnTo>
                    <a:pt x="652272" y="158496"/>
                  </a:lnTo>
                  <a:lnTo>
                    <a:pt x="646176" y="152400"/>
                  </a:lnTo>
                  <a:lnTo>
                    <a:pt x="630936" y="137160"/>
                  </a:lnTo>
                  <a:lnTo>
                    <a:pt x="630936" y="173736"/>
                  </a:lnTo>
                  <a:lnTo>
                    <a:pt x="629399" y="179832"/>
                  </a:lnTo>
                  <a:lnTo>
                    <a:pt x="626351" y="185928"/>
                  </a:lnTo>
                  <a:lnTo>
                    <a:pt x="624840" y="187452"/>
                  </a:lnTo>
                  <a:lnTo>
                    <a:pt x="621982" y="188874"/>
                  </a:lnTo>
                  <a:lnTo>
                    <a:pt x="620077" y="188874"/>
                  </a:lnTo>
                  <a:lnTo>
                    <a:pt x="617220" y="187452"/>
                  </a:lnTo>
                  <a:lnTo>
                    <a:pt x="614172" y="187452"/>
                  </a:lnTo>
                  <a:lnTo>
                    <a:pt x="612648" y="184404"/>
                  </a:lnTo>
                  <a:lnTo>
                    <a:pt x="609600" y="182880"/>
                  </a:lnTo>
                  <a:lnTo>
                    <a:pt x="608076" y="179832"/>
                  </a:lnTo>
                  <a:lnTo>
                    <a:pt x="606552" y="175260"/>
                  </a:lnTo>
                  <a:lnTo>
                    <a:pt x="606552" y="161544"/>
                  </a:lnTo>
                  <a:lnTo>
                    <a:pt x="609600" y="152400"/>
                  </a:lnTo>
                  <a:lnTo>
                    <a:pt x="630936" y="173736"/>
                  </a:lnTo>
                  <a:lnTo>
                    <a:pt x="630936" y="137160"/>
                  </a:lnTo>
                  <a:lnTo>
                    <a:pt x="626364" y="132588"/>
                  </a:lnTo>
                  <a:lnTo>
                    <a:pt x="623316" y="129527"/>
                  </a:lnTo>
                  <a:lnTo>
                    <a:pt x="617220" y="121920"/>
                  </a:lnTo>
                  <a:lnTo>
                    <a:pt x="612648" y="117335"/>
                  </a:lnTo>
                  <a:lnTo>
                    <a:pt x="609600" y="117335"/>
                  </a:lnTo>
                  <a:lnTo>
                    <a:pt x="605015" y="114300"/>
                  </a:lnTo>
                  <a:lnTo>
                    <a:pt x="600456" y="114300"/>
                  </a:lnTo>
                  <a:lnTo>
                    <a:pt x="594360" y="115824"/>
                  </a:lnTo>
                  <a:lnTo>
                    <a:pt x="588251" y="115824"/>
                  </a:lnTo>
                  <a:lnTo>
                    <a:pt x="582168" y="120396"/>
                  </a:lnTo>
                  <a:lnTo>
                    <a:pt x="566915" y="135636"/>
                  </a:lnTo>
                  <a:lnTo>
                    <a:pt x="563867" y="143256"/>
                  </a:lnTo>
                  <a:lnTo>
                    <a:pt x="560832" y="149352"/>
                  </a:lnTo>
                  <a:lnTo>
                    <a:pt x="559308" y="153924"/>
                  </a:lnTo>
                  <a:lnTo>
                    <a:pt x="560832" y="160020"/>
                  </a:lnTo>
                  <a:lnTo>
                    <a:pt x="560832" y="166116"/>
                  </a:lnTo>
                  <a:lnTo>
                    <a:pt x="562356" y="170688"/>
                  </a:lnTo>
                  <a:lnTo>
                    <a:pt x="565404" y="173736"/>
                  </a:lnTo>
                  <a:lnTo>
                    <a:pt x="571500" y="176784"/>
                  </a:lnTo>
                  <a:lnTo>
                    <a:pt x="577583" y="176784"/>
                  </a:lnTo>
                  <a:lnTo>
                    <a:pt x="582168" y="175260"/>
                  </a:lnTo>
                  <a:lnTo>
                    <a:pt x="583692" y="172212"/>
                  </a:lnTo>
                  <a:lnTo>
                    <a:pt x="586740" y="169164"/>
                  </a:lnTo>
                  <a:lnTo>
                    <a:pt x="588251" y="166116"/>
                  </a:lnTo>
                  <a:lnTo>
                    <a:pt x="588251" y="160020"/>
                  </a:lnTo>
                  <a:lnTo>
                    <a:pt x="586740" y="156972"/>
                  </a:lnTo>
                  <a:lnTo>
                    <a:pt x="585216" y="155435"/>
                  </a:lnTo>
                  <a:lnTo>
                    <a:pt x="583692" y="152400"/>
                  </a:lnTo>
                  <a:lnTo>
                    <a:pt x="574548" y="152400"/>
                  </a:lnTo>
                  <a:lnTo>
                    <a:pt x="573024" y="150876"/>
                  </a:lnTo>
                  <a:lnTo>
                    <a:pt x="571500" y="150876"/>
                  </a:lnTo>
                  <a:lnTo>
                    <a:pt x="569976" y="149352"/>
                  </a:lnTo>
                  <a:lnTo>
                    <a:pt x="569976" y="146304"/>
                  </a:lnTo>
                  <a:lnTo>
                    <a:pt x="571500" y="141732"/>
                  </a:lnTo>
                  <a:lnTo>
                    <a:pt x="573024" y="138684"/>
                  </a:lnTo>
                  <a:lnTo>
                    <a:pt x="576072" y="137160"/>
                  </a:lnTo>
                  <a:lnTo>
                    <a:pt x="577583" y="134112"/>
                  </a:lnTo>
                  <a:lnTo>
                    <a:pt x="579120" y="134112"/>
                  </a:lnTo>
                  <a:lnTo>
                    <a:pt x="582168" y="132588"/>
                  </a:lnTo>
                  <a:lnTo>
                    <a:pt x="588251" y="132588"/>
                  </a:lnTo>
                  <a:lnTo>
                    <a:pt x="597408" y="141732"/>
                  </a:lnTo>
                  <a:lnTo>
                    <a:pt x="605015" y="147828"/>
                  </a:lnTo>
                  <a:lnTo>
                    <a:pt x="599897" y="161772"/>
                  </a:lnTo>
                  <a:lnTo>
                    <a:pt x="596074" y="173736"/>
                  </a:lnTo>
                  <a:lnTo>
                    <a:pt x="593661" y="183400"/>
                  </a:lnTo>
                  <a:lnTo>
                    <a:pt x="593547" y="184404"/>
                  </a:lnTo>
                  <a:lnTo>
                    <a:pt x="592836" y="190500"/>
                  </a:lnTo>
                  <a:lnTo>
                    <a:pt x="592836" y="198120"/>
                  </a:lnTo>
                  <a:lnTo>
                    <a:pt x="594360" y="205727"/>
                  </a:lnTo>
                  <a:lnTo>
                    <a:pt x="598932" y="210312"/>
                  </a:lnTo>
                  <a:lnTo>
                    <a:pt x="603504" y="213360"/>
                  </a:lnTo>
                  <a:lnTo>
                    <a:pt x="608076" y="214884"/>
                  </a:lnTo>
                  <a:lnTo>
                    <a:pt x="617220" y="214884"/>
                  </a:lnTo>
                  <a:lnTo>
                    <a:pt x="635508" y="178308"/>
                  </a:lnTo>
                  <a:lnTo>
                    <a:pt x="638556" y="181356"/>
                  </a:lnTo>
                  <a:lnTo>
                    <a:pt x="643115" y="182880"/>
                  </a:lnTo>
                  <a:lnTo>
                    <a:pt x="650748" y="182880"/>
                  </a:lnTo>
                  <a:lnTo>
                    <a:pt x="653783" y="179832"/>
                  </a:lnTo>
                  <a:lnTo>
                    <a:pt x="656082" y="178308"/>
                  </a:lnTo>
                  <a:lnTo>
                    <a:pt x="658368" y="176784"/>
                  </a:lnTo>
                  <a:lnTo>
                    <a:pt x="661416" y="173736"/>
                  </a:lnTo>
                  <a:lnTo>
                    <a:pt x="662940" y="170688"/>
                  </a:lnTo>
                  <a:lnTo>
                    <a:pt x="664451" y="166116"/>
                  </a:lnTo>
                  <a:lnTo>
                    <a:pt x="664451" y="160020"/>
                  </a:lnTo>
                  <a:lnTo>
                    <a:pt x="664451" y="156972"/>
                  </a:lnTo>
                  <a:close/>
                </a:path>
                <a:path w="751839" h="741045">
                  <a:moveTo>
                    <a:pt x="713232" y="118872"/>
                  </a:moveTo>
                  <a:lnTo>
                    <a:pt x="710184" y="117335"/>
                  </a:lnTo>
                  <a:lnTo>
                    <a:pt x="707136" y="120396"/>
                  </a:lnTo>
                  <a:lnTo>
                    <a:pt x="704088" y="121920"/>
                  </a:lnTo>
                  <a:lnTo>
                    <a:pt x="702551" y="120396"/>
                  </a:lnTo>
                  <a:lnTo>
                    <a:pt x="699516" y="120396"/>
                  </a:lnTo>
                  <a:lnTo>
                    <a:pt x="696468" y="118872"/>
                  </a:lnTo>
                  <a:lnTo>
                    <a:pt x="665988" y="88392"/>
                  </a:lnTo>
                  <a:lnTo>
                    <a:pt x="641604" y="64008"/>
                  </a:lnTo>
                  <a:lnTo>
                    <a:pt x="615683" y="89916"/>
                  </a:lnTo>
                  <a:lnTo>
                    <a:pt x="617220" y="92964"/>
                  </a:lnTo>
                  <a:lnTo>
                    <a:pt x="621792" y="89916"/>
                  </a:lnTo>
                  <a:lnTo>
                    <a:pt x="623316" y="88392"/>
                  </a:lnTo>
                  <a:lnTo>
                    <a:pt x="627888" y="88392"/>
                  </a:lnTo>
                  <a:lnTo>
                    <a:pt x="632460" y="91427"/>
                  </a:lnTo>
                  <a:lnTo>
                    <a:pt x="678167" y="137160"/>
                  </a:lnTo>
                  <a:lnTo>
                    <a:pt x="679704" y="140208"/>
                  </a:lnTo>
                  <a:lnTo>
                    <a:pt x="679704" y="147828"/>
                  </a:lnTo>
                  <a:lnTo>
                    <a:pt x="676656" y="150876"/>
                  </a:lnTo>
                  <a:lnTo>
                    <a:pt x="678167" y="153924"/>
                  </a:lnTo>
                  <a:lnTo>
                    <a:pt x="710184" y="121920"/>
                  </a:lnTo>
                  <a:lnTo>
                    <a:pt x="713232" y="118872"/>
                  </a:lnTo>
                  <a:close/>
                </a:path>
                <a:path w="751839" h="741045">
                  <a:moveTo>
                    <a:pt x="751713" y="76390"/>
                  </a:moveTo>
                  <a:lnTo>
                    <a:pt x="751700" y="76200"/>
                  </a:lnTo>
                  <a:lnTo>
                    <a:pt x="751649" y="74676"/>
                  </a:lnTo>
                  <a:lnTo>
                    <a:pt x="751535" y="71628"/>
                  </a:lnTo>
                  <a:lnTo>
                    <a:pt x="751420" y="68262"/>
                  </a:lnTo>
                  <a:lnTo>
                    <a:pt x="748284" y="59436"/>
                  </a:lnTo>
                  <a:lnTo>
                    <a:pt x="745236" y="59436"/>
                  </a:lnTo>
                  <a:lnTo>
                    <a:pt x="746760" y="67043"/>
                  </a:lnTo>
                  <a:lnTo>
                    <a:pt x="746760" y="71628"/>
                  </a:lnTo>
                  <a:lnTo>
                    <a:pt x="742188" y="76200"/>
                  </a:lnTo>
                  <a:lnTo>
                    <a:pt x="736092" y="76200"/>
                  </a:lnTo>
                  <a:lnTo>
                    <a:pt x="734568" y="74676"/>
                  </a:lnTo>
                  <a:lnTo>
                    <a:pt x="731520" y="73152"/>
                  </a:lnTo>
                  <a:lnTo>
                    <a:pt x="728472" y="68580"/>
                  </a:lnTo>
                  <a:lnTo>
                    <a:pt x="707859" y="48768"/>
                  </a:lnTo>
                  <a:lnTo>
                    <a:pt x="688848" y="30480"/>
                  </a:lnTo>
                  <a:lnTo>
                    <a:pt x="696468" y="22860"/>
                  </a:lnTo>
                  <a:lnTo>
                    <a:pt x="704088" y="15227"/>
                  </a:lnTo>
                  <a:lnTo>
                    <a:pt x="697992" y="7620"/>
                  </a:lnTo>
                  <a:lnTo>
                    <a:pt x="682752" y="22860"/>
                  </a:lnTo>
                  <a:lnTo>
                    <a:pt x="658368" y="0"/>
                  </a:lnTo>
                  <a:lnTo>
                    <a:pt x="656844" y="3035"/>
                  </a:lnTo>
                  <a:lnTo>
                    <a:pt x="659892" y="10668"/>
                  </a:lnTo>
                  <a:lnTo>
                    <a:pt x="661416" y="19812"/>
                  </a:lnTo>
                  <a:lnTo>
                    <a:pt x="661289" y="38100"/>
                  </a:lnTo>
                  <a:lnTo>
                    <a:pt x="661225" y="41148"/>
                  </a:lnTo>
                  <a:lnTo>
                    <a:pt x="661123" y="42672"/>
                  </a:lnTo>
                  <a:lnTo>
                    <a:pt x="660768" y="48006"/>
                  </a:lnTo>
                  <a:lnTo>
                    <a:pt x="660666" y="48768"/>
                  </a:lnTo>
                  <a:lnTo>
                    <a:pt x="659892" y="54864"/>
                  </a:lnTo>
                  <a:lnTo>
                    <a:pt x="661416" y="57912"/>
                  </a:lnTo>
                  <a:lnTo>
                    <a:pt x="670560" y="48768"/>
                  </a:lnTo>
                  <a:lnTo>
                    <a:pt x="704088" y="83820"/>
                  </a:lnTo>
                  <a:lnTo>
                    <a:pt x="711708" y="89916"/>
                  </a:lnTo>
                  <a:lnTo>
                    <a:pt x="714756" y="94488"/>
                  </a:lnTo>
                  <a:lnTo>
                    <a:pt x="717804" y="94488"/>
                  </a:lnTo>
                  <a:lnTo>
                    <a:pt x="720852" y="97536"/>
                  </a:lnTo>
                  <a:lnTo>
                    <a:pt x="736092" y="97536"/>
                  </a:lnTo>
                  <a:lnTo>
                    <a:pt x="743699" y="89916"/>
                  </a:lnTo>
                  <a:lnTo>
                    <a:pt x="749134" y="83642"/>
                  </a:lnTo>
                  <a:lnTo>
                    <a:pt x="751713" y="76390"/>
                  </a:lnTo>
                  <a:close/>
                </a:path>
              </a:pathLst>
            </a:custGeom>
            <a:solidFill>
              <a:srgbClr val="000000"/>
            </a:solidFill>
          </p:spPr>
          <p:txBody>
            <a:bodyPr wrap="square" lIns="0" tIns="0" rIns="0" bIns="0" rtlCol="0"/>
            <a:lstStyle/>
            <a:p>
              <a:endParaRPr/>
            </a:p>
          </p:txBody>
        </p:sp>
        <p:pic>
          <p:nvPicPr>
            <p:cNvPr id="23" name="object 23"/>
            <p:cNvPicPr/>
            <p:nvPr/>
          </p:nvPicPr>
          <p:blipFill>
            <a:blip r:embed="rId8" cstate="print"/>
            <a:stretch>
              <a:fillRect/>
            </a:stretch>
          </p:blipFill>
          <p:spPr>
            <a:xfrm>
              <a:off x="4389120" y="2219896"/>
              <a:ext cx="685799" cy="284035"/>
            </a:xfrm>
            <a:prstGeom prst="rect">
              <a:avLst/>
            </a:prstGeom>
          </p:spPr>
        </p:pic>
      </p:grpSp>
      <p:sp>
        <p:nvSpPr>
          <p:cNvPr id="24" name="object 24"/>
          <p:cNvSpPr txBox="1"/>
          <p:nvPr/>
        </p:nvSpPr>
        <p:spPr>
          <a:xfrm>
            <a:off x="3372134" y="5513274"/>
            <a:ext cx="2473325" cy="261620"/>
          </a:xfrm>
          <a:prstGeom prst="rect">
            <a:avLst/>
          </a:prstGeom>
        </p:spPr>
        <p:txBody>
          <a:bodyPr vert="horz" wrap="square" lIns="0" tIns="12065" rIns="0" bIns="0" rtlCol="0">
            <a:spAutoFit/>
          </a:bodyPr>
          <a:lstStyle/>
          <a:p>
            <a:pPr marL="12700">
              <a:lnSpc>
                <a:spcPct val="100000"/>
              </a:lnSpc>
              <a:spcBef>
                <a:spcPts val="95"/>
              </a:spcBef>
            </a:pPr>
            <a:r>
              <a:rPr sz="1550" b="1" dirty="0">
                <a:latin typeface="Times New Roman"/>
                <a:cs typeface="Times New Roman"/>
              </a:rPr>
              <a:t>(b)</a:t>
            </a:r>
            <a:r>
              <a:rPr sz="1550" b="1" spc="-95" dirty="0">
                <a:latin typeface="Times New Roman"/>
                <a:cs typeface="Times New Roman"/>
              </a:rPr>
              <a:t> </a:t>
            </a:r>
            <a:r>
              <a:rPr sz="1550" b="1" dirty="0">
                <a:latin typeface="Times New Roman"/>
                <a:cs typeface="Times New Roman"/>
              </a:rPr>
              <a:t>With</a:t>
            </a:r>
            <a:r>
              <a:rPr sz="1550" b="1" spc="-85" dirty="0">
                <a:latin typeface="Times New Roman"/>
                <a:cs typeface="Times New Roman"/>
              </a:rPr>
              <a:t> </a:t>
            </a:r>
            <a:r>
              <a:rPr sz="1550" b="1" dirty="0">
                <a:latin typeface="Times New Roman"/>
                <a:cs typeface="Times New Roman"/>
              </a:rPr>
              <a:t>Two</a:t>
            </a:r>
            <a:r>
              <a:rPr sz="1550" b="1" spc="-15" dirty="0">
                <a:latin typeface="Times New Roman"/>
                <a:cs typeface="Times New Roman"/>
              </a:rPr>
              <a:t> </a:t>
            </a:r>
            <a:r>
              <a:rPr sz="1550" b="1" dirty="0">
                <a:latin typeface="Times New Roman"/>
                <a:cs typeface="Times New Roman"/>
              </a:rPr>
              <a:t>Suspend</a:t>
            </a:r>
            <a:r>
              <a:rPr sz="1550" b="1" spc="-15" dirty="0">
                <a:latin typeface="Times New Roman"/>
                <a:cs typeface="Times New Roman"/>
              </a:rPr>
              <a:t> </a:t>
            </a:r>
            <a:r>
              <a:rPr sz="1550" b="1" spc="-10" dirty="0">
                <a:latin typeface="Times New Roman"/>
                <a:cs typeface="Times New Roman"/>
              </a:rPr>
              <a:t>States</a:t>
            </a:r>
            <a:endParaRPr sz="1550">
              <a:latin typeface="Times New Roman"/>
              <a:cs typeface="Times New Roman"/>
            </a:endParaRPr>
          </a:p>
        </p:txBody>
      </p:sp>
      <p:sp>
        <p:nvSpPr>
          <p:cNvPr id="35" name="object 35"/>
          <p:cNvSpPr txBox="1"/>
          <p:nvPr/>
        </p:nvSpPr>
        <p:spPr>
          <a:xfrm>
            <a:off x="856003" y="7061748"/>
            <a:ext cx="3780154" cy="165735"/>
          </a:xfrm>
          <a:prstGeom prst="rect">
            <a:avLst/>
          </a:prstGeom>
        </p:spPr>
        <p:txBody>
          <a:bodyPr vert="horz" wrap="square" lIns="0" tIns="0" rIns="0" bIns="0" rtlCol="0">
            <a:spAutoFit/>
          </a:bodyPr>
          <a:lstStyle/>
          <a:p>
            <a:pPr marL="12700">
              <a:lnSpc>
                <a:spcPts val="1150"/>
              </a:lnSpc>
            </a:pPr>
            <a:r>
              <a:rPr sz="1100" b="1" dirty="0">
                <a:solidFill>
                  <a:srgbClr val="A5A5A5"/>
                </a:solidFill>
                <a:latin typeface="Calibri"/>
                <a:cs typeface="Calibri"/>
              </a:rPr>
              <a:t>©</a:t>
            </a:r>
            <a:r>
              <a:rPr sz="1100" b="1" spc="-20" dirty="0">
                <a:solidFill>
                  <a:srgbClr val="A5A5A5"/>
                </a:solidFill>
                <a:latin typeface="Calibri"/>
                <a:cs typeface="Calibri"/>
              </a:rPr>
              <a:t> </a:t>
            </a:r>
            <a:r>
              <a:rPr sz="1100" b="1" dirty="0">
                <a:solidFill>
                  <a:srgbClr val="A5A5A5"/>
                </a:solidFill>
                <a:latin typeface="Calibri"/>
                <a:cs typeface="Calibri"/>
              </a:rPr>
              <a:t>2017</a:t>
            </a:r>
            <a:r>
              <a:rPr sz="1100" b="1" spc="-5" dirty="0">
                <a:solidFill>
                  <a:srgbClr val="A5A5A5"/>
                </a:solidFill>
                <a:latin typeface="Calibri"/>
                <a:cs typeface="Calibri"/>
              </a:rPr>
              <a:t> </a:t>
            </a:r>
            <a:r>
              <a:rPr sz="1100" b="1" spc="-10" dirty="0">
                <a:solidFill>
                  <a:srgbClr val="A5A5A5"/>
                </a:solidFill>
                <a:latin typeface="Calibri"/>
                <a:cs typeface="Calibri"/>
              </a:rPr>
              <a:t>Pearson</a:t>
            </a:r>
            <a:r>
              <a:rPr sz="1100" b="1" spc="-65" dirty="0">
                <a:solidFill>
                  <a:srgbClr val="A5A5A5"/>
                </a:solidFill>
                <a:latin typeface="Calibri"/>
                <a:cs typeface="Calibri"/>
              </a:rPr>
              <a:t> </a:t>
            </a:r>
            <a:r>
              <a:rPr sz="1100" b="1" spc="-10" dirty="0">
                <a:solidFill>
                  <a:srgbClr val="A5A5A5"/>
                </a:solidFill>
                <a:latin typeface="Calibri"/>
                <a:cs typeface="Calibri"/>
              </a:rPr>
              <a:t>Education,</a:t>
            </a:r>
            <a:r>
              <a:rPr sz="1100" b="1" spc="-30" dirty="0">
                <a:solidFill>
                  <a:srgbClr val="A5A5A5"/>
                </a:solidFill>
                <a:latin typeface="Calibri"/>
                <a:cs typeface="Calibri"/>
              </a:rPr>
              <a:t> </a:t>
            </a:r>
            <a:r>
              <a:rPr sz="1100" b="1" dirty="0">
                <a:solidFill>
                  <a:srgbClr val="A5A5A5"/>
                </a:solidFill>
                <a:latin typeface="Calibri"/>
                <a:cs typeface="Calibri"/>
              </a:rPr>
              <a:t>Inc.,</a:t>
            </a:r>
            <a:r>
              <a:rPr sz="1100" b="1" spc="-10" dirty="0">
                <a:solidFill>
                  <a:srgbClr val="A5A5A5"/>
                </a:solidFill>
                <a:latin typeface="Calibri"/>
                <a:cs typeface="Calibri"/>
              </a:rPr>
              <a:t> Hoboken,</a:t>
            </a:r>
            <a:r>
              <a:rPr sz="1100" b="1" spc="-40" dirty="0">
                <a:solidFill>
                  <a:srgbClr val="A5A5A5"/>
                </a:solidFill>
                <a:latin typeface="Calibri"/>
                <a:cs typeface="Calibri"/>
              </a:rPr>
              <a:t> </a:t>
            </a:r>
            <a:r>
              <a:rPr sz="1100" b="1" dirty="0">
                <a:solidFill>
                  <a:srgbClr val="A5A5A5"/>
                </a:solidFill>
                <a:latin typeface="Calibri"/>
                <a:cs typeface="Calibri"/>
              </a:rPr>
              <a:t>NJ.</a:t>
            </a:r>
            <a:r>
              <a:rPr sz="1100" b="1" spc="25" dirty="0">
                <a:solidFill>
                  <a:srgbClr val="A5A5A5"/>
                </a:solidFill>
                <a:latin typeface="Calibri"/>
                <a:cs typeface="Calibri"/>
              </a:rPr>
              <a:t> </a:t>
            </a:r>
            <a:r>
              <a:rPr sz="1100" b="1" dirty="0">
                <a:solidFill>
                  <a:srgbClr val="A5A5A5"/>
                </a:solidFill>
                <a:latin typeface="Calibri"/>
                <a:cs typeface="Calibri"/>
              </a:rPr>
              <a:t>All</a:t>
            </a:r>
            <a:r>
              <a:rPr sz="1100" b="1" spc="-30" dirty="0">
                <a:solidFill>
                  <a:srgbClr val="A5A5A5"/>
                </a:solidFill>
                <a:latin typeface="Calibri"/>
                <a:cs typeface="Calibri"/>
              </a:rPr>
              <a:t> </a:t>
            </a:r>
            <a:r>
              <a:rPr sz="1100" b="1" dirty="0">
                <a:solidFill>
                  <a:srgbClr val="A5A5A5"/>
                </a:solidFill>
                <a:latin typeface="Calibri"/>
                <a:cs typeface="Calibri"/>
              </a:rPr>
              <a:t>rights</a:t>
            </a:r>
            <a:r>
              <a:rPr sz="1100" b="1" spc="-10" dirty="0">
                <a:solidFill>
                  <a:srgbClr val="A5A5A5"/>
                </a:solidFill>
                <a:latin typeface="Calibri"/>
                <a:cs typeface="Calibri"/>
              </a:rPr>
              <a:t> reserved.</a:t>
            </a:r>
            <a:endParaRPr sz="1100">
              <a:latin typeface="Calibri"/>
              <a:cs typeface="Calibri"/>
            </a:endParaRPr>
          </a:p>
        </p:txBody>
      </p:sp>
      <p:sp>
        <p:nvSpPr>
          <p:cNvPr id="25" name="object 25"/>
          <p:cNvSpPr txBox="1"/>
          <p:nvPr/>
        </p:nvSpPr>
        <p:spPr>
          <a:xfrm>
            <a:off x="1642348" y="6356091"/>
            <a:ext cx="7169784" cy="330835"/>
          </a:xfrm>
          <a:prstGeom prst="rect">
            <a:avLst/>
          </a:prstGeom>
        </p:spPr>
        <p:txBody>
          <a:bodyPr vert="horz" wrap="square" lIns="0" tIns="13335" rIns="0" bIns="0" rtlCol="0">
            <a:spAutoFit/>
          </a:bodyPr>
          <a:lstStyle/>
          <a:p>
            <a:pPr marL="12700">
              <a:lnSpc>
                <a:spcPct val="100000"/>
              </a:lnSpc>
              <a:spcBef>
                <a:spcPts val="105"/>
              </a:spcBef>
              <a:tabLst>
                <a:tab pos="1243965" algn="l"/>
              </a:tabLst>
            </a:pPr>
            <a:r>
              <a:rPr sz="2000" b="1" dirty="0">
                <a:latin typeface="Times New Roman"/>
                <a:cs typeface="Times New Roman"/>
              </a:rPr>
              <a:t>Figure</a:t>
            </a:r>
            <a:r>
              <a:rPr sz="2000" b="1" spc="-10" dirty="0">
                <a:latin typeface="Times New Roman"/>
                <a:cs typeface="Times New Roman"/>
              </a:rPr>
              <a:t> </a:t>
            </a:r>
            <a:r>
              <a:rPr sz="2000" b="1" spc="-25" dirty="0">
                <a:latin typeface="Times New Roman"/>
                <a:cs typeface="Times New Roman"/>
              </a:rPr>
              <a:t>3.9</a:t>
            </a:r>
            <a:r>
              <a:rPr sz="2000" b="1" dirty="0">
                <a:latin typeface="Times New Roman"/>
                <a:cs typeface="Times New Roman"/>
              </a:rPr>
              <a:t>	Process</a:t>
            </a:r>
            <a:r>
              <a:rPr sz="2000" b="1" spc="-10" dirty="0">
                <a:latin typeface="Times New Roman"/>
                <a:cs typeface="Times New Roman"/>
              </a:rPr>
              <a:t> </a:t>
            </a:r>
            <a:r>
              <a:rPr sz="2000" b="1" dirty="0">
                <a:latin typeface="Times New Roman"/>
                <a:cs typeface="Times New Roman"/>
              </a:rPr>
              <a:t>State</a:t>
            </a:r>
            <a:r>
              <a:rPr sz="2000" b="1" spc="-55" dirty="0">
                <a:latin typeface="Times New Roman"/>
                <a:cs typeface="Times New Roman"/>
              </a:rPr>
              <a:t> </a:t>
            </a:r>
            <a:r>
              <a:rPr sz="2000" b="1" spc="-10" dirty="0">
                <a:latin typeface="Times New Roman"/>
                <a:cs typeface="Times New Roman"/>
              </a:rPr>
              <a:t>Transition</a:t>
            </a:r>
            <a:r>
              <a:rPr sz="2000" b="1" spc="20" dirty="0">
                <a:latin typeface="Times New Roman"/>
                <a:cs typeface="Times New Roman"/>
              </a:rPr>
              <a:t> </a:t>
            </a:r>
            <a:r>
              <a:rPr sz="2000" b="1" dirty="0">
                <a:latin typeface="Times New Roman"/>
                <a:cs typeface="Times New Roman"/>
              </a:rPr>
              <a:t>Diagram</a:t>
            </a:r>
            <a:r>
              <a:rPr sz="2000" b="1" spc="-15" dirty="0">
                <a:latin typeface="Times New Roman"/>
                <a:cs typeface="Times New Roman"/>
              </a:rPr>
              <a:t> </a:t>
            </a:r>
            <a:r>
              <a:rPr sz="2000" b="1" dirty="0">
                <a:latin typeface="Times New Roman"/>
                <a:cs typeface="Times New Roman"/>
              </a:rPr>
              <a:t>with</a:t>
            </a:r>
            <a:r>
              <a:rPr sz="2000" b="1" spc="20" dirty="0">
                <a:latin typeface="Times New Roman"/>
                <a:cs typeface="Times New Roman"/>
              </a:rPr>
              <a:t> </a:t>
            </a:r>
            <a:r>
              <a:rPr sz="2000" b="1" dirty="0">
                <a:latin typeface="Times New Roman"/>
                <a:cs typeface="Times New Roman"/>
              </a:rPr>
              <a:t>Suspend</a:t>
            </a:r>
            <a:r>
              <a:rPr sz="2000" b="1" spc="20" dirty="0">
                <a:latin typeface="Times New Roman"/>
                <a:cs typeface="Times New Roman"/>
              </a:rPr>
              <a:t> </a:t>
            </a:r>
            <a:r>
              <a:rPr sz="2000" b="1" spc="-10" dirty="0">
                <a:latin typeface="Times New Roman"/>
                <a:cs typeface="Times New Roman"/>
              </a:rPr>
              <a:t>States</a:t>
            </a:r>
            <a:endParaRPr sz="2000">
              <a:latin typeface="Times New Roman"/>
              <a:cs typeface="Times New Roman"/>
            </a:endParaRPr>
          </a:p>
        </p:txBody>
      </p:sp>
      <p:sp>
        <p:nvSpPr>
          <p:cNvPr id="26" name="object 26"/>
          <p:cNvSpPr txBox="1"/>
          <p:nvPr/>
        </p:nvSpPr>
        <p:spPr>
          <a:xfrm>
            <a:off x="3733358" y="3833134"/>
            <a:ext cx="479425" cy="633095"/>
          </a:xfrm>
          <a:prstGeom prst="rect">
            <a:avLst/>
          </a:prstGeom>
        </p:spPr>
        <p:txBody>
          <a:bodyPr vert="vert270" wrap="square" lIns="0" tIns="0" rIns="0" bIns="0" rtlCol="0">
            <a:spAutoFit/>
          </a:bodyPr>
          <a:lstStyle/>
          <a:p>
            <a:pPr marL="68580">
              <a:lnSpc>
                <a:spcPts val="1789"/>
              </a:lnSpc>
            </a:pPr>
            <a:r>
              <a:rPr sz="1550" b="1" spc="-10" dirty="0">
                <a:latin typeface="Times New Roman"/>
                <a:cs typeface="Times New Roman"/>
              </a:rPr>
              <a:t>Event</a:t>
            </a:r>
            <a:endParaRPr sz="1550">
              <a:latin typeface="Times New Roman"/>
              <a:cs typeface="Times New Roman"/>
            </a:endParaRPr>
          </a:p>
          <a:p>
            <a:pPr marL="12700">
              <a:lnSpc>
                <a:spcPct val="100000"/>
              </a:lnSpc>
            </a:pPr>
            <a:r>
              <a:rPr sz="1550" b="1" spc="-10" dirty="0">
                <a:latin typeface="Times New Roman"/>
                <a:cs typeface="Times New Roman"/>
              </a:rPr>
              <a:t>Occurs</a:t>
            </a:r>
            <a:endParaRPr sz="1550">
              <a:latin typeface="Times New Roman"/>
              <a:cs typeface="Times New Roman"/>
            </a:endParaRPr>
          </a:p>
        </p:txBody>
      </p:sp>
      <p:sp>
        <p:nvSpPr>
          <p:cNvPr id="27" name="object 27"/>
          <p:cNvSpPr txBox="1"/>
          <p:nvPr/>
        </p:nvSpPr>
        <p:spPr>
          <a:xfrm>
            <a:off x="4548633" y="2750286"/>
            <a:ext cx="774065" cy="261620"/>
          </a:xfrm>
          <a:prstGeom prst="rect">
            <a:avLst/>
          </a:prstGeom>
        </p:spPr>
        <p:txBody>
          <a:bodyPr vert="horz" wrap="square" lIns="0" tIns="12065" rIns="0" bIns="0" rtlCol="0">
            <a:spAutoFit/>
          </a:bodyPr>
          <a:lstStyle/>
          <a:p>
            <a:pPr marL="12700">
              <a:lnSpc>
                <a:spcPct val="100000"/>
              </a:lnSpc>
              <a:spcBef>
                <a:spcPts val="95"/>
              </a:spcBef>
            </a:pPr>
            <a:r>
              <a:rPr sz="1550" b="1" spc="-10" dirty="0">
                <a:latin typeface="Times New Roman"/>
                <a:cs typeface="Times New Roman"/>
              </a:rPr>
              <a:t>Dispatch</a:t>
            </a:r>
            <a:endParaRPr sz="1550">
              <a:latin typeface="Times New Roman"/>
              <a:cs typeface="Times New Roman"/>
            </a:endParaRPr>
          </a:p>
        </p:txBody>
      </p:sp>
      <p:sp>
        <p:nvSpPr>
          <p:cNvPr id="28" name="object 28"/>
          <p:cNvSpPr txBox="1"/>
          <p:nvPr/>
        </p:nvSpPr>
        <p:spPr>
          <a:xfrm>
            <a:off x="4751275" y="3273068"/>
            <a:ext cx="739775" cy="261620"/>
          </a:xfrm>
          <a:prstGeom prst="rect">
            <a:avLst/>
          </a:prstGeom>
        </p:spPr>
        <p:txBody>
          <a:bodyPr vert="horz" wrap="square" lIns="0" tIns="12065" rIns="0" bIns="0" rtlCol="0">
            <a:spAutoFit/>
          </a:bodyPr>
          <a:lstStyle/>
          <a:p>
            <a:pPr marL="12700">
              <a:lnSpc>
                <a:spcPct val="100000"/>
              </a:lnSpc>
              <a:spcBef>
                <a:spcPts val="95"/>
              </a:spcBef>
            </a:pPr>
            <a:r>
              <a:rPr sz="1550" b="1" spc="-10" dirty="0">
                <a:latin typeface="Times New Roman"/>
                <a:cs typeface="Times New Roman"/>
              </a:rPr>
              <a:t>Timeout</a:t>
            </a:r>
            <a:endParaRPr sz="1550">
              <a:latin typeface="Times New Roman"/>
              <a:cs typeface="Times New Roman"/>
            </a:endParaRPr>
          </a:p>
        </p:txBody>
      </p:sp>
      <p:sp>
        <p:nvSpPr>
          <p:cNvPr id="29" name="object 29"/>
          <p:cNvSpPr txBox="1"/>
          <p:nvPr/>
        </p:nvSpPr>
        <p:spPr>
          <a:xfrm>
            <a:off x="2495807" y="2750286"/>
            <a:ext cx="732155" cy="261620"/>
          </a:xfrm>
          <a:prstGeom prst="rect">
            <a:avLst/>
          </a:prstGeom>
        </p:spPr>
        <p:txBody>
          <a:bodyPr vert="horz" wrap="square" lIns="0" tIns="12065" rIns="0" bIns="0" rtlCol="0">
            <a:spAutoFit/>
          </a:bodyPr>
          <a:lstStyle/>
          <a:p>
            <a:pPr marL="12700">
              <a:lnSpc>
                <a:spcPct val="100000"/>
              </a:lnSpc>
              <a:spcBef>
                <a:spcPts val="95"/>
              </a:spcBef>
            </a:pPr>
            <a:r>
              <a:rPr sz="1550" b="1" spc="-10" dirty="0">
                <a:latin typeface="Times New Roman"/>
                <a:cs typeface="Times New Roman"/>
              </a:rPr>
              <a:t>Activate</a:t>
            </a:r>
            <a:endParaRPr sz="1550">
              <a:latin typeface="Times New Roman"/>
              <a:cs typeface="Times New Roman"/>
            </a:endParaRPr>
          </a:p>
        </p:txBody>
      </p:sp>
      <p:sp>
        <p:nvSpPr>
          <p:cNvPr id="30" name="object 30"/>
          <p:cNvSpPr txBox="1"/>
          <p:nvPr/>
        </p:nvSpPr>
        <p:spPr>
          <a:xfrm>
            <a:off x="2640566" y="3262317"/>
            <a:ext cx="744220" cy="261620"/>
          </a:xfrm>
          <a:prstGeom prst="rect">
            <a:avLst/>
          </a:prstGeom>
        </p:spPr>
        <p:txBody>
          <a:bodyPr vert="horz" wrap="square" lIns="0" tIns="12065" rIns="0" bIns="0" rtlCol="0">
            <a:spAutoFit/>
          </a:bodyPr>
          <a:lstStyle/>
          <a:p>
            <a:pPr marL="12700">
              <a:lnSpc>
                <a:spcPct val="100000"/>
              </a:lnSpc>
              <a:spcBef>
                <a:spcPts val="95"/>
              </a:spcBef>
            </a:pPr>
            <a:r>
              <a:rPr sz="1550" b="1" spc="-10" dirty="0">
                <a:latin typeface="Times New Roman"/>
                <a:cs typeface="Times New Roman"/>
              </a:rPr>
              <a:t>Suspend</a:t>
            </a:r>
            <a:endParaRPr sz="1550">
              <a:latin typeface="Times New Roman"/>
              <a:cs typeface="Times New Roman"/>
            </a:endParaRPr>
          </a:p>
        </p:txBody>
      </p:sp>
      <p:sp>
        <p:nvSpPr>
          <p:cNvPr id="31" name="object 31"/>
          <p:cNvSpPr txBox="1"/>
          <p:nvPr/>
        </p:nvSpPr>
        <p:spPr>
          <a:xfrm>
            <a:off x="2495807" y="4576087"/>
            <a:ext cx="732155" cy="261620"/>
          </a:xfrm>
          <a:prstGeom prst="rect">
            <a:avLst/>
          </a:prstGeom>
        </p:spPr>
        <p:txBody>
          <a:bodyPr vert="horz" wrap="square" lIns="0" tIns="12065" rIns="0" bIns="0" rtlCol="0">
            <a:spAutoFit/>
          </a:bodyPr>
          <a:lstStyle/>
          <a:p>
            <a:pPr marL="12700">
              <a:lnSpc>
                <a:spcPct val="100000"/>
              </a:lnSpc>
              <a:spcBef>
                <a:spcPts val="95"/>
              </a:spcBef>
            </a:pPr>
            <a:r>
              <a:rPr sz="1550" b="1" spc="-10" dirty="0">
                <a:latin typeface="Times New Roman"/>
                <a:cs typeface="Times New Roman"/>
              </a:rPr>
              <a:t>Activate</a:t>
            </a:r>
            <a:endParaRPr sz="1550">
              <a:latin typeface="Times New Roman"/>
              <a:cs typeface="Times New Roman"/>
            </a:endParaRPr>
          </a:p>
        </p:txBody>
      </p:sp>
      <p:sp>
        <p:nvSpPr>
          <p:cNvPr id="32" name="object 32"/>
          <p:cNvSpPr txBox="1"/>
          <p:nvPr/>
        </p:nvSpPr>
        <p:spPr>
          <a:xfrm>
            <a:off x="2640566" y="5089654"/>
            <a:ext cx="744220" cy="261620"/>
          </a:xfrm>
          <a:prstGeom prst="rect">
            <a:avLst/>
          </a:prstGeom>
        </p:spPr>
        <p:txBody>
          <a:bodyPr vert="horz" wrap="square" lIns="0" tIns="12065" rIns="0" bIns="0" rtlCol="0">
            <a:spAutoFit/>
          </a:bodyPr>
          <a:lstStyle/>
          <a:p>
            <a:pPr marL="12700">
              <a:lnSpc>
                <a:spcPct val="100000"/>
              </a:lnSpc>
              <a:spcBef>
                <a:spcPts val="95"/>
              </a:spcBef>
            </a:pPr>
            <a:r>
              <a:rPr sz="1550" b="1" spc="-10" dirty="0">
                <a:latin typeface="Times New Roman"/>
                <a:cs typeface="Times New Roman"/>
              </a:rPr>
              <a:t>Suspend</a:t>
            </a:r>
            <a:endParaRPr sz="1550">
              <a:latin typeface="Times New Roman"/>
              <a:cs typeface="Times New Roman"/>
            </a:endParaRPr>
          </a:p>
        </p:txBody>
      </p:sp>
      <p:sp>
        <p:nvSpPr>
          <p:cNvPr id="33" name="object 33"/>
          <p:cNvSpPr txBox="1"/>
          <p:nvPr/>
        </p:nvSpPr>
        <p:spPr>
          <a:xfrm>
            <a:off x="6657783" y="2884390"/>
            <a:ext cx="661670" cy="261620"/>
          </a:xfrm>
          <a:prstGeom prst="rect">
            <a:avLst/>
          </a:prstGeom>
        </p:spPr>
        <p:txBody>
          <a:bodyPr vert="horz" wrap="square" lIns="0" tIns="12065" rIns="0" bIns="0" rtlCol="0">
            <a:spAutoFit/>
          </a:bodyPr>
          <a:lstStyle/>
          <a:p>
            <a:pPr marL="12700">
              <a:lnSpc>
                <a:spcPct val="100000"/>
              </a:lnSpc>
              <a:spcBef>
                <a:spcPts val="95"/>
              </a:spcBef>
            </a:pPr>
            <a:r>
              <a:rPr sz="1550" b="1" spc="-10" dirty="0">
                <a:latin typeface="Times New Roman"/>
                <a:cs typeface="Times New Roman"/>
              </a:rPr>
              <a:t>Release</a:t>
            </a:r>
            <a:endParaRPr sz="1550">
              <a:latin typeface="Times New Roman"/>
              <a:cs typeface="Times New Roman"/>
            </a:endParaRPr>
          </a:p>
        </p:txBody>
      </p:sp>
      <p:sp>
        <p:nvSpPr>
          <p:cNvPr id="34" name="object 34"/>
          <p:cNvSpPr txBox="1"/>
          <p:nvPr/>
        </p:nvSpPr>
        <p:spPr>
          <a:xfrm>
            <a:off x="1585985" y="4749804"/>
            <a:ext cx="662305" cy="438150"/>
          </a:xfrm>
          <a:prstGeom prst="rect">
            <a:avLst/>
          </a:prstGeom>
        </p:spPr>
        <p:txBody>
          <a:bodyPr vert="horz" wrap="square" lIns="0" tIns="13335" rIns="0" bIns="0" rtlCol="0">
            <a:spAutoFit/>
          </a:bodyPr>
          <a:lstStyle/>
          <a:p>
            <a:pPr marL="21590" marR="5080" indent="-9525">
              <a:lnSpc>
                <a:spcPct val="100000"/>
              </a:lnSpc>
              <a:spcBef>
                <a:spcPts val="105"/>
              </a:spcBef>
            </a:pPr>
            <a:r>
              <a:rPr sz="1350" b="1" spc="-10" dirty="0">
                <a:latin typeface="Times New Roman"/>
                <a:cs typeface="Times New Roman"/>
              </a:rPr>
              <a:t>Blocked/ Suspend</a:t>
            </a:r>
            <a:endParaRPr sz="135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4B5E4-38F5-68D0-7C71-619515454784}"/>
              </a:ext>
            </a:extLst>
          </p:cNvPr>
          <p:cNvSpPr>
            <a:spLocks noGrp="1"/>
          </p:cNvSpPr>
          <p:nvPr>
            <p:ph type="title"/>
          </p:nvPr>
        </p:nvSpPr>
        <p:spPr>
          <a:xfrm>
            <a:off x="677563" y="675587"/>
            <a:ext cx="8703273" cy="430887"/>
          </a:xfrm>
        </p:spPr>
        <p:txBody>
          <a:bodyPr/>
          <a:lstStyle/>
          <a:p>
            <a:r>
              <a:rPr lang="en-US" altLang="zh-CN" dirty="0"/>
              <a:t>Practice</a:t>
            </a:r>
            <a:endParaRPr lang="zh-CN" altLang="en-US" dirty="0"/>
          </a:p>
        </p:txBody>
      </p:sp>
      <p:graphicFrame>
        <p:nvGraphicFramePr>
          <p:cNvPr id="4" name="Table 3">
            <a:extLst>
              <a:ext uri="{FF2B5EF4-FFF2-40B4-BE49-F238E27FC236}">
                <a16:creationId xmlns:a16="http://schemas.microsoft.com/office/drawing/2014/main" id="{FC113737-53BF-CA72-65FE-53DBE25211CF}"/>
              </a:ext>
            </a:extLst>
          </p:cNvPr>
          <p:cNvGraphicFramePr>
            <a:graphicFrameLocks noGrp="1"/>
          </p:cNvGraphicFramePr>
          <p:nvPr>
            <p:extLst>
              <p:ext uri="{D42A27DB-BD31-4B8C-83A1-F6EECF244321}">
                <p14:modId xmlns:p14="http://schemas.microsoft.com/office/powerpoint/2010/main" val="780903403"/>
              </p:ext>
            </p:extLst>
          </p:nvPr>
        </p:nvGraphicFramePr>
        <p:xfrm>
          <a:off x="677563" y="1371600"/>
          <a:ext cx="1159613" cy="2720025"/>
        </p:xfrm>
        <a:graphic>
          <a:graphicData uri="http://schemas.openxmlformats.org/drawingml/2006/table">
            <a:tbl>
              <a:tblPr>
                <a:tableStyleId>{5C22544A-7EE6-4342-B048-85BDC9FD1C3A}</a:tableStyleId>
              </a:tblPr>
              <a:tblGrid>
                <a:gridCol w="338139">
                  <a:extLst>
                    <a:ext uri="{9D8B030D-6E8A-4147-A177-3AD203B41FA5}">
                      <a16:colId xmlns:a16="http://schemas.microsoft.com/office/drawing/2014/main" val="2280083312"/>
                    </a:ext>
                  </a:extLst>
                </a:gridCol>
                <a:gridCol w="410737">
                  <a:extLst>
                    <a:ext uri="{9D8B030D-6E8A-4147-A177-3AD203B41FA5}">
                      <a16:colId xmlns:a16="http://schemas.microsoft.com/office/drawing/2014/main" val="3040622909"/>
                    </a:ext>
                  </a:extLst>
                </a:gridCol>
                <a:gridCol w="410737">
                  <a:extLst>
                    <a:ext uri="{9D8B030D-6E8A-4147-A177-3AD203B41FA5}">
                      <a16:colId xmlns:a16="http://schemas.microsoft.com/office/drawing/2014/main" val="1857164927"/>
                    </a:ext>
                  </a:extLst>
                </a:gridCol>
              </a:tblGrid>
              <a:tr h="544005">
                <a:tc>
                  <a:txBody>
                    <a:bodyPr/>
                    <a:lstStyle/>
                    <a:p>
                      <a:pPr algn="l" fontAlgn="ctr"/>
                      <a:r>
                        <a:rPr lang="en-US" sz="2400" u="none" strike="noStrike">
                          <a:effectLst/>
                        </a:rPr>
                        <a:t>P</a:t>
                      </a:r>
                      <a:r>
                        <a:rPr lang="en-US" sz="2400" u="none" strike="noStrike" baseline="-25000">
                          <a:effectLst/>
                        </a:rPr>
                        <a:t>1</a:t>
                      </a:r>
                      <a:endParaRPr lang="en-US" sz="2400" b="1" i="0" u="none" strike="noStrike">
                        <a:solidFill>
                          <a:srgbClr val="FFFFFF"/>
                        </a:solidFill>
                        <a:effectLst/>
                        <a:latin typeface="Calibri" panose="020F0502020204030204" pitchFamily="34" charset="0"/>
                        <a:ea typeface="等线" panose="02010600030101010101" pitchFamily="2" charset="-122"/>
                      </a:endParaRPr>
                    </a:p>
                  </a:txBody>
                  <a:tcPr marL="4763" marR="4763" marT="4763" marB="0" anchor="ctr"/>
                </a:tc>
                <a:tc>
                  <a:txBody>
                    <a:bodyPr/>
                    <a:lstStyle/>
                    <a:p>
                      <a:pPr algn="r" fontAlgn="ctr"/>
                      <a:r>
                        <a:rPr lang="en-US" altLang="zh-CN" sz="2400" u="none" strike="noStrike">
                          <a:effectLst/>
                        </a:rPr>
                        <a:t>0</a:t>
                      </a:r>
                      <a:endParaRPr lang="en-US" altLang="zh-CN" sz="2400" b="1" i="0" u="none" strike="noStrike">
                        <a:solidFill>
                          <a:srgbClr val="FFFFFF"/>
                        </a:solidFill>
                        <a:effectLst/>
                        <a:latin typeface="Calibri" panose="020F0502020204030204" pitchFamily="34" charset="0"/>
                        <a:ea typeface="等线" panose="02010600030101010101" pitchFamily="2" charset="-122"/>
                      </a:endParaRPr>
                    </a:p>
                  </a:txBody>
                  <a:tcPr marL="4763" marR="4763" marT="4763" marB="0" anchor="ctr"/>
                </a:tc>
                <a:tc>
                  <a:txBody>
                    <a:bodyPr/>
                    <a:lstStyle/>
                    <a:p>
                      <a:pPr algn="r" fontAlgn="ctr"/>
                      <a:r>
                        <a:rPr lang="en-US" altLang="zh-CN" sz="2400" u="none" strike="noStrike" dirty="0">
                          <a:effectLst/>
                        </a:rPr>
                        <a:t>5</a:t>
                      </a:r>
                      <a:endParaRPr lang="en-US" altLang="zh-CN" sz="2400" b="1" i="0" u="none" strike="noStrike" dirty="0">
                        <a:solidFill>
                          <a:srgbClr val="FFFFFF"/>
                        </a:solidFill>
                        <a:effectLst/>
                        <a:latin typeface="Calibri" panose="020F0502020204030204" pitchFamily="34" charset="0"/>
                        <a:ea typeface="等线" panose="02010600030101010101" pitchFamily="2" charset="-122"/>
                      </a:endParaRPr>
                    </a:p>
                  </a:txBody>
                  <a:tcPr marL="4763" marR="4763" marT="4763" marB="0" anchor="ctr"/>
                </a:tc>
                <a:extLst>
                  <a:ext uri="{0D108BD9-81ED-4DB2-BD59-A6C34878D82A}">
                    <a16:rowId xmlns:a16="http://schemas.microsoft.com/office/drawing/2014/main" val="3104717090"/>
                  </a:ext>
                </a:extLst>
              </a:tr>
              <a:tr h="544005">
                <a:tc>
                  <a:txBody>
                    <a:bodyPr/>
                    <a:lstStyle/>
                    <a:p>
                      <a:pPr algn="l" fontAlgn="ctr"/>
                      <a:r>
                        <a:rPr lang="en-US" sz="2400" u="none" strike="noStrike">
                          <a:effectLst/>
                        </a:rPr>
                        <a:t>P</a:t>
                      </a:r>
                      <a:r>
                        <a:rPr lang="en-US" sz="2400" u="none" strike="noStrike" baseline="-25000">
                          <a:effectLst/>
                        </a:rPr>
                        <a:t>2</a:t>
                      </a:r>
                      <a:endParaRPr lang="en-US" sz="2400" b="0" i="0" u="none" strike="noStrike">
                        <a:solidFill>
                          <a:srgbClr val="000000"/>
                        </a:solidFill>
                        <a:effectLst/>
                        <a:latin typeface="Calibri" panose="020F0502020204030204" pitchFamily="34" charset="0"/>
                        <a:ea typeface="等线" panose="02010600030101010101" pitchFamily="2" charset="-122"/>
                      </a:endParaRPr>
                    </a:p>
                  </a:txBody>
                  <a:tcPr marL="4763" marR="4763" marT="4763" marB="0" anchor="ctr"/>
                </a:tc>
                <a:tc>
                  <a:txBody>
                    <a:bodyPr/>
                    <a:lstStyle/>
                    <a:p>
                      <a:pPr algn="r" fontAlgn="ctr"/>
                      <a:r>
                        <a:rPr lang="en-US" altLang="zh-CN" sz="2400" u="none" strike="noStrike">
                          <a:effectLst/>
                        </a:rPr>
                        <a:t>1</a:t>
                      </a:r>
                      <a:endParaRPr lang="en-US" altLang="zh-CN" sz="2400" b="0" i="0" u="none" strike="noStrike">
                        <a:solidFill>
                          <a:srgbClr val="000000"/>
                        </a:solidFill>
                        <a:effectLst/>
                        <a:latin typeface="Calibri" panose="020F0502020204030204" pitchFamily="34" charset="0"/>
                        <a:ea typeface="等线" panose="02010600030101010101" pitchFamily="2" charset="-122"/>
                      </a:endParaRPr>
                    </a:p>
                  </a:txBody>
                  <a:tcPr marL="4763" marR="4763" marT="4763" marB="0" anchor="ctr"/>
                </a:tc>
                <a:tc>
                  <a:txBody>
                    <a:bodyPr/>
                    <a:lstStyle/>
                    <a:p>
                      <a:pPr algn="r" fontAlgn="ctr"/>
                      <a:r>
                        <a:rPr lang="en-US" altLang="zh-CN" sz="2400" u="none" strike="noStrike">
                          <a:effectLst/>
                        </a:rPr>
                        <a:t>3</a:t>
                      </a:r>
                      <a:endParaRPr lang="en-US" altLang="zh-CN" sz="2400" b="0" i="0" u="none" strike="noStrike">
                        <a:solidFill>
                          <a:srgbClr val="000000"/>
                        </a:solidFill>
                        <a:effectLst/>
                        <a:latin typeface="Calibri" panose="020F0502020204030204" pitchFamily="34" charset="0"/>
                        <a:ea typeface="等线" panose="02010600030101010101" pitchFamily="2" charset="-122"/>
                      </a:endParaRPr>
                    </a:p>
                  </a:txBody>
                  <a:tcPr marL="4763" marR="4763" marT="4763" marB="0" anchor="ctr"/>
                </a:tc>
                <a:extLst>
                  <a:ext uri="{0D108BD9-81ED-4DB2-BD59-A6C34878D82A}">
                    <a16:rowId xmlns:a16="http://schemas.microsoft.com/office/drawing/2014/main" val="3328907728"/>
                  </a:ext>
                </a:extLst>
              </a:tr>
              <a:tr h="544005">
                <a:tc>
                  <a:txBody>
                    <a:bodyPr/>
                    <a:lstStyle/>
                    <a:p>
                      <a:pPr algn="l" fontAlgn="ctr"/>
                      <a:r>
                        <a:rPr lang="en-US" sz="2400" u="none" strike="noStrike">
                          <a:effectLst/>
                        </a:rPr>
                        <a:t>P</a:t>
                      </a:r>
                      <a:r>
                        <a:rPr lang="en-US" sz="2400" u="none" strike="noStrike" baseline="-25000">
                          <a:effectLst/>
                        </a:rPr>
                        <a:t>3</a:t>
                      </a:r>
                      <a:endParaRPr lang="en-US" sz="2400" b="0" i="0" u="none" strike="noStrike">
                        <a:solidFill>
                          <a:srgbClr val="000000"/>
                        </a:solidFill>
                        <a:effectLst/>
                        <a:latin typeface="Calibri" panose="020F0502020204030204" pitchFamily="34" charset="0"/>
                        <a:ea typeface="等线" panose="02010600030101010101" pitchFamily="2" charset="-122"/>
                      </a:endParaRPr>
                    </a:p>
                  </a:txBody>
                  <a:tcPr marL="4763" marR="4763" marT="4763" marB="0" anchor="ctr"/>
                </a:tc>
                <a:tc>
                  <a:txBody>
                    <a:bodyPr/>
                    <a:lstStyle/>
                    <a:p>
                      <a:pPr algn="r" fontAlgn="ctr"/>
                      <a:r>
                        <a:rPr lang="en-US" altLang="zh-CN" sz="2400" u="none" strike="noStrike">
                          <a:effectLst/>
                        </a:rPr>
                        <a:t>3</a:t>
                      </a:r>
                      <a:endParaRPr lang="en-US" altLang="zh-CN" sz="2400" b="0" i="0" u="none" strike="noStrike">
                        <a:solidFill>
                          <a:srgbClr val="000000"/>
                        </a:solidFill>
                        <a:effectLst/>
                        <a:latin typeface="Calibri" panose="020F0502020204030204" pitchFamily="34" charset="0"/>
                        <a:ea typeface="等线" panose="02010600030101010101" pitchFamily="2" charset="-122"/>
                      </a:endParaRPr>
                    </a:p>
                  </a:txBody>
                  <a:tcPr marL="4763" marR="4763" marT="4763" marB="0" anchor="ctr"/>
                </a:tc>
                <a:tc>
                  <a:txBody>
                    <a:bodyPr/>
                    <a:lstStyle/>
                    <a:p>
                      <a:pPr algn="r" fontAlgn="ctr"/>
                      <a:r>
                        <a:rPr lang="en-US" altLang="zh-CN" sz="2400" u="none" strike="noStrike">
                          <a:effectLst/>
                        </a:rPr>
                        <a:t>6</a:t>
                      </a:r>
                      <a:endParaRPr lang="en-US" altLang="zh-CN" sz="2400" b="0" i="0" u="none" strike="noStrike">
                        <a:solidFill>
                          <a:srgbClr val="000000"/>
                        </a:solidFill>
                        <a:effectLst/>
                        <a:latin typeface="Calibri" panose="020F0502020204030204" pitchFamily="34" charset="0"/>
                        <a:ea typeface="等线" panose="02010600030101010101" pitchFamily="2" charset="-122"/>
                      </a:endParaRPr>
                    </a:p>
                  </a:txBody>
                  <a:tcPr marL="4763" marR="4763" marT="4763" marB="0" anchor="ctr"/>
                </a:tc>
                <a:extLst>
                  <a:ext uri="{0D108BD9-81ED-4DB2-BD59-A6C34878D82A}">
                    <a16:rowId xmlns:a16="http://schemas.microsoft.com/office/drawing/2014/main" val="2444513192"/>
                  </a:ext>
                </a:extLst>
              </a:tr>
              <a:tr h="544005">
                <a:tc>
                  <a:txBody>
                    <a:bodyPr/>
                    <a:lstStyle/>
                    <a:p>
                      <a:pPr algn="l" fontAlgn="ctr"/>
                      <a:r>
                        <a:rPr lang="en-US" sz="2400" u="none" strike="noStrike">
                          <a:effectLst/>
                        </a:rPr>
                        <a:t>P</a:t>
                      </a:r>
                      <a:r>
                        <a:rPr lang="en-US" sz="2400" u="none" strike="noStrike" baseline="-25000">
                          <a:effectLst/>
                        </a:rPr>
                        <a:t>4</a:t>
                      </a:r>
                      <a:endParaRPr lang="en-US" sz="2400" b="0" i="0" u="none" strike="noStrike">
                        <a:solidFill>
                          <a:srgbClr val="000000"/>
                        </a:solidFill>
                        <a:effectLst/>
                        <a:latin typeface="Calibri" panose="020F0502020204030204" pitchFamily="34" charset="0"/>
                        <a:ea typeface="等线" panose="02010600030101010101" pitchFamily="2" charset="-122"/>
                      </a:endParaRPr>
                    </a:p>
                  </a:txBody>
                  <a:tcPr marL="4763" marR="4763" marT="4763" marB="0" anchor="ctr"/>
                </a:tc>
                <a:tc>
                  <a:txBody>
                    <a:bodyPr/>
                    <a:lstStyle/>
                    <a:p>
                      <a:pPr algn="r" fontAlgn="ctr"/>
                      <a:r>
                        <a:rPr lang="en-US" altLang="zh-CN" sz="2400" u="none" strike="noStrike">
                          <a:effectLst/>
                        </a:rPr>
                        <a:t>5</a:t>
                      </a:r>
                      <a:endParaRPr lang="en-US" altLang="zh-CN" sz="2400" b="0" i="0" u="none" strike="noStrike">
                        <a:solidFill>
                          <a:srgbClr val="000000"/>
                        </a:solidFill>
                        <a:effectLst/>
                        <a:latin typeface="Calibri" panose="020F0502020204030204" pitchFamily="34" charset="0"/>
                        <a:ea typeface="等线" panose="02010600030101010101" pitchFamily="2" charset="-122"/>
                      </a:endParaRPr>
                    </a:p>
                  </a:txBody>
                  <a:tcPr marL="4763" marR="4763" marT="4763" marB="0" anchor="ctr"/>
                </a:tc>
                <a:tc>
                  <a:txBody>
                    <a:bodyPr/>
                    <a:lstStyle/>
                    <a:p>
                      <a:pPr algn="r" fontAlgn="ctr"/>
                      <a:r>
                        <a:rPr lang="en-US" altLang="zh-CN" sz="2400" u="none" strike="noStrike">
                          <a:effectLst/>
                        </a:rPr>
                        <a:t>1</a:t>
                      </a:r>
                      <a:endParaRPr lang="en-US" altLang="zh-CN" sz="2400" b="0" i="0" u="none" strike="noStrike">
                        <a:solidFill>
                          <a:srgbClr val="000000"/>
                        </a:solidFill>
                        <a:effectLst/>
                        <a:latin typeface="Calibri" panose="020F0502020204030204" pitchFamily="34" charset="0"/>
                        <a:ea typeface="等线" panose="02010600030101010101" pitchFamily="2" charset="-122"/>
                      </a:endParaRPr>
                    </a:p>
                  </a:txBody>
                  <a:tcPr marL="4763" marR="4763" marT="4763" marB="0" anchor="ctr"/>
                </a:tc>
                <a:extLst>
                  <a:ext uri="{0D108BD9-81ED-4DB2-BD59-A6C34878D82A}">
                    <a16:rowId xmlns:a16="http://schemas.microsoft.com/office/drawing/2014/main" val="3931884464"/>
                  </a:ext>
                </a:extLst>
              </a:tr>
              <a:tr h="544005">
                <a:tc>
                  <a:txBody>
                    <a:bodyPr/>
                    <a:lstStyle/>
                    <a:p>
                      <a:pPr algn="l" fontAlgn="ctr"/>
                      <a:r>
                        <a:rPr lang="en-US" sz="2400" u="none" strike="noStrike">
                          <a:effectLst/>
                        </a:rPr>
                        <a:t>P</a:t>
                      </a:r>
                      <a:r>
                        <a:rPr lang="en-US" sz="2400" u="none" strike="noStrike" baseline="-25000">
                          <a:effectLst/>
                        </a:rPr>
                        <a:t>5</a:t>
                      </a:r>
                      <a:endParaRPr lang="en-US" sz="2400" b="0" i="0" u="none" strike="noStrike">
                        <a:solidFill>
                          <a:srgbClr val="000000"/>
                        </a:solidFill>
                        <a:effectLst/>
                        <a:latin typeface="Calibri" panose="020F0502020204030204" pitchFamily="34" charset="0"/>
                        <a:ea typeface="等线" panose="02010600030101010101" pitchFamily="2" charset="-122"/>
                      </a:endParaRPr>
                    </a:p>
                  </a:txBody>
                  <a:tcPr marL="4763" marR="4763" marT="4763" marB="0" anchor="ctr"/>
                </a:tc>
                <a:tc>
                  <a:txBody>
                    <a:bodyPr/>
                    <a:lstStyle/>
                    <a:p>
                      <a:pPr algn="r" fontAlgn="ctr"/>
                      <a:r>
                        <a:rPr lang="en-US" altLang="zh-CN" sz="2400" u="none" strike="noStrike">
                          <a:effectLst/>
                        </a:rPr>
                        <a:t>6</a:t>
                      </a:r>
                      <a:endParaRPr lang="en-US" altLang="zh-CN" sz="2400" b="0" i="0" u="none" strike="noStrike">
                        <a:solidFill>
                          <a:srgbClr val="000000"/>
                        </a:solidFill>
                        <a:effectLst/>
                        <a:latin typeface="Calibri" panose="020F0502020204030204" pitchFamily="34" charset="0"/>
                        <a:ea typeface="等线" panose="02010600030101010101" pitchFamily="2" charset="-122"/>
                      </a:endParaRPr>
                    </a:p>
                  </a:txBody>
                  <a:tcPr marL="4763" marR="4763" marT="4763" marB="0" anchor="ctr"/>
                </a:tc>
                <a:tc>
                  <a:txBody>
                    <a:bodyPr/>
                    <a:lstStyle/>
                    <a:p>
                      <a:pPr algn="r" fontAlgn="ctr"/>
                      <a:r>
                        <a:rPr lang="en-US" altLang="zh-CN" sz="2400" u="none" strike="noStrike" dirty="0">
                          <a:effectLst/>
                        </a:rPr>
                        <a:t>4</a:t>
                      </a:r>
                      <a:endParaRPr lang="en-US" altLang="zh-CN" sz="2400" b="0" i="0" u="none" strike="noStrike" dirty="0">
                        <a:solidFill>
                          <a:srgbClr val="000000"/>
                        </a:solidFill>
                        <a:effectLst/>
                        <a:latin typeface="Calibri" panose="020F0502020204030204" pitchFamily="34" charset="0"/>
                        <a:ea typeface="等线" panose="02010600030101010101" pitchFamily="2" charset="-122"/>
                      </a:endParaRPr>
                    </a:p>
                  </a:txBody>
                  <a:tcPr marL="4763" marR="4763" marT="4763" marB="0" anchor="ctr"/>
                </a:tc>
                <a:extLst>
                  <a:ext uri="{0D108BD9-81ED-4DB2-BD59-A6C34878D82A}">
                    <a16:rowId xmlns:a16="http://schemas.microsoft.com/office/drawing/2014/main" val="1008223337"/>
                  </a:ext>
                </a:extLst>
              </a:tr>
            </a:tbl>
          </a:graphicData>
        </a:graphic>
      </p:graphicFrame>
    </p:spTree>
    <p:extLst>
      <p:ext uri="{BB962C8B-B14F-4D97-AF65-F5344CB8AC3E}">
        <p14:creationId xmlns:p14="http://schemas.microsoft.com/office/powerpoint/2010/main" val="1210717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4B5E4-38F5-68D0-7C71-619515454784}"/>
              </a:ext>
            </a:extLst>
          </p:cNvPr>
          <p:cNvSpPr>
            <a:spLocks noGrp="1"/>
          </p:cNvSpPr>
          <p:nvPr>
            <p:ph type="title"/>
          </p:nvPr>
        </p:nvSpPr>
        <p:spPr>
          <a:xfrm>
            <a:off x="677563" y="675587"/>
            <a:ext cx="8703273" cy="430887"/>
          </a:xfrm>
        </p:spPr>
        <p:txBody>
          <a:bodyPr/>
          <a:lstStyle/>
          <a:p>
            <a:r>
              <a:rPr lang="en-US" altLang="zh-CN" dirty="0"/>
              <a:t>Practice</a:t>
            </a:r>
            <a:endParaRPr lang="zh-CN" altLang="en-US" dirty="0"/>
          </a:p>
        </p:txBody>
      </p:sp>
      <p:graphicFrame>
        <p:nvGraphicFramePr>
          <p:cNvPr id="4" name="Table 3">
            <a:extLst>
              <a:ext uri="{FF2B5EF4-FFF2-40B4-BE49-F238E27FC236}">
                <a16:creationId xmlns:a16="http://schemas.microsoft.com/office/drawing/2014/main" id="{FC113737-53BF-CA72-65FE-53DBE25211CF}"/>
              </a:ext>
            </a:extLst>
          </p:cNvPr>
          <p:cNvGraphicFramePr>
            <a:graphicFrameLocks noGrp="1"/>
          </p:cNvGraphicFramePr>
          <p:nvPr/>
        </p:nvGraphicFramePr>
        <p:xfrm>
          <a:off x="677563" y="1371600"/>
          <a:ext cx="1159613" cy="2720025"/>
        </p:xfrm>
        <a:graphic>
          <a:graphicData uri="http://schemas.openxmlformats.org/drawingml/2006/table">
            <a:tbl>
              <a:tblPr>
                <a:tableStyleId>{5C22544A-7EE6-4342-B048-85BDC9FD1C3A}</a:tableStyleId>
              </a:tblPr>
              <a:tblGrid>
                <a:gridCol w="338139">
                  <a:extLst>
                    <a:ext uri="{9D8B030D-6E8A-4147-A177-3AD203B41FA5}">
                      <a16:colId xmlns:a16="http://schemas.microsoft.com/office/drawing/2014/main" val="2280083312"/>
                    </a:ext>
                  </a:extLst>
                </a:gridCol>
                <a:gridCol w="410737">
                  <a:extLst>
                    <a:ext uri="{9D8B030D-6E8A-4147-A177-3AD203B41FA5}">
                      <a16:colId xmlns:a16="http://schemas.microsoft.com/office/drawing/2014/main" val="3040622909"/>
                    </a:ext>
                  </a:extLst>
                </a:gridCol>
                <a:gridCol w="410737">
                  <a:extLst>
                    <a:ext uri="{9D8B030D-6E8A-4147-A177-3AD203B41FA5}">
                      <a16:colId xmlns:a16="http://schemas.microsoft.com/office/drawing/2014/main" val="1857164927"/>
                    </a:ext>
                  </a:extLst>
                </a:gridCol>
              </a:tblGrid>
              <a:tr h="544005">
                <a:tc>
                  <a:txBody>
                    <a:bodyPr/>
                    <a:lstStyle/>
                    <a:p>
                      <a:pPr algn="l" fontAlgn="ctr"/>
                      <a:r>
                        <a:rPr lang="en-US" sz="2400" u="none" strike="noStrike">
                          <a:effectLst/>
                        </a:rPr>
                        <a:t>P</a:t>
                      </a:r>
                      <a:r>
                        <a:rPr lang="en-US" sz="2400" u="none" strike="noStrike" baseline="-25000">
                          <a:effectLst/>
                        </a:rPr>
                        <a:t>1</a:t>
                      </a:r>
                      <a:endParaRPr lang="en-US" sz="2400" b="1" i="0" u="none" strike="noStrike">
                        <a:solidFill>
                          <a:srgbClr val="FFFFFF"/>
                        </a:solidFill>
                        <a:effectLst/>
                        <a:latin typeface="Calibri" panose="020F0502020204030204" pitchFamily="34" charset="0"/>
                        <a:ea typeface="等线" panose="02010600030101010101" pitchFamily="2" charset="-122"/>
                      </a:endParaRPr>
                    </a:p>
                  </a:txBody>
                  <a:tcPr marL="4763" marR="4763" marT="4763" marB="0" anchor="ctr"/>
                </a:tc>
                <a:tc>
                  <a:txBody>
                    <a:bodyPr/>
                    <a:lstStyle/>
                    <a:p>
                      <a:pPr algn="r" fontAlgn="ctr"/>
                      <a:r>
                        <a:rPr lang="en-US" altLang="zh-CN" sz="2400" u="none" strike="noStrike">
                          <a:effectLst/>
                        </a:rPr>
                        <a:t>0</a:t>
                      </a:r>
                      <a:endParaRPr lang="en-US" altLang="zh-CN" sz="2400" b="1" i="0" u="none" strike="noStrike">
                        <a:solidFill>
                          <a:srgbClr val="FFFFFF"/>
                        </a:solidFill>
                        <a:effectLst/>
                        <a:latin typeface="Calibri" panose="020F0502020204030204" pitchFamily="34" charset="0"/>
                        <a:ea typeface="等线" panose="02010600030101010101" pitchFamily="2" charset="-122"/>
                      </a:endParaRPr>
                    </a:p>
                  </a:txBody>
                  <a:tcPr marL="4763" marR="4763" marT="4763" marB="0" anchor="ctr"/>
                </a:tc>
                <a:tc>
                  <a:txBody>
                    <a:bodyPr/>
                    <a:lstStyle/>
                    <a:p>
                      <a:pPr algn="r" fontAlgn="ctr"/>
                      <a:r>
                        <a:rPr lang="en-US" altLang="zh-CN" sz="2400" u="none" strike="noStrike" dirty="0">
                          <a:effectLst/>
                        </a:rPr>
                        <a:t>5</a:t>
                      </a:r>
                      <a:endParaRPr lang="en-US" altLang="zh-CN" sz="2400" b="1" i="0" u="none" strike="noStrike" dirty="0">
                        <a:solidFill>
                          <a:srgbClr val="FFFFFF"/>
                        </a:solidFill>
                        <a:effectLst/>
                        <a:latin typeface="Calibri" panose="020F0502020204030204" pitchFamily="34" charset="0"/>
                        <a:ea typeface="等线" panose="02010600030101010101" pitchFamily="2" charset="-122"/>
                      </a:endParaRPr>
                    </a:p>
                  </a:txBody>
                  <a:tcPr marL="4763" marR="4763" marT="4763" marB="0" anchor="ctr"/>
                </a:tc>
                <a:extLst>
                  <a:ext uri="{0D108BD9-81ED-4DB2-BD59-A6C34878D82A}">
                    <a16:rowId xmlns:a16="http://schemas.microsoft.com/office/drawing/2014/main" val="3104717090"/>
                  </a:ext>
                </a:extLst>
              </a:tr>
              <a:tr h="544005">
                <a:tc>
                  <a:txBody>
                    <a:bodyPr/>
                    <a:lstStyle/>
                    <a:p>
                      <a:pPr algn="l" fontAlgn="ctr"/>
                      <a:r>
                        <a:rPr lang="en-US" sz="2400" u="none" strike="noStrike">
                          <a:effectLst/>
                        </a:rPr>
                        <a:t>P</a:t>
                      </a:r>
                      <a:r>
                        <a:rPr lang="en-US" sz="2400" u="none" strike="noStrike" baseline="-25000">
                          <a:effectLst/>
                        </a:rPr>
                        <a:t>2</a:t>
                      </a:r>
                      <a:endParaRPr lang="en-US" sz="2400" b="0" i="0" u="none" strike="noStrike">
                        <a:solidFill>
                          <a:srgbClr val="000000"/>
                        </a:solidFill>
                        <a:effectLst/>
                        <a:latin typeface="Calibri" panose="020F0502020204030204" pitchFamily="34" charset="0"/>
                        <a:ea typeface="等线" panose="02010600030101010101" pitchFamily="2" charset="-122"/>
                      </a:endParaRPr>
                    </a:p>
                  </a:txBody>
                  <a:tcPr marL="4763" marR="4763" marT="4763" marB="0" anchor="ctr"/>
                </a:tc>
                <a:tc>
                  <a:txBody>
                    <a:bodyPr/>
                    <a:lstStyle/>
                    <a:p>
                      <a:pPr algn="r" fontAlgn="ctr"/>
                      <a:r>
                        <a:rPr lang="en-US" altLang="zh-CN" sz="2400" u="none" strike="noStrike">
                          <a:effectLst/>
                        </a:rPr>
                        <a:t>1</a:t>
                      </a:r>
                      <a:endParaRPr lang="en-US" altLang="zh-CN" sz="2400" b="0" i="0" u="none" strike="noStrike">
                        <a:solidFill>
                          <a:srgbClr val="000000"/>
                        </a:solidFill>
                        <a:effectLst/>
                        <a:latin typeface="Calibri" panose="020F0502020204030204" pitchFamily="34" charset="0"/>
                        <a:ea typeface="等线" panose="02010600030101010101" pitchFamily="2" charset="-122"/>
                      </a:endParaRPr>
                    </a:p>
                  </a:txBody>
                  <a:tcPr marL="4763" marR="4763" marT="4763" marB="0" anchor="ctr"/>
                </a:tc>
                <a:tc>
                  <a:txBody>
                    <a:bodyPr/>
                    <a:lstStyle/>
                    <a:p>
                      <a:pPr algn="r" fontAlgn="ctr"/>
                      <a:r>
                        <a:rPr lang="en-US" altLang="zh-CN" sz="2400" u="none" strike="noStrike">
                          <a:effectLst/>
                        </a:rPr>
                        <a:t>3</a:t>
                      </a:r>
                      <a:endParaRPr lang="en-US" altLang="zh-CN" sz="2400" b="0" i="0" u="none" strike="noStrike">
                        <a:solidFill>
                          <a:srgbClr val="000000"/>
                        </a:solidFill>
                        <a:effectLst/>
                        <a:latin typeface="Calibri" panose="020F0502020204030204" pitchFamily="34" charset="0"/>
                        <a:ea typeface="等线" panose="02010600030101010101" pitchFamily="2" charset="-122"/>
                      </a:endParaRPr>
                    </a:p>
                  </a:txBody>
                  <a:tcPr marL="4763" marR="4763" marT="4763" marB="0" anchor="ctr"/>
                </a:tc>
                <a:extLst>
                  <a:ext uri="{0D108BD9-81ED-4DB2-BD59-A6C34878D82A}">
                    <a16:rowId xmlns:a16="http://schemas.microsoft.com/office/drawing/2014/main" val="3328907728"/>
                  </a:ext>
                </a:extLst>
              </a:tr>
              <a:tr h="544005">
                <a:tc>
                  <a:txBody>
                    <a:bodyPr/>
                    <a:lstStyle/>
                    <a:p>
                      <a:pPr algn="l" fontAlgn="ctr"/>
                      <a:r>
                        <a:rPr lang="en-US" sz="2400" u="none" strike="noStrike">
                          <a:effectLst/>
                        </a:rPr>
                        <a:t>P</a:t>
                      </a:r>
                      <a:r>
                        <a:rPr lang="en-US" sz="2400" u="none" strike="noStrike" baseline="-25000">
                          <a:effectLst/>
                        </a:rPr>
                        <a:t>3</a:t>
                      </a:r>
                      <a:endParaRPr lang="en-US" sz="2400" b="0" i="0" u="none" strike="noStrike">
                        <a:solidFill>
                          <a:srgbClr val="000000"/>
                        </a:solidFill>
                        <a:effectLst/>
                        <a:latin typeface="Calibri" panose="020F0502020204030204" pitchFamily="34" charset="0"/>
                        <a:ea typeface="等线" panose="02010600030101010101" pitchFamily="2" charset="-122"/>
                      </a:endParaRPr>
                    </a:p>
                  </a:txBody>
                  <a:tcPr marL="4763" marR="4763" marT="4763" marB="0" anchor="ctr"/>
                </a:tc>
                <a:tc>
                  <a:txBody>
                    <a:bodyPr/>
                    <a:lstStyle/>
                    <a:p>
                      <a:pPr algn="r" fontAlgn="ctr"/>
                      <a:r>
                        <a:rPr lang="en-US" altLang="zh-CN" sz="2400" u="none" strike="noStrike">
                          <a:effectLst/>
                        </a:rPr>
                        <a:t>3</a:t>
                      </a:r>
                      <a:endParaRPr lang="en-US" altLang="zh-CN" sz="2400" b="0" i="0" u="none" strike="noStrike">
                        <a:solidFill>
                          <a:srgbClr val="000000"/>
                        </a:solidFill>
                        <a:effectLst/>
                        <a:latin typeface="Calibri" panose="020F0502020204030204" pitchFamily="34" charset="0"/>
                        <a:ea typeface="等线" panose="02010600030101010101" pitchFamily="2" charset="-122"/>
                      </a:endParaRPr>
                    </a:p>
                  </a:txBody>
                  <a:tcPr marL="4763" marR="4763" marT="4763" marB="0" anchor="ctr"/>
                </a:tc>
                <a:tc>
                  <a:txBody>
                    <a:bodyPr/>
                    <a:lstStyle/>
                    <a:p>
                      <a:pPr algn="r" fontAlgn="ctr"/>
                      <a:r>
                        <a:rPr lang="en-US" altLang="zh-CN" sz="2400" u="none" strike="noStrike">
                          <a:effectLst/>
                        </a:rPr>
                        <a:t>6</a:t>
                      </a:r>
                      <a:endParaRPr lang="en-US" altLang="zh-CN" sz="2400" b="0" i="0" u="none" strike="noStrike">
                        <a:solidFill>
                          <a:srgbClr val="000000"/>
                        </a:solidFill>
                        <a:effectLst/>
                        <a:latin typeface="Calibri" panose="020F0502020204030204" pitchFamily="34" charset="0"/>
                        <a:ea typeface="等线" panose="02010600030101010101" pitchFamily="2" charset="-122"/>
                      </a:endParaRPr>
                    </a:p>
                  </a:txBody>
                  <a:tcPr marL="4763" marR="4763" marT="4763" marB="0" anchor="ctr"/>
                </a:tc>
                <a:extLst>
                  <a:ext uri="{0D108BD9-81ED-4DB2-BD59-A6C34878D82A}">
                    <a16:rowId xmlns:a16="http://schemas.microsoft.com/office/drawing/2014/main" val="2444513192"/>
                  </a:ext>
                </a:extLst>
              </a:tr>
              <a:tr h="544005">
                <a:tc>
                  <a:txBody>
                    <a:bodyPr/>
                    <a:lstStyle/>
                    <a:p>
                      <a:pPr algn="l" fontAlgn="ctr"/>
                      <a:r>
                        <a:rPr lang="en-US" sz="2400" u="none" strike="noStrike">
                          <a:effectLst/>
                        </a:rPr>
                        <a:t>P</a:t>
                      </a:r>
                      <a:r>
                        <a:rPr lang="en-US" sz="2400" u="none" strike="noStrike" baseline="-25000">
                          <a:effectLst/>
                        </a:rPr>
                        <a:t>4</a:t>
                      </a:r>
                      <a:endParaRPr lang="en-US" sz="2400" b="0" i="0" u="none" strike="noStrike">
                        <a:solidFill>
                          <a:srgbClr val="000000"/>
                        </a:solidFill>
                        <a:effectLst/>
                        <a:latin typeface="Calibri" panose="020F0502020204030204" pitchFamily="34" charset="0"/>
                        <a:ea typeface="等线" panose="02010600030101010101" pitchFamily="2" charset="-122"/>
                      </a:endParaRPr>
                    </a:p>
                  </a:txBody>
                  <a:tcPr marL="4763" marR="4763" marT="4763" marB="0" anchor="ctr"/>
                </a:tc>
                <a:tc>
                  <a:txBody>
                    <a:bodyPr/>
                    <a:lstStyle/>
                    <a:p>
                      <a:pPr algn="r" fontAlgn="ctr"/>
                      <a:r>
                        <a:rPr lang="en-US" altLang="zh-CN" sz="2400" u="none" strike="noStrike">
                          <a:effectLst/>
                        </a:rPr>
                        <a:t>5</a:t>
                      </a:r>
                      <a:endParaRPr lang="en-US" altLang="zh-CN" sz="2400" b="0" i="0" u="none" strike="noStrike">
                        <a:solidFill>
                          <a:srgbClr val="000000"/>
                        </a:solidFill>
                        <a:effectLst/>
                        <a:latin typeface="Calibri" panose="020F0502020204030204" pitchFamily="34" charset="0"/>
                        <a:ea typeface="等线" panose="02010600030101010101" pitchFamily="2" charset="-122"/>
                      </a:endParaRPr>
                    </a:p>
                  </a:txBody>
                  <a:tcPr marL="4763" marR="4763" marT="4763" marB="0" anchor="ctr"/>
                </a:tc>
                <a:tc>
                  <a:txBody>
                    <a:bodyPr/>
                    <a:lstStyle/>
                    <a:p>
                      <a:pPr algn="r" fontAlgn="ctr"/>
                      <a:r>
                        <a:rPr lang="en-US" altLang="zh-CN" sz="2400" u="none" strike="noStrike">
                          <a:effectLst/>
                        </a:rPr>
                        <a:t>1</a:t>
                      </a:r>
                      <a:endParaRPr lang="en-US" altLang="zh-CN" sz="2400" b="0" i="0" u="none" strike="noStrike">
                        <a:solidFill>
                          <a:srgbClr val="000000"/>
                        </a:solidFill>
                        <a:effectLst/>
                        <a:latin typeface="Calibri" panose="020F0502020204030204" pitchFamily="34" charset="0"/>
                        <a:ea typeface="等线" panose="02010600030101010101" pitchFamily="2" charset="-122"/>
                      </a:endParaRPr>
                    </a:p>
                  </a:txBody>
                  <a:tcPr marL="4763" marR="4763" marT="4763" marB="0" anchor="ctr"/>
                </a:tc>
                <a:extLst>
                  <a:ext uri="{0D108BD9-81ED-4DB2-BD59-A6C34878D82A}">
                    <a16:rowId xmlns:a16="http://schemas.microsoft.com/office/drawing/2014/main" val="3931884464"/>
                  </a:ext>
                </a:extLst>
              </a:tr>
              <a:tr h="544005">
                <a:tc>
                  <a:txBody>
                    <a:bodyPr/>
                    <a:lstStyle/>
                    <a:p>
                      <a:pPr algn="l" fontAlgn="ctr"/>
                      <a:r>
                        <a:rPr lang="en-US" sz="2400" u="none" strike="noStrike">
                          <a:effectLst/>
                        </a:rPr>
                        <a:t>P</a:t>
                      </a:r>
                      <a:r>
                        <a:rPr lang="en-US" sz="2400" u="none" strike="noStrike" baseline="-25000">
                          <a:effectLst/>
                        </a:rPr>
                        <a:t>5</a:t>
                      </a:r>
                      <a:endParaRPr lang="en-US" sz="2400" b="0" i="0" u="none" strike="noStrike">
                        <a:solidFill>
                          <a:srgbClr val="000000"/>
                        </a:solidFill>
                        <a:effectLst/>
                        <a:latin typeface="Calibri" panose="020F0502020204030204" pitchFamily="34" charset="0"/>
                        <a:ea typeface="等线" panose="02010600030101010101" pitchFamily="2" charset="-122"/>
                      </a:endParaRPr>
                    </a:p>
                  </a:txBody>
                  <a:tcPr marL="4763" marR="4763" marT="4763" marB="0" anchor="ctr"/>
                </a:tc>
                <a:tc>
                  <a:txBody>
                    <a:bodyPr/>
                    <a:lstStyle/>
                    <a:p>
                      <a:pPr algn="r" fontAlgn="ctr"/>
                      <a:r>
                        <a:rPr lang="en-US" altLang="zh-CN" sz="2400" u="none" strike="noStrike">
                          <a:effectLst/>
                        </a:rPr>
                        <a:t>6</a:t>
                      </a:r>
                      <a:endParaRPr lang="en-US" altLang="zh-CN" sz="2400" b="0" i="0" u="none" strike="noStrike">
                        <a:solidFill>
                          <a:srgbClr val="000000"/>
                        </a:solidFill>
                        <a:effectLst/>
                        <a:latin typeface="Calibri" panose="020F0502020204030204" pitchFamily="34" charset="0"/>
                        <a:ea typeface="等线" panose="02010600030101010101" pitchFamily="2" charset="-122"/>
                      </a:endParaRPr>
                    </a:p>
                  </a:txBody>
                  <a:tcPr marL="4763" marR="4763" marT="4763" marB="0" anchor="ctr"/>
                </a:tc>
                <a:tc>
                  <a:txBody>
                    <a:bodyPr/>
                    <a:lstStyle/>
                    <a:p>
                      <a:pPr algn="r" fontAlgn="ctr"/>
                      <a:r>
                        <a:rPr lang="en-US" altLang="zh-CN" sz="2400" u="none" strike="noStrike" dirty="0">
                          <a:effectLst/>
                        </a:rPr>
                        <a:t>4</a:t>
                      </a:r>
                      <a:endParaRPr lang="en-US" altLang="zh-CN" sz="2400" b="0" i="0" u="none" strike="noStrike" dirty="0">
                        <a:solidFill>
                          <a:srgbClr val="000000"/>
                        </a:solidFill>
                        <a:effectLst/>
                        <a:latin typeface="Calibri" panose="020F0502020204030204" pitchFamily="34" charset="0"/>
                        <a:ea typeface="等线" panose="02010600030101010101" pitchFamily="2" charset="-122"/>
                      </a:endParaRPr>
                    </a:p>
                  </a:txBody>
                  <a:tcPr marL="4763" marR="4763" marT="4763" marB="0" anchor="ctr"/>
                </a:tc>
                <a:extLst>
                  <a:ext uri="{0D108BD9-81ED-4DB2-BD59-A6C34878D82A}">
                    <a16:rowId xmlns:a16="http://schemas.microsoft.com/office/drawing/2014/main" val="1008223337"/>
                  </a:ext>
                </a:extLst>
              </a:tr>
            </a:tbl>
          </a:graphicData>
        </a:graphic>
      </p:graphicFrame>
      <p:pic>
        <p:nvPicPr>
          <p:cNvPr id="5" name="Picture 4">
            <a:extLst>
              <a:ext uri="{FF2B5EF4-FFF2-40B4-BE49-F238E27FC236}">
                <a16:creationId xmlns:a16="http://schemas.microsoft.com/office/drawing/2014/main" id="{C03793B6-6AF9-4723-FA7B-FE8DFA9F3E92}"/>
              </a:ext>
            </a:extLst>
          </p:cNvPr>
          <p:cNvPicPr>
            <a:picLocks noChangeAspect="1"/>
          </p:cNvPicPr>
          <p:nvPr/>
        </p:nvPicPr>
        <p:blipFill>
          <a:blip r:embed="rId2"/>
          <a:stretch>
            <a:fillRect/>
          </a:stretch>
        </p:blipFill>
        <p:spPr>
          <a:xfrm>
            <a:off x="148936" y="4419600"/>
            <a:ext cx="9906000" cy="1061720"/>
          </a:xfrm>
          <a:prstGeom prst="rect">
            <a:avLst/>
          </a:prstGeom>
        </p:spPr>
      </p:pic>
    </p:spTree>
    <p:extLst>
      <p:ext uri="{BB962C8B-B14F-4D97-AF65-F5344CB8AC3E}">
        <p14:creationId xmlns:p14="http://schemas.microsoft.com/office/powerpoint/2010/main" val="29290879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C14E8-8EEA-FDA4-6C19-E12802DF92F4}"/>
              </a:ext>
            </a:extLst>
          </p:cNvPr>
          <p:cNvSpPr>
            <a:spLocks noGrp="1"/>
          </p:cNvSpPr>
          <p:nvPr>
            <p:ph type="title"/>
          </p:nvPr>
        </p:nvSpPr>
        <p:spPr>
          <a:xfrm>
            <a:off x="990600" y="3312160"/>
            <a:ext cx="8703273" cy="430887"/>
          </a:xfrm>
        </p:spPr>
        <p:txBody>
          <a:bodyPr/>
          <a:lstStyle/>
          <a:p>
            <a:r>
              <a:rPr lang="en-US" altLang="zh-CN" dirty="0"/>
              <a:t>Finalizing CPU Scheduling Algorithms</a:t>
            </a:r>
            <a:endParaRPr lang="zh-CN" altLang="en-US" dirty="0"/>
          </a:p>
        </p:txBody>
      </p:sp>
    </p:spTree>
    <p:extLst>
      <p:ext uri="{BB962C8B-B14F-4D97-AF65-F5344CB8AC3E}">
        <p14:creationId xmlns:p14="http://schemas.microsoft.com/office/powerpoint/2010/main" val="4808029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5012C-4BE0-6C97-0A16-392D51ADCC83}"/>
              </a:ext>
            </a:extLst>
          </p:cNvPr>
          <p:cNvSpPr>
            <a:spLocks noGrp="1"/>
          </p:cNvSpPr>
          <p:nvPr>
            <p:ph type="title"/>
          </p:nvPr>
        </p:nvSpPr>
        <p:spPr>
          <a:xfrm>
            <a:off x="677563" y="676223"/>
            <a:ext cx="8703273" cy="430887"/>
          </a:xfrm>
        </p:spPr>
        <p:txBody>
          <a:bodyPr/>
          <a:lstStyle/>
          <a:p>
            <a:pPr fontAlgn="base"/>
            <a:r>
              <a:rPr lang="en-US" altLang="zh-CN" b="0" i="0" u="none" strike="noStrike">
                <a:solidFill>
                  <a:srgbClr val="3B4045"/>
                </a:solidFill>
                <a:effectLst/>
                <a:latin typeface="-apple-system"/>
                <a:hlinkClick r:id="rId2"/>
              </a:rPr>
              <a:t>Starvation vs Convoy Effect</a:t>
            </a:r>
            <a:endParaRPr lang="en-US" altLang="zh-CN" b="1" i="0">
              <a:solidFill>
                <a:srgbClr val="0C0D0E"/>
              </a:solidFill>
              <a:effectLst/>
              <a:latin typeface="-apple-system"/>
            </a:endParaRPr>
          </a:p>
        </p:txBody>
      </p:sp>
      <p:sp>
        <p:nvSpPr>
          <p:cNvPr id="7" name="TextBox 6">
            <a:extLst>
              <a:ext uri="{FF2B5EF4-FFF2-40B4-BE49-F238E27FC236}">
                <a16:creationId xmlns:a16="http://schemas.microsoft.com/office/drawing/2014/main" id="{F8404A38-CCD1-32DD-A783-59D0FB372E96}"/>
              </a:ext>
            </a:extLst>
          </p:cNvPr>
          <p:cNvSpPr txBox="1"/>
          <p:nvPr/>
        </p:nvSpPr>
        <p:spPr>
          <a:xfrm>
            <a:off x="304800" y="1600200"/>
            <a:ext cx="9152237" cy="1200329"/>
          </a:xfrm>
          <a:prstGeom prst="rect">
            <a:avLst/>
          </a:prstGeom>
          <a:noFill/>
        </p:spPr>
        <p:txBody>
          <a:bodyPr wrap="square">
            <a:spAutoFit/>
          </a:bodyPr>
          <a:lstStyle/>
          <a:p>
            <a:pPr algn="just"/>
            <a:r>
              <a:rPr lang="en-US" altLang="zh-CN" b="1" dirty="0"/>
              <a:t>Starvation happens when a process is </a:t>
            </a:r>
            <a:r>
              <a:rPr lang="en-US" altLang="zh-CN" b="1" dirty="0">
                <a:highlight>
                  <a:srgbClr val="FFFF00"/>
                </a:highlight>
              </a:rPr>
              <a:t>perpetually (</a:t>
            </a:r>
            <a:r>
              <a:rPr lang="en-US" altLang="zh-CN" b="0" i="0" dirty="0">
                <a:effectLst/>
                <a:highlight>
                  <a:srgbClr val="FFFF00"/>
                </a:highlight>
                <a:latin typeface="Roboto" panose="02000000000000000000" pitchFamily="2" charset="0"/>
              </a:rPr>
              <a:t>Permanently</a:t>
            </a:r>
            <a:r>
              <a:rPr lang="en-US" altLang="zh-CN" b="1" dirty="0">
                <a:highlight>
                  <a:srgbClr val="FFFF00"/>
                </a:highlight>
              </a:rPr>
              <a:t>)</a:t>
            </a:r>
            <a:r>
              <a:rPr lang="en-US" altLang="zh-CN" b="1" dirty="0"/>
              <a:t> denied the resources it needs to proceed, usually due to scheduling policies that favor other processes. This can prevent a process from ever getting the CPU time or resources it requires.</a:t>
            </a:r>
            <a:endParaRPr lang="zh-CN" altLang="en-US" b="1" dirty="0"/>
          </a:p>
        </p:txBody>
      </p:sp>
      <p:sp>
        <p:nvSpPr>
          <p:cNvPr id="11" name="TextBox 10">
            <a:extLst>
              <a:ext uri="{FF2B5EF4-FFF2-40B4-BE49-F238E27FC236}">
                <a16:creationId xmlns:a16="http://schemas.microsoft.com/office/drawing/2014/main" id="{95A28092-B78C-BA6F-2864-B8C10D766427}"/>
              </a:ext>
            </a:extLst>
          </p:cNvPr>
          <p:cNvSpPr txBox="1"/>
          <p:nvPr/>
        </p:nvSpPr>
        <p:spPr>
          <a:xfrm>
            <a:off x="1905000" y="4343400"/>
            <a:ext cx="6553200" cy="2677656"/>
          </a:xfrm>
          <a:prstGeom prst="rect">
            <a:avLst/>
          </a:prstGeom>
          <a:noFill/>
        </p:spPr>
        <p:txBody>
          <a:bodyPr wrap="square">
            <a:spAutoFit/>
          </a:bodyPr>
          <a:lstStyle/>
          <a:p>
            <a:pPr algn="just"/>
            <a:r>
              <a:rPr lang="en-US" altLang="zh-CN" sz="2400" b="1" dirty="0"/>
              <a:t>Consider a print job system where high-priority jobs are constantly queued ahead of a low-priority job. If new high-priority jobs keep arriving, the low-priority job may never get printed, as it continuously waits behind higher-priority tasks. This leads to starvation of the low-priority job.</a:t>
            </a:r>
            <a:endParaRPr lang="zh-CN" altLang="en-US" sz="2400" b="1" dirty="0"/>
          </a:p>
        </p:txBody>
      </p:sp>
    </p:spTree>
    <p:extLst>
      <p:ext uri="{BB962C8B-B14F-4D97-AF65-F5344CB8AC3E}">
        <p14:creationId xmlns:p14="http://schemas.microsoft.com/office/powerpoint/2010/main" val="12952989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5012C-4BE0-6C97-0A16-392D51ADCC83}"/>
              </a:ext>
            </a:extLst>
          </p:cNvPr>
          <p:cNvSpPr>
            <a:spLocks noGrp="1"/>
          </p:cNvSpPr>
          <p:nvPr>
            <p:ph type="title"/>
          </p:nvPr>
        </p:nvSpPr>
        <p:spPr>
          <a:xfrm>
            <a:off x="677563" y="676223"/>
            <a:ext cx="8703273" cy="430887"/>
          </a:xfrm>
        </p:spPr>
        <p:txBody>
          <a:bodyPr/>
          <a:lstStyle/>
          <a:p>
            <a:pPr fontAlgn="base"/>
            <a:r>
              <a:rPr lang="en-US" altLang="zh-CN" b="0" i="0" u="none" strike="noStrike">
                <a:solidFill>
                  <a:srgbClr val="3B4045"/>
                </a:solidFill>
                <a:effectLst/>
                <a:latin typeface="-apple-system"/>
                <a:hlinkClick r:id="rId2"/>
              </a:rPr>
              <a:t>Starvation vs Convoy Effect</a:t>
            </a:r>
            <a:endParaRPr lang="en-US" altLang="zh-CN" b="1" i="0">
              <a:solidFill>
                <a:srgbClr val="0C0D0E"/>
              </a:solidFill>
              <a:effectLst/>
              <a:latin typeface="-apple-system"/>
            </a:endParaRPr>
          </a:p>
        </p:txBody>
      </p:sp>
      <p:sp>
        <p:nvSpPr>
          <p:cNvPr id="4" name="TextBox 3">
            <a:extLst>
              <a:ext uri="{FF2B5EF4-FFF2-40B4-BE49-F238E27FC236}">
                <a16:creationId xmlns:a16="http://schemas.microsoft.com/office/drawing/2014/main" id="{331C163B-0DFE-9364-4A76-5CA098BFF23D}"/>
              </a:ext>
            </a:extLst>
          </p:cNvPr>
          <p:cNvSpPr txBox="1"/>
          <p:nvPr/>
        </p:nvSpPr>
        <p:spPr>
          <a:xfrm>
            <a:off x="533400" y="1371600"/>
            <a:ext cx="8382000" cy="3046988"/>
          </a:xfrm>
          <a:prstGeom prst="rect">
            <a:avLst/>
          </a:prstGeom>
          <a:noFill/>
        </p:spPr>
        <p:txBody>
          <a:bodyPr wrap="square">
            <a:spAutoFit/>
          </a:bodyPr>
          <a:lstStyle/>
          <a:p>
            <a:pPr marL="342900" indent="-342900" algn="just">
              <a:buFont typeface="Arial" panose="020B0604020202020204" pitchFamily="34" charset="0"/>
              <a:buChar char="•"/>
            </a:pPr>
            <a:r>
              <a:rPr lang="en-US" altLang="zh-CN" sz="3200" dirty="0">
                <a:solidFill>
                  <a:srgbClr val="4007A2"/>
                </a:solidFill>
                <a:latin typeface="-apple-system"/>
              </a:rPr>
              <a:t>In the Convoy Effect, the entire system slows down because of a few slow processes</a:t>
            </a:r>
            <a:r>
              <a:rPr lang="en-US" altLang="zh-CN" sz="3200" b="0" i="0" dirty="0">
                <a:solidFill>
                  <a:srgbClr val="111111"/>
                </a:solidFill>
                <a:effectLst/>
                <a:latin typeface="-apple-system"/>
              </a:rPr>
              <a:t>.</a:t>
            </a:r>
          </a:p>
          <a:p>
            <a:pPr marL="342900" indent="-342900" algn="just">
              <a:buFont typeface="Arial" panose="020B0604020202020204" pitchFamily="34" charset="0"/>
              <a:buChar char="•"/>
            </a:pPr>
            <a:endParaRPr lang="en-US" altLang="zh-CN" sz="3200" dirty="0">
              <a:solidFill>
                <a:srgbClr val="4007A2"/>
              </a:solidFill>
              <a:latin typeface="-apple-system"/>
            </a:endParaRPr>
          </a:p>
          <a:p>
            <a:pPr marL="342900" indent="-342900" algn="just">
              <a:buFont typeface="Arial" panose="020B0604020202020204" pitchFamily="34" charset="0"/>
              <a:buChar char="•"/>
            </a:pPr>
            <a:r>
              <a:rPr lang="en-US" altLang="zh-CN" sz="3200" dirty="0">
                <a:solidFill>
                  <a:srgbClr val="4007A2"/>
                </a:solidFill>
                <a:latin typeface="-apple-system"/>
              </a:rPr>
              <a:t>Starvation occurs when a process or service is not being served, even when there is no deadlock on the system.</a:t>
            </a:r>
            <a:endParaRPr lang="en-US" altLang="zh-CN" sz="3200" b="0" i="0" u="none" strike="noStrike" dirty="0">
              <a:solidFill>
                <a:srgbClr val="4007A2"/>
              </a:solidFill>
              <a:effectLst/>
              <a:latin typeface="-apple-system"/>
            </a:endParaRPr>
          </a:p>
        </p:txBody>
      </p:sp>
      <p:sp>
        <p:nvSpPr>
          <p:cNvPr id="5" name="TextBox 4">
            <a:extLst>
              <a:ext uri="{FF2B5EF4-FFF2-40B4-BE49-F238E27FC236}">
                <a16:creationId xmlns:a16="http://schemas.microsoft.com/office/drawing/2014/main" id="{F0729A7D-261B-076E-E020-D31A28BFE1CD}"/>
              </a:ext>
            </a:extLst>
          </p:cNvPr>
          <p:cNvSpPr txBox="1"/>
          <p:nvPr/>
        </p:nvSpPr>
        <p:spPr>
          <a:xfrm>
            <a:off x="228600" y="5181600"/>
            <a:ext cx="9304636" cy="1015663"/>
          </a:xfrm>
          <a:prstGeom prst="rect">
            <a:avLst/>
          </a:prstGeom>
          <a:noFill/>
        </p:spPr>
        <p:txBody>
          <a:bodyPr wrap="square">
            <a:spAutoFit/>
          </a:bodyPr>
          <a:lstStyle/>
          <a:p>
            <a:pPr algn="just"/>
            <a:r>
              <a:rPr lang="en-US" altLang="zh-CN" sz="2000" b="1" dirty="0">
                <a:solidFill>
                  <a:srgbClr val="FF0000"/>
                </a:solidFill>
              </a:rPr>
              <a:t>Convoy Effect</a:t>
            </a:r>
            <a:r>
              <a:rPr lang="en-US" altLang="zh-CN" sz="2000" dirty="0">
                <a:solidFill>
                  <a:srgbClr val="FF0000"/>
                </a:solidFill>
              </a:rPr>
              <a:t> involves a group of processes being held back by one slow process, while </a:t>
            </a:r>
            <a:r>
              <a:rPr lang="en-US" altLang="zh-CN" sz="2000" b="1" dirty="0">
                <a:solidFill>
                  <a:srgbClr val="FF0000"/>
                </a:solidFill>
              </a:rPr>
              <a:t>Starvation</a:t>
            </a:r>
            <a:r>
              <a:rPr lang="en-US" altLang="zh-CN" sz="2000" dirty="0">
                <a:solidFill>
                  <a:srgbClr val="FF0000"/>
                </a:solidFill>
              </a:rPr>
              <a:t> involves one process being consistently overlooked in favor of others.</a:t>
            </a:r>
            <a:endParaRPr lang="zh-CN" altLang="en-US" sz="2000" dirty="0">
              <a:solidFill>
                <a:srgbClr val="FF0000"/>
              </a:solidFill>
            </a:endParaRPr>
          </a:p>
        </p:txBody>
      </p:sp>
    </p:spTree>
    <p:extLst>
      <p:ext uri="{BB962C8B-B14F-4D97-AF65-F5344CB8AC3E}">
        <p14:creationId xmlns:p14="http://schemas.microsoft.com/office/powerpoint/2010/main" val="1031346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5012C-4BE0-6C97-0A16-392D51ADCC83}"/>
              </a:ext>
            </a:extLst>
          </p:cNvPr>
          <p:cNvSpPr>
            <a:spLocks noGrp="1"/>
          </p:cNvSpPr>
          <p:nvPr>
            <p:ph type="title"/>
          </p:nvPr>
        </p:nvSpPr>
        <p:spPr>
          <a:xfrm>
            <a:off x="677563" y="676223"/>
            <a:ext cx="8703273" cy="430887"/>
          </a:xfrm>
        </p:spPr>
        <p:txBody>
          <a:bodyPr/>
          <a:lstStyle/>
          <a:p>
            <a:pPr fontAlgn="base"/>
            <a:r>
              <a:rPr lang="en-US" altLang="zh-CN" b="0" i="0" u="none" strike="noStrike">
                <a:solidFill>
                  <a:srgbClr val="3B4045"/>
                </a:solidFill>
                <a:effectLst/>
                <a:latin typeface="-apple-system"/>
                <a:hlinkClick r:id="rId2"/>
              </a:rPr>
              <a:t>Starvation vs Convoy Effect</a:t>
            </a:r>
            <a:endParaRPr lang="en-US" altLang="zh-CN" b="1" i="0">
              <a:solidFill>
                <a:srgbClr val="0C0D0E"/>
              </a:solidFill>
              <a:effectLst/>
              <a:latin typeface="-apple-system"/>
            </a:endParaRPr>
          </a:p>
        </p:txBody>
      </p:sp>
      <p:sp>
        <p:nvSpPr>
          <p:cNvPr id="6" name="TextBox 5">
            <a:extLst>
              <a:ext uri="{FF2B5EF4-FFF2-40B4-BE49-F238E27FC236}">
                <a16:creationId xmlns:a16="http://schemas.microsoft.com/office/drawing/2014/main" id="{3693D161-0F6B-B582-8ED0-421033E90EE8}"/>
              </a:ext>
            </a:extLst>
          </p:cNvPr>
          <p:cNvSpPr txBox="1"/>
          <p:nvPr/>
        </p:nvSpPr>
        <p:spPr>
          <a:xfrm>
            <a:off x="152400" y="6324600"/>
            <a:ext cx="5029200" cy="369332"/>
          </a:xfrm>
          <a:prstGeom prst="rect">
            <a:avLst/>
          </a:prstGeom>
          <a:noFill/>
        </p:spPr>
        <p:txBody>
          <a:bodyPr wrap="square">
            <a:spAutoFit/>
          </a:bodyPr>
          <a:lstStyle/>
          <a:p>
            <a:r>
              <a:rPr lang="en-US" altLang="zh-CN" dirty="0">
                <a:hlinkClick r:id="rId3"/>
              </a:rPr>
              <a:t>theory - What is starvation? - Stack Overflow</a:t>
            </a:r>
            <a:endParaRPr lang="zh-CN" altLang="en-US" dirty="0"/>
          </a:p>
        </p:txBody>
      </p:sp>
      <p:sp>
        <p:nvSpPr>
          <p:cNvPr id="8" name="TextBox 7">
            <a:extLst>
              <a:ext uri="{FF2B5EF4-FFF2-40B4-BE49-F238E27FC236}">
                <a16:creationId xmlns:a16="http://schemas.microsoft.com/office/drawing/2014/main" id="{BC04CA23-80FB-9AE3-FC5E-416D3BB9EE10}"/>
              </a:ext>
            </a:extLst>
          </p:cNvPr>
          <p:cNvSpPr txBox="1"/>
          <p:nvPr/>
        </p:nvSpPr>
        <p:spPr>
          <a:xfrm>
            <a:off x="2819400" y="6726845"/>
            <a:ext cx="6934200" cy="369332"/>
          </a:xfrm>
          <a:prstGeom prst="rect">
            <a:avLst/>
          </a:prstGeom>
          <a:noFill/>
        </p:spPr>
        <p:txBody>
          <a:bodyPr wrap="square">
            <a:spAutoFit/>
          </a:bodyPr>
          <a:lstStyle/>
          <a:p>
            <a:r>
              <a:rPr lang="en-US" altLang="zh-CN" dirty="0">
                <a:hlinkClick r:id="rId3"/>
              </a:rPr>
              <a:t>https://stackoverflow.com/questions/1162587/what-is-starvation</a:t>
            </a:r>
            <a:r>
              <a:rPr lang="en-US" altLang="zh-CN" dirty="0"/>
              <a:t> </a:t>
            </a:r>
            <a:endParaRPr lang="zh-CN" altLang="en-US" dirty="0"/>
          </a:p>
        </p:txBody>
      </p:sp>
      <p:pic>
        <p:nvPicPr>
          <p:cNvPr id="10" name="Picture 9">
            <a:extLst>
              <a:ext uri="{FF2B5EF4-FFF2-40B4-BE49-F238E27FC236}">
                <a16:creationId xmlns:a16="http://schemas.microsoft.com/office/drawing/2014/main" id="{304E1A5F-98D7-20AB-093C-E4AEC586C85A}"/>
              </a:ext>
            </a:extLst>
          </p:cNvPr>
          <p:cNvPicPr>
            <a:picLocks noChangeAspect="1"/>
          </p:cNvPicPr>
          <p:nvPr/>
        </p:nvPicPr>
        <p:blipFill>
          <a:blip r:embed="rId4"/>
          <a:stretch>
            <a:fillRect/>
          </a:stretch>
        </p:blipFill>
        <p:spPr>
          <a:xfrm>
            <a:off x="0" y="1140023"/>
            <a:ext cx="10058400" cy="4936142"/>
          </a:xfrm>
          <a:prstGeom prst="rect">
            <a:avLst/>
          </a:prstGeom>
        </p:spPr>
      </p:pic>
    </p:spTree>
    <p:extLst>
      <p:ext uri="{BB962C8B-B14F-4D97-AF65-F5344CB8AC3E}">
        <p14:creationId xmlns:p14="http://schemas.microsoft.com/office/powerpoint/2010/main" val="8943352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383790">
              <a:lnSpc>
                <a:spcPct val="100000"/>
              </a:lnSpc>
              <a:spcBef>
                <a:spcPts val="100"/>
              </a:spcBef>
            </a:pPr>
            <a:r>
              <a:rPr sz="3600" dirty="0"/>
              <a:t>Priority</a:t>
            </a:r>
            <a:r>
              <a:rPr sz="3600" spc="-160" dirty="0"/>
              <a:t> </a:t>
            </a:r>
            <a:r>
              <a:rPr sz="3600" spc="-10" dirty="0"/>
              <a:t>Scheduling</a:t>
            </a:r>
            <a:endParaRPr sz="3600"/>
          </a:p>
        </p:txBody>
      </p:sp>
      <p:sp>
        <p:nvSpPr>
          <p:cNvPr id="4" name="object 4"/>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5" name="object 5"/>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5.63</a:t>
            </a:r>
          </a:p>
        </p:txBody>
      </p:sp>
      <p:sp>
        <p:nvSpPr>
          <p:cNvPr id="3" name="object 3"/>
          <p:cNvSpPr txBox="1"/>
          <p:nvPr/>
        </p:nvSpPr>
        <p:spPr>
          <a:xfrm>
            <a:off x="723387" y="1643884"/>
            <a:ext cx="8300084" cy="4024179"/>
          </a:xfrm>
          <a:prstGeom prst="rect">
            <a:avLst/>
          </a:prstGeom>
        </p:spPr>
        <p:txBody>
          <a:bodyPr vert="horz" wrap="square" lIns="0" tIns="12700" rIns="0" bIns="0" rtlCol="0">
            <a:spAutoFit/>
          </a:bodyPr>
          <a:lstStyle/>
          <a:p>
            <a:pPr marL="354965" indent="-342265">
              <a:lnSpc>
                <a:spcPct val="100000"/>
              </a:lnSpc>
              <a:spcBef>
                <a:spcPts val="100"/>
              </a:spcBef>
              <a:buClr>
                <a:srgbClr val="993300"/>
              </a:buClr>
              <a:buSzPct val="108333"/>
              <a:buFont typeface="Times New Roman"/>
              <a:buChar char="▪"/>
              <a:tabLst>
                <a:tab pos="354965" algn="l"/>
              </a:tabLst>
            </a:pPr>
            <a:r>
              <a:rPr sz="1800" dirty="0">
                <a:latin typeface="Arial MT"/>
                <a:cs typeface="Arial MT"/>
              </a:rPr>
              <a:t>A</a:t>
            </a:r>
            <a:r>
              <a:rPr sz="1800" spc="-135" dirty="0">
                <a:latin typeface="Arial MT"/>
                <a:cs typeface="Arial MT"/>
              </a:rPr>
              <a:t> </a:t>
            </a:r>
            <a:r>
              <a:rPr sz="1800" dirty="0">
                <a:latin typeface="Arial MT"/>
                <a:cs typeface="Arial MT"/>
              </a:rPr>
              <a:t>priority</a:t>
            </a:r>
            <a:r>
              <a:rPr sz="1800" spc="-85" dirty="0">
                <a:latin typeface="Arial MT"/>
                <a:cs typeface="Arial MT"/>
              </a:rPr>
              <a:t> </a:t>
            </a:r>
            <a:r>
              <a:rPr sz="1800" dirty="0">
                <a:latin typeface="Arial MT"/>
                <a:cs typeface="Arial MT"/>
              </a:rPr>
              <a:t>number</a:t>
            </a:r>
            <a:r>
              <a:rPr sz="1800" spc="-65" dirty="0">
                <a:latin typeface="Arial MT"/>
                <a:cs typeface="Arial MT"/>
              </a:rPr>
              <a:t> </a:t>
            </a:r>
            <a:r>
              <a:rPr sz="1800" dirty="0">
                <a:latin typeface="Arial MT"/>
                <a:cs typeface="Arial MT"/>
              </a:rPr>
              <a:t>(integer)</a:t>
            </a:r>
            <a:r>
              <a:rPr sz="1800" spc="-60" dirty="0">
                <a:latin typeface="Arial MT"/>
                <a:cs typeface="Arial MT"/>
              </a:rPr>
              <a:t> </a:t>
            </a:r>
            <a:r>
              <a:rPr sz="1800" dirty="0">
                <a:latin typeface="Arial MT"/>
                <a:cs typeface="Arial MT"/>
              </a:rPr>
              <a:t>is</a:t>
            </a:r>
            <a:r>
              <a:rPr sz="1800" spc="-55" dirty="0">
                <a:latin typeface="Arial MT"/>
                <a:cs typeface="Arial MT"/>
              </a:rPr>
              <a:t> </a:t>
            </a:r>
            <a:r>
              <a:rPr sz="1800" dirty="0">
                <a:latin typeface="Arial MT"/>
                <a:cs typeface="Arial MT"/>
              </a:rPr>
              <a:t>associated</a:t>
            </a:r>
            <a:r>
              <a:rPr sz="1800" spc="-55" dirty="0">
                <a:latin typeface="Arial MT"/>
                <a:cs typeface="Arial MT"/>
              </a:rPr>
              <a:t> </a:t>
            </a:r>
            <a:r>
              <a:rPr sz="1800" dirty="0">
                <a:latin typeface="Arial MT"/>
                <a:cs typeface="Arial MT"/>
              </a:rPr>
              <a:t>with</a:t>
            </a:r>
            <a:r>
              <a:rPr sz="1800" spc="-20" dirty="0">
                <a:latin typeface="Arial MT"/>
                <a:cs typeface="Arial MT"/>
              </a:rPr>
              <a:t> </a:t>
            </a:r>
            <a:r>
              <a:rPr sz="1800" dirty="0">
                <a:latin typeface="Arial MT"/>
                <a:cs typeface="Arial MT"/>
              </a:rPr>
              <a:t>each</a:t>
            </a:r>
            <a:r>
              <a:rPr sz="1800" spc="-50" dirty="0">
                <a:latin typeface="Arial MT"/>
                <a:cs typeface="Arial MT"/>
              </a:rPr>
              <a:t> </a:t>
            </a:r>
            <a:r>
              <a:rPr sz="1800" spc="-10" dirty="0">
                <a:latin typeface="Arial MT"/>
                <a:cs typeface="Arial MT"/>
              </a:rPr>
              <a:t>process</a:t>
            </a:r>
            <a:endParaRPr sz="1800" dirty="0">
              <a:latin typeface="Arial MT"/>
              <a:cs typeface="Arial MT"/>
            </a:endParaRPr>
          </a:p>
          <a:p>
            <a:pPr>
              <a:lnSpc>
                <a:spcPct val="100000"/>
              </a:lnSpc>
              <a:spcBef>
                <a:spcPts val="15"/>
              </a:spcBef>
              <a:buClr>
                <a:srgbClr val="993300"/>
              </a:buClr>
              <a:buFont typeface="Times New Roman"/>
              <a:buChar char="▪"/>
            </a:pPr>
            <a:endParaRPr sz="1800" dirty="0">
              <a:latin typeface="Arial MT"/>
              <a:cs typeface="Arial MT"/>
            </a:endParaRPr>
          </a:p>
          <a:p>
            <a:pPr marL="354965" indent="-342265">
              <a:lnSpc>
                <a:spcPct val="100000"/>
              </a:lnSpc>
              <a:buClr>
                <a:srgbClr val="993300"/>
              </a:buClr>
              <a:buSzPct val="108333"/>
              <a:buFont typeface="Times New Roman"/>
              <a:buChar char="▪"/>
              <a:tabLst>
                <a:tab pos="354965" algn="l"/>
              </a:tabLst>
            </a:pPr>
            <a:r>
              <a:rPr sz="1800" dirty="0">
                <a:latin typeface="Arial MT"/>
                <a:cs typeface="Arial MT"/>
              </a:rPr>
              <a:t>The</a:t>
            </a:r>
            <a:r>
              <a:rPr sz="1800" spc="-80" dirty="0">
                <a:latin typeface="Arial MT"/>
                <a:cs typeface="Arial MT"/>
              </a:rPr>
              <a:t> </a:t>
            </a:r>
            <a:r>
              <a:rPr sz="1800" dirty="0">
                <a:latin typeface="Arial MT"/>
                <a:cs typeface="Arial MT"/>
              </a:rPr>
              <a:t>CPU</a:t>
            </a:r>
            <a:r>
              <a:rPr sz="1800" spc="-60" dirty="0">
                <a:latin typeface="Arial MT"/>
                <a:cs typeface="Arial MT"/>
              </a:rPr>
              <a:t> </a:t>
            </a:r>
            <a:r>
              <a:rPr sz="1800" dirty="0">
                <a:latin typeface="Arial MT"/>
                <a:cs typeface="Arial MT"/>
              </a:rPr>
              <a:t>is</a:t>
            </a:r>
            <a:r>
              <a:rPr sz="1800" spc="-65" dirty="0">
                <a:latin typeface="Arial MT"/>
                <a:cs typeface="Arial MT"/>
              </a:rPr>
              <a:t> </a:t>
            </a:r>
            <a:r>
              <a:rPr sz="1800" dirty="0">
                <a:latin typeface="Arial MT"/>
                <a:cs typeface="Arial MT"/>
              </a:rPr>
              <a:t>allocated to</a:t>
            </a:r>
            <a:r>
              <a:rPr sz="1800" spc="-80" dirty="0">
                <a:latin typeface="Arial MT"/>
                <a:cs typeface="Arial MT"/>
              </a:rPr>
              <a:t> </a:t>
            </a:r>
            <a:r>
              <a:rPr sz="1800" dirty="0">
                <a:latin typeface="Arial MT"/>
                <a:cs typeface="Arial MT"/>
              </a:rPr>
              <a:t>the</a:t>
            </a:r>
            <a:r>
              <a:rPr sz="1800" spc="-40" dirty="0">
                <a:latin typeface="Arial MT"/>
                <a:cs typeface="Arial MT"/>
              </a:rPr>
              <a:t> </a:t>
            </a:r>
            <a:r>
              <a:rPr sz="1800" dirty="0">
                <a:latin typeface="Arial MT"/>
                <a:cs typeface="Arial MT"/>
              </a:rPr>
              <a:t>process</a:t>
            </a:r>
            <a:r>
              <a:rPr sz="1800" spc="-85" dirty="0">
                <a:latin typeface="Arial MT"/>
                <a:cs typeface="Arial MT"/>
              </a:rPr>
              <a:t> </a:t>
            </a:r>
            <a:r>
              <a:rPr sz="1800" dirty="0">
                <a:latin typeface="Arial MT"/>
                <a:cs typeface="Arial MT"/>
              </a:rPr>
              <a:t>with the</a:t>
            </a:r>
            <a:r>
              <a:rPr sz="1800" spc="-60" dirty="0">
                <a:latin typeface="Arial MT"/>
                <a:cs typeface="Arial MT"/>
              </a:rPr>
              <a:t> </a:t>
            </a:r>
            <a:r>
              <a:rPr sz="1800" dirty="0">
                <a:latin typeface="Arial MT"/>
                <a:cs typeface="Arial MT"/>
              </a:rPr>
              <a:t>highest</a:t>
            </a:r>
            <a:r>
              <a:rPr sz="1800" spc="-20" dirty="0">
                <a:latin typeface="Arial MT"/>
                <a:cs typeface="Arial MT"/>
              </a:rPr>
              <a:t> </a:t>
            </a:r>
            <a:r>
              <a:rPr sz="1800" dirty="0">
                <a:latin typeface="Arial MT"/>
                <a:cs typeface="Arial MT"/>
              </a:rPr>
              <a:t>priority</a:t>
            </a:r>
            <a:r>
              <a:rPr sz="1800" spc="-65" dirty="0">
                <a:latin typeface="Arial MT"/>
                <a:cs typeface="Arial MT"/>
              </a:rPr>
              <a:t> </a:t>
            </a:r>
            <a:r>
              <a:rPr sz="1800" dirty="0">
                <a:latin typeface="Arial MT"/>
                <a:cs typeface="Arial MT"/>
              </a:rPr>
              <a:t>(smallest</a:t>
            </a:r>
            <a:r>
              <a:rPr sz="1800" spc="-65" dirty="0">
                <a:latin typeface="Arial MT"/>
                <a:cs typeface="Arial MT"/>
              </a:rPr>
              <a:t> </a:t>
            </a:r>
            <a:r>
              <a:rPr sz="1800" dirty="0">
                <a:latin typeface="Arial MT"/>
                <a:cs typeface="Arial MT"/>
              </a:rPr>
              <a:t>integer</a:t>
            </a:r>
            <a:r>
              <a:rPr sz="1800" spc="-30" dirty="0">
                <a:latin typeface="Arial MT"/>
                <a:cs typeface="Arial MT"/>
              </a:rPr>
              <a:t> </a:t>
            </a:r>
            <a:r>
              <a:rPr sz="1800" spc="-315" dirty="0">
                <a:latin typeface="Georgia"/>
                <a:cs typeface="Georgia"/>
              </a:rPr>
              <a:t>Ξ</a:t>
            </a:r>
            <a:endParaRPr sz="1800" dirty="0">
              <a:latin typeface="Georgia"/>
              <a:cs typeface="Georgia"/>
            </a:endParaRPr>
          </a:p>
          <a:p>
            <a:pPr marL="355600">
              <a:lnSpc>
                <a:spcPct val="100000"/>
              </a:lnSpc>
              <a:spcBef>
                <a:spcPts val="15"/>
              </a:spcBef>
            </a:pPr>
            <a:r>
              <a:rPr sz="1800" dirty="0">
                <a:latin typeface="Arial MT"/>
                <a:cs typeface="Arial MT"/>
              </a:rPr>
              <a:t>highest</a:t>
            </a:r>
            <a:r>
              <a:rPr sz="1800" spc="-85" dirty="0">
                <a:latin typeface="Arial MT"/>
                <a:cs typeface="Arial MT"/>
              </a:rPr>
              <a:t> </a:t>
            </a:r>
            <a:r>
              <a:rPr sz="1800" spc="-10" dirty="0">
                <a:latin typeface="Arial MT"/>
                <a:cs typeface="Arial MT"/>
              </a:rPr>
              <a:t>priority</a:t>
            </a:r>
            <a:r>
              <a:rPr lang="en-US" sz="1800" spc="-10" dirty="0">
                <a:latin typeface="Arial MT"/>
                <a:cs typeface="Arial MT"/>
              </a:rPr>
              <a:t> or higher the number higher the priority</a:t>
            </a:r>
            <a:r>
              <a:rPr sz="1800" spc="-10" dirty="0">
                <a:latin typeface="Arial MT"/>
                <a:cs typeface="Arial MT"/>
              </a:rPr>
              <a:t>)</a:t>
            </a:r>
            <a:endParaRPr sz="1800" dirty="0">
              <a:latin typeface="Arial MT"/>
              <a:cs typeface="Arial MT"/>
            </a:endParaRPr>
          </a:p>
          <a:p>
            <a:pPr marL="756285" lvl="1" indent="-286385">
              <a:lnSpc>
                <a:spcPct val="100000"/>
              </a:lnSpc>
              <a:spcBef>
                <a:spcPts val="805"/>
              </a:spcBef>
              <a:buClr>
                <a:srgbClr val="CC6600"/>
              </a:buClr>
              <a:buSzPct val="108333"/>
              <a:buChar char="•"/>
              <a:tabLst>
                <a:tab pos="756285" algn="l"/>
              </a:tabLst>
            </a:pPr>
            <a:r>
              <a:rPr sz="1800" spc="-10" dirty="0">
                <a:latin typeface="Arial MT"/>
                <a:cs typeface="Arial MT"/>
              </a:rPr>
              <a:t>Preemptive</a:t>
            </a:r>
            <a:endParaRPr sz="1800" dirty="0">
              <a:latin typeface="Arial MT"/>
              <a:cs typeface="Arial MT"/>
            </a:endParaRPr>
          </a:p>
          <a:p>
            <a:pPr marL="756285" lvl="1" indent="-286385">
              <a:lnSpc>
                <a:spcPct val="100000"/>
              </a:lnSpc>
              <a:spcBef>
                <a:spcPts val="790"/>
              </a:spcBef>
              <a:buClr>
                <a:srgbClr val="CC6600"/>
              </a:buClr>
              <a:buSzPct val="108333"/>
              <a:buChar char="•"/>
              <a:tabLst>
                <a:tab pos="756285" algn="l"/>
              </a:tabLst>
            </a:pPr>
            <a:r>
              <a:rPr sz="1800" spc="-10" dirty="0">
                <a:latin typeface="Arial MT"/>
                <a:cs typeface="Arial MT"/>
              </a:rPr>
              <a:t>Non-preemptive</a:t>
            </a:r>
            <a:endParaRPr sz="1800" dirty="0">
              <a:latin typeface="Arial MT"/>
              <a:cs typeface="Arial MT"/>
            </a:endParaRPr>
          </a:p>
          <a:p>
            <a:pPr lvl="1">
              <a:lnSpc>
                <a:spcPct val="100000"/>
              </a:lnSpc>
              <a:spcBef>
                <a:spcPts val="30"/>
              </a:spcBef>
              <a:buClr>
                <a:srgbClr val="CC6600"/>
              </a:buClr>
              <a:buFont typeface="Arial MT"/>
              <a:buChar char="•"/>
            </a:pPr>
            <a:endParaRPr sz="1800" dirty="0">
              <a:latin typeface="Arial MT"/>
              <a:cs typeface="Arial MT"/>
            </a:endParaRPr>
          </a:p>
          <a:p>
            <a:pPr marL="355600" marR="291465" indent="-343535">
              <a:lnSpc>
                <a:spcPct val="100000"/>
              </a:lnSpc>
              <a:buClr>
                <a:srgbClr val="993300"/>
              </a:buClr>
              <a:buSzPct val="108333"/>
              <a:buFont typeface="Times New Roman"/>
              <a:buChar char="▪"/>
              <a:tabLst>
                <a:tab pos="355600" algn="l"/>
              </a:tabLst>
            </a:pPr>
            <a:r>
              <a:rPr sz="1800" dirty="0">
                <a:latin typeface="Arial MT"/>
                <a:cs typeface="Arial MT"/>
              </a:rPr>
              <a:t>SJF</a:t>
            </a:r>
            <a:r>
              <a:rPr sz="1800" spc="-70" dirty="0">
                <a:latin typeface="Arial MT"/>
                <a:cs typeface="Arial MT"/>
              </a:rPr>
              <a:t> </a:t>
            </a:r>
            <a:r>
              <a:rPr sz="1800" dirty="0">
                <a:latin typeface="Arial MT"/>
                <a:cs typeface="Arial MT"/>
              </a:rPr>
              <a:t>is</a:t>
            </a:r>
            <a:r>
              <a:rPr sz="1800" spc="-65" dirty="0">
                <a:latin typeface="Arial MT"/>
                <a:cs typeface="Arial MT"/>
              </a:rPr>
              <a:t> </a:t>
            </a:r>
            <a:r>
              <a:rPr sz="1800" dirty="0">
                <a:latin typeface="Arial MT"/>
                <a:cs typeface="Arial MT"/>
              </a:rPr>
              <a:t>priority</a:t>
            </a:r>
            <a:r>
              <a:rPr sz="1800" spc="-80" dirty="0">
                <a:latin typeface="Arial MT"/>
                <a:cs typeface="Arial MT"/>
              </a:rPr>
              <a:t> </a:t>
            </a:r>
            <a:r>
              <a:rPr sz="1800" dirty="0">
                <a:latin typeface="Arial MT"/>
                <a:cs typeface="Arial MT"/>
              </a:rPr>
              <a:t>scheduling</a:t>
            </a:r>
            <a:r>
              <a:rPr sz="1800" spc="-40" dirty="0">
                <a:latin typeface="Arial MT"/>
                <a:cs typeface="Arial MT"/>
              </a:rPr>
              <a:t> </a:t>
            </a:r>
            <a:r>
              <a:rPr sz="1800" dirty="0">
                <a:latin typeface="Arial MT"/>
                <a:cs typeface="Arial MT"/>
              </a:rPr>
              <a:t>where priority</a:t>
            </a:r>
            <a:r>
              <a:rPr sz="1800" spc="-50" dirty="0">
                <a:latin typeface="Arial MT"/>
                <a:cs typeface="Arial MT"/>
              </a:rPr>
              <a:t> </a:t>
            </a:r>
            <a:r>
              <a:rPr sz="1800" dirty="0">
                <a:latin typeface="Arial MT"/>
                <a:cs typeface="Arial MT"/>
              </a:rPr>
              <a:t>is</a:t>
            </a:r>
            <a:r>
              <a:rPr sz="1800" spc="-50" dirty="0">
                <a:latin typeface="Arial MT"/>
                <a:cs typeface="Arial MT"/>
              </a:rPr>
              <a:t> </a:t>
            </a:r>
            <a:r>
              <a:rPr sz="1800" dirty="0">
                <a:latin typeface="Arial MT"/>
                <a:cs typeface="Arial MT"/>
              </a:rPr>
              <a:t>the</a:t>
            </a:r>
            <a:r>
              <a:rPr sz="1800" spc="-75" dirty="0">
                <a:latin typeface="Arial MT"/>
                <a:cs typeface="Arial MT"/>
              </a:rPr>
              <a:t> </a:t>
            </a:r>
            <a:r>
              <a:rPr sz="1800" dirty="0">
                <a:latin typeface="Arial MT"/>
                <a:cs typeface="Arial MT"/>
              </a:rPr>
              <a:t>inverse</a:t>
            </a:r>
            <a:r>
              <a:rPr sz="1800" spc="-60" dirty="0">
                <a:latin typeface="Arial MT"/>
                <a:cs typeface="Arial MT"/>
              </a:rPr>
              <a:t> </a:t>
            </a:r>
            <a:r>
              <a:rPr sz="1800" dirty="0">
                <a:latin typeface="Arial MT"/>
                <a:cs typeface="Arial MT"/>
              </a:rPr>
              <a:t>of</a:t>
            </a:r>
            <a:r>
              <a:rPr sz="1800" spc="-45" dirty="0">
                <a:latin typeface="Arial MT"/>
                <a:cs typeface="Arial MT"/>
              </a:rPr>
              <a:t> </a:t>
            </a:r>
            <a:r>
              <a:rPr sz="1800" dirty="0">
                <a:latin typeface="Arial MT"/>
                <a:cs typeface="Arial MT"/>
              </a:rPr>
              <a:t>predicted</a:t>
            </a:r>
            <a:r>
              <a:rPr sz="1800" spc="-10" dirty="0">
                <a:latin typeface="Arial MT"/>
                <a:cs typeface="Arial MT"/>
              </a:rPr>
              <a:t> </a:t>
            </a:r>
            <a:r>
              <a:rPr sz="1800" dirty="0">
                <a:latin typeface="Arial MT"/>
                <a:cs typeface="Arial MT"/>
              </a:rPr>
              <a:t>next</a:t>
            </a:r>
            <a:r>
              <a:rPr sz="1800" spc="-45" dirty="0">
                <a:latin typeface="Arial MT"/>
                <a:cs typeface="Arial MT"/>
              </a:rPr>
              <a:t> </a:t>
            </a:r>
            <a:r>
              <a:rPr sz="1800" spc="-25" dirty="0">
                <a:latin typeface="Arial MT"/>
                <a:cs typeface="Arial MT"/>
              </a:rPr>
              <a:t>CPU </a:t>
            </a:r>
            <a:r>
              <a:rPr sz="1800" dirty="0">
                <a:latin typeface="Arial MT"/>
                <a:cs typeface="Arial MT"/>
              </a:rPr>
              <a:t>burst</a:t>
            </a:r>
            <a:r>
              <a:rPr sz="1800" spc="-45" dirty="0">
                <a:latin typeface="Arial MT"/>
                <a:cs typeface="Arial MT"/>
              </a:rPr>
              <a:t> </a:t>
            </a:r>
            <a:r>
              <a:rPr sz="1800" spc="-20" dirty="0">
                <a:latin typeface="Arial MT"/>
                <a:cs typeface="Arial MT"/>
              </a:rPr>
              <a:t>time</a:t>
            </a:r>
            <a:endParaRPr sz="1800" dirty="0">
              <a:latin typeface="Arial MT"/>
              <a:cs typeface="Arial MT"/>
            </a:endParaRPr>
          </a:p>
          <a:p>
            <a:pPr>
              <a:lnSpc>
                <a:spcPct val="100000"/>
              </a:lnSpc>
              <a:spcBef>
                <a:spcPts val="30"/>
              </a:spcBef>
              <a:buClr>
                <a:srgbClr val="993300"/>
              </a:buClr>
              <a:buFont typeface="Times New Roman"/>
              <a:buChar char="▪"/>
            </a:pPr>
            <a:endParaRPr sz="1800" dirty="0">
              <a:latin typeface="Arial MT"/>
              <a:cs typeface="Arial MT"/>
            </a:endParaRPr>
          </a:p>
          <a:p>
            <a:pPr marL="354965" indent="-342265">
              <a:lnSpc>
                <a:spcPct val="100000"/>
              </a:lnSpc>
              <a:buClr>
                <a:srgbClr val="993300"/>
              </a:buClr>
              <a:buSzPct val="108333"/>
              <a:buFont typeface="Times New Roman"/>
              <a:buChar char="▪"/>
              <a:tabLst>
                <a:tab pos="354965" algn="l"/>
              </a:tabLst>
            </a:pPr>
            <a:r>
              <a:rPr sz="1800" dirty="0">
                <a:latin typeface="Arial MT"/>
                <a:cs typeface="Arial MT"/>
              </a:rPr>
              <a:t>Problem</a:t>
            </a:r>
            <a:r>
              <a:rPr sz="1800" spc="-95" dirty="0">
                <a:latin typeface="Arial MT"/>
                <a:cs typeface="Arial MT"/>
              </a:rPr>
              <a:t> </a:t>
            </a:r>
            <a:r>
              <a:rPr sz="1800" spc="-265" dirty="0">
                <a:latin typeface="Georgia"/>
                <a:cs typeface="Georgia"/>
              </a:rPr>
              <a:t>Ξ</a:t>
            </a:r>
            <a:r>
              <a:rPr sz="1800" spc="40" dirty="0">
                <a:latin typeface="Georgia"/>
                <a:cs typeface="Georgia"/>
              </a:rPr>
              <a:t> </a:t>
            </a:r>
            <a:r>
              <a:rPr sz="1800" b="1" spc="-10" dirty="0">
                <a:solidFill>
                  <a:srgbClr val="006699"/>
                </a:solidFill>
                <a:latin typeface="Arial"/>
                <a:cs typeface="Arial"/>
              </a:rPr>
              <a:t>Starvation</a:t>
            </a:r>
            <a:endParaRPr sz="1800" dirty="0">
              <a:latin typeface="Arial"/>
              <a:cs typeface="Arial"/>
            </a:endParaRPr>
          </a:p>
          <a:p>
            <a:pPr marL="756285" lvl="1" indent="-286385">
              <a:lnSpc>
                <a:spcPct val="100000"/>
              </a:lnSpc>
              <a:spcBef>
                <a:spcPts val="805"/>
              </a:spcBef>
              <a:buClr>
                <a:srgbClr val="CC6600"/>
              </a:buClr>
              <a:buSzPct val="108333"/>
              <a:buChar char="•"/>
              <a:tabLst>
                <a:tab pos="756285" algn="l"/>
              </a:tabLst>
            </a:pPr>
            <a:r>
              <a:rPr sz="1800" dirty="0">
                <a:latin typeface="Arial MT"/>
                <a:cs typeface="Arial MT"/>
              </a:rPr>
              <a:t>low</a:t>
            </a:r>
            <a:r>
              <a:rPr sz="1800" spc="-45" dirty="0">
                <a:latin typeface="Arial MT"/>
                <a:cs typeface="Arial MT"/>
              </a:rPr>
              <a:t> </a:t>
            </a:r>
            <a:r>
              <a:rPr sz="1800" dirty="0">
                <a:latin typeface="Arial MT"/>
                <a:cs typeface="Arial MT"/>
              </a:rPr>
              <a:t>priority</a:t>
            </a:r>
            <a:r>
              <a:rPr sz="1800" spc="-95" dirty="0">
                <a:latin typeface="Arial MT"/>
                <a:cs typeface="Arial MT"/>
              </a:rPr>
              <a:t> </a:t>
            </a:r>
            <a:r>
              <a:rPr sz="1800" dirty="0">
                <a:latin typeface="Arial MT"/>
                <a:cs typeface="Arial MT"/>
              </a:rPr>
              <a:t>processes</a:t>
            </a:r>
            <a:r>
              <a:rPr sz="1800" spc="-65" dirty="0">
                <a:latin typeface="Arial MT"/>
                <a:cs typeface="Arial MT"/>
              </a:rPr>
              <a:t> </a:t>
            </a:r>
            <a:r>
              <a:rPr sz="1800" dirty="0">
                <a:latin typeface="Arial MT"/>
                <a:cs typeface="Arial MT"/>
              </a:rPr>
              <a:t>may</a:t>
            </a:r>
            <a:r>
              <a:rPr sz="1800" spc="-65" dirty="0">
                <a:latin typeface="Arial MT"/>
                <a:cs typeface="Arial MT"/>
              </a:rPr>
              <a:t> </a:t>
            </a:r>
            <a:r>
              <a:rPr sz="1800" dirty="0">
                <a:latin typeface="Arial MT"/>
                <a:cs typeface="Arial MT"/>
              </a:rPr>
              <a:t>never</a:t>
            </a:r>
            <a:r>
              <a:rPr sz="1800" spc="-50" dirty="0">
                <a:latin typeface="Arial MT"/>
                <a:cs typeface="Arial MT"/>
              </a:rPr>
              <a:t> </a:t>
            </a:r>
            <a:r>
              <a:rPr sz="1800" spc="-10" dirty="0">
                <a:latin typeface="Arial MT"/>
                <a:cs typeface="Arial MT"/>
              </a:rPr>
              <a:t>execute</a:t>
            </a:r>
            <a:endParaRPr sz="1800" dirty="0">
              <a:latin typeface="Arial MT"/>
              <a:cs typeface="Arial MT"/>
            </a:endParaRPr>
          </a:p>
          <a:p>
            <a:pPr marL="756285" lvl="1" indent="-286385">
              <a:lnSpc>
                <a:spcPct val="100000"/>
              </a:lnSpc>
              <a:spcBef>
                <a:spcPts val="790"/>
              </a:spcBef>
              <a:buClr>
                <a:srgbClr val="CC6600"/>
              </a:buClr>
              <a:buSzPct val="108333"/>
              <a:buChar char="•"/>
              <a:tabLst>
                <a:tab pos="756285" algn="l"/>
              </a:tabLst>
            </a:pPr>
            <a:r>
              <a:rPr sz="1800" dirty="0">
                <a:latin typeface="Arial MT"/>
                <a:cs typeface="Arial MT"/>
              </a:rPr>
              <a:t>Solution</a:t>
            </a:r>
            <a:r>
              <a:rPr sz="1800" spc="-110" dirty="0">
                <a:latin typeface="Arial MT"/>
                <a:cs typeface="Arial MT"/>
              </a:rPr>
              <a:t> </a:t>
            </a:r>
            <a:r>
              <a:rPr sz="1800" spc="-265" dirty="0">
                <a:latin typeface="Georgia"/>
                <a:cs typeface="Georgia"/>
              </a:rPr>
              <a:t>Ξ</a:t>
            </a:r>
            <a:r>
              <a:rPr sz="1800" spc="50" dirty="0">
                <a:latin typeface="Georgia"/>
                <a:cs typeface="Georgia"/>
              </a:rPr>
              <a:t> </a:t>
            </a:r>
            <a:r>
              <a:rPr sz="1800" b="1" dirty="0">
                <a:solidFill>
                  <a:srgbClr val="006699"/>
                </a:solidFill>
                <a:latin typeface="Arial"/>
                <a:cs typeface="Arial"/>
              </a:rPr>
              <a:t>Aging</a:t>
            </a:r>
            <a:r>
              <a:rPr sz="1800" b="1" spc="45" dirty="0">
                <a:solidFill>
                  <a:srgbClr val="006699"/>
                </a:solidFill>
                <a:latin typeface="Arial"/>
                <a:cs typeface="Arial"/>
              </a:rPr>
              <a:t> </a:t>
            </a:r>
            <a:r>
              <a:rPr sz="1800" dirty="0">
                <a:latin typeface="Arial MT"/>
                <a:cs typeface="Arial MT"/>
              </a:rPr>
              <a:t>–</a:t>
            </a:r>
            <a:r>
              <a:rPr sz="1800" spc="-50" dirty="0">
                <a:latin typeface="Arial MT"/>
                <a:cs typeface="Arial MT"/>
              </a:rPr>
              <a:t> </a:t>
            </a:r>
            <a:r>
              <a:rPr sz="1800" dirty="0">
                <a:latin typeface="Arial MT"/>
                <a:cs typeface="Arial MT"/>
              </a:rPr>
              <a:t>as</a:t>
            </a:r>
            <a:r>
              <a:rPr sz="1800" spc="-35" dirty="0">
                <a:latin typeface="Arial MT"/>
                <a:cs typeface="Arial MT"/>
              </a:rPr>
              <a:t> </a:t>
            </a:r>
            <a:r>
              <a:rPr sz="1800" dirty="0">
                <a:latin typeface="Arial MT"/>
                <a:cs typeface="Arial MT"/>
              </a:rPr>
              <a:t>time</a:t>
            </a:r>
            <a:r>
              <a:rPr sz="1800" spc="-65" dirty="0">
                <a:latin typeface="Arial MT"/>
                <a:cs typeface="Arial MT"/>
              </a:rPr>
              <a:t> </a:t>
            </a:r>
            <a:r>
              <a:rPr sz="1800" dirty="0">
                <a:latin typeface="Arial MT"/>
                <a:cs typeface="Arial MT"/>
              </a:rPr>
              <a:t>progresses</a:t>
            </a:r>
            <a:r>
              <a:rPr sz="1800" spc="-70" dirty="0">
                <a:latin typeface="Arial MT"/>
                <a:cs typeface="Arial MT"/>
              </a:rPr>
              <a:t> </a:t>
            </a:r>
            <a:r>
              <a:rPr sz="1800" dirty="0">
                <a:latin typeface="Arial MT"/>
                <a:cs typeface="Arial MT"/>
              </a:rPr>
              <a:t>increase</a:t>
            </a:r>
            <a:r>
              <a:rPr sz="1800" spc="-45" dirty="0">
                <a:latin typeface="Arial MT"/>
                <a:cs typeface="Arial MT"/>
              </a:rPr>
              <a:t> </a:t>
            </a:r>
            <a:r>
              <a:rPr sz="1800" dirty="0">
                <a:latin typeface="Arial MT"/>
                <a:cs typeface="Arial MT"/>
              </a:rPr>
              <a:t>the</a:t>
            </a:r>
            <a:r>
              <a:rPr sz="1800" spc="-45" dirty="0">
                <a:latin typeface="Arial MT"/>
                <a:cs typeface="Arial MT"/>
              </a:rPr>
              <a:t> </a:t>
            </a:r>
            <a:r>
              <a:rPr sz="1800" dirty="0">
                <a:latin typeface="Arial MT"/>
                <a:cs typeface="Arial MT"/>
              </a:rPr>
              <a:t>priority</a:t>
            </a:r>
            <a:r>
              <a:rPr sz="1800" spc="-70" dirty="0">
                <a:latin typeface="Arial MT"/>
                <a:cs typeface="Arial MT"/>
              </a:rPr>
              <a:t> </a:t>
            </a:r>
            <a:r>
              <a:rPr sz="1800" dirty="0">
                <a:latin typeface="Arial MT"/>
                <a:cs typeface="Arial MT"/>
              </a:rPr>
              <a:t>of</a:t>
            </a:r>
            <a:r>
              <a:rPr sz="1800" spc="-15" dirty="0">
                <a:latin typeface="Arial MT"/>
                <a:cs typeface="Arial MT"/>
              </a:rPr>
              <a:t> </a:t>
            </a:r>
            <a:r>
              <a:rPr sz="1800" dirty="0">
                <a:latin typeface="Arial MT"/>
                <a:cs typeface="Arial MT"/>
              </a:rPr>
              <a:t>the</a:t>
            </a:r>
            <a:r>
              <a:rPr sz="1800" spc="-45" dirty="0">
                <a:latin typeface="Arial MT"/>
                <a:cs typeface="Arial MT"/>
              </a:rPr>
              <a:t> </a:t>
            </a:r>
            <a:r>
              <a:rPr sz="1800" spc="-10" dirty="0">
                <a:latin typeface="Arial MT"/>
                <a:cs typeface="Arial MT"/>
              </a:rPr>
              <a:t>process</a:t>
            </a:r>
            <a:endParaRPr sz="1800" dirty="0">
              <a:latin typeface="Arial MT"/>
              <a:cs typeface="Arial MT"/>
            </a:endParaRPr>
          </a:p>
        </p:txBody>
      </p:sp>
    </p:spTree>
    <p:extLst>
      <p:ext uri="{BB962C8B-B14F-4D97-AF65-F5344CB8AC3E}">
        <p14:creationId xmlns:p14="http://schemas.microsoft.com/office/powerpoint/2010/main" val="26813605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1737360"/>
            <a:ext cx="533400" cy="228600"/>
          </a:xfrm>
          <a:custGeom>
            <a:avLst/>
            <a:gdLst/>
            <a:ahLst/>
            <a:cxnLst/>
            <a:rect l="l" t="t" r="r" b="b"/>
            <a:pathLst>
              <a:path w="533400" h="228600">
                <a:moveTo>
                  <a:pt x="533400" y="228599"/>
                </a:moveTo>
                <a:lnTo>
                  <a:pt x="0" y="228599"/>
                </a:lnTo>
                <a:lnTo>
                  <a:pt x="0" y="0"/>
                </a:lnTo>
                <a:lnTo>
                  <a:pt x="533400" y="0"/>
                </a:lnTo>
                <a:lnTo>
                  <a:pt x="533400" y="228599"/>
                </a:lnTo>
                <a:close/>
              </a:path>
            </a:pathLst>
          </a:custGeom>
          <a:solidFill>
            <a:srgbClr val="DD8046"/>
          </a:solidFill>
        </p:spPr>
        <p:txBody>
          <a:bodyPr wrap="square" lIns="0" tIns="0" rIns="0" bIns="0" rtlCol="0"/>
          <a:lstStyle/>
          <a:p>
            <a:endParaRPr/>
          </a:p>
        </p:txBody>
      </p:sp>
      <p:sp>
        <p:nvSpPr>
          <p:cNvPr id="3" name="object 3"/>
          <p:cNvSpPr/>
          <p:nvPr/>
        </p:nvSpPr>
        <p:spPr>
          <a:xfrm>
            <a:off x="1048512" y="1737360"/>
            <a:ext cx="8552815" cy="228600"/>
          </a:xfrm>
          <a:custGeom>
            <a:avLst/>
            <a:gdLst/>
            <a:ahLst/>
            <a:cxnLst/>
            <a:rect l="l" t="t" r="r" b="b"/>
            <a:pathLst>
              <a:path w="8552815" h="228600">
                <a:moveTo>
                  <a:pt x="8552687" y="228599"/>
                </a:moveTo>
                <a:lnTo>
                  <a:pt x="0" y="228599"/>
                </a:lnTo>
                <a:lnTo>
                  <a:pt x="0" y="0"/>
                </a:lnTo>
                <a:lnTo>
                  <a:pt x="8552687" y="0"/>
                </a:lnTo>
                <a:lnTo>
                  <a:pt x="8552687" y="228599"/>
                </a:lnTo>
                <a:close/>
              </a:path>
            </a:pathLst>
          </a:custGeom>
          <a:solidFill>
            <a:srgbClr val="93B6D1"/>
          </a:solidFill>
        </p:spPr>
        <p:txBody>
          <a:bodyPr wrap="square" lIns="0" tIns="0" rIns="0" bIns="0" rtlCol="0"/>
          <a:lstStyle/>
          <a:p>
            <a:endParaRPr/>
          </a:p>
        </p:txBody>
      </p:sp>
      <p:sp>
        <p:nvSpPr>
          <p:cNvPr id="4" name="object 4"/>
          <p:cNvSpPr txBox="1">
            <a:spLocks noGrp="1"/>
          </p:cNvSpPr>
          <p:nvPr>
            <p:ph type="title"/>
          </p:nvPr>
        </p:nvSpPr>
        <p:spPr>
          <a:xfrm>
            <a:off x="1703214" y="610085"/>
            <a:ext cx="7401559" cy="574040"/>
          </a:xfrm>
          <a:prstGeom prst="rect">
            <a:avLst/>
          </a:prstGeom>
        </p:spPr>
        <p:txBody>
          <a:bodyPr vert="horz" wrap="square" lIns="0" tIns="12700" rIns="0" bIns="0" rtlCol="0">
            <a:spAutoFit/>
          </a:bodyPr>
          <a:lstStyle/>
          <a:p>
            <a:pPr marL="12700">
              <a:lnSpc>
                <a:spcPct val="100000"/>
              </a:lnSpc>
              <a:spcBef>
                <a:spcPts val="100"/>
              </a:spcBef>
            </a:pPr>
            <a:r>
              <a:rPr sz="3600" b="0" dirty="0">
                <a:solidFill>
                  <a:srgbClr val="775D54"/>
                </a:solidFill>
                <a:latin typeface="Arial MT"/>
                <a:cs typeface="Arial MT"/>
              </a:rPr>
              <a:t>Priority</a:t>
            </a:r>
            <a:r>
              <a:rPr sz="3600" b="0" spc="-195" dirty="0">
                <a:solidFill>
                  <a:srgbClr val="775D54"/>
                </a:solidFill>
                <a:latin typeface="Arial MT"/>
                <a:cs typeface="Arial MT"/>
              </a:rPr>
              <a:t> </a:t>
            </a:r>
            <a:r>
              <a:rPr sz="3600" b="0" dirty="0">
                <a:solidFill>
                  <a:srgbClr val="775D54"/>
                </a:solidFill>
                <a:latin typeface="Arial MT"/>
                <a:cs typeface="Arial MT"/>
              </a:rPr>
              <a:t>Scheduling</a:t>
            </a:r>
            <a:r>
              <a:rPr sz="3600" b="0" spc="-200" dirty="0">
                <a:solidFill>
                  <a:srgbClr val="775D54"/>
                </a:solidFill>
                <a:latin typeface="Arial MT"/>
                <a:cs typeface="Arial MT"/>
              </a:rPr>
              <a:t> </a:t>
            </a:r>
            <a:r>
              <a:rPr sz="3600" b="0" spc="-10" dirty="0">
                <a:solidFill>
                  <a:srgbClr val="775D54"/>
                </a:solidFill>
                <a:latin typeface="Arial MT"/>
                <a:cs typeface="Arial MT"/>
              </a:rPr>
              <a:t>(non-preemptive)</a:t>
            </a:r>
            <a:endParaRPr sz="3600" dirty="0">
              <a:latin typeface="Arial MT"/>
              <a:cs typeface="Arial MT"/>
            </a:endParaRPr>
          </a:p>
        </p:txBody>
      </p:sp>
      <p:graphicFrame>
        <p:nvGraphicFramePr>
          <p:cNvPr id="5" name="object 5"/>
          <p:cNvGraphicFramePr>
            <a:graphicFrameLocks noGrp="1"/>
          </p:cNvGraphicFramePr>
          <p:nvPr/>
        </p:nvGraphicFramePr>
        <p:xfrm>
          <a:off x="1423416" y="2033284"/>
          <a:ext cx="6351904" cy="2098040"/>
        </p:xfrm>
        <a:graphic>
          <a:graphicData uri="http://schemas.openxmlformats.org/drawingml/2006/table">
            <a:tbl>
              <a:tblPr firstRow="1" bandRow="1">
                <a:tableStyleId>{2D5ABB26-0587-4C30-8999-92F81FD0307C}</a:tableStyleId>
              </a:tblPr>
              <a:tblGrid>
                <a:gridCol w="1246505">
                  <a:extLst>
                    <a:ext uri="{9D8B030D-6E8A-4147-A177-3AD203B41FA5}">
                      <a16:colId xmlns:a16="http://schemas.microsoft.com/office/drawing/2014/main" val="20000"/>
                    </a:ext>
                  </a:extLst>
                </a:gridCol>
                <a:gridCol w="323215">
                  <a:extLst>
                    <a:ext uri="{9D8B030D-6E8A-4147-A177-3AD203B41FA5}">
                      <a16:colId xmlns:a16="http://schemas.microsoft.com/office/drawing/2014/main" val="20001"/>
                    </a:ext>
                  </a:extLst>
                </a:gridCol>
                <a:gridCol w="1620519">
                  <a:extLst>
                    <a:ext uri="{9D8B030D-6E8A-4147-A177-3AD203B41FA5}">
                      <a16:colId xmlns:a16="http://schemas.microsoft.com/office/drawing/2014/main" val="20002"/>
                    </a:ext>
                  </a:extLst>
                </a:gridCol>
                <a:gridCol w="2110105">
                  <a:extLst>
                    <a:ext uri="{9D8B030D-6E8A-4147-A177-3AD203B41FA5}">
                      <a16:colId xmlns:a16="http://schemas.microsoft.com/office/drawing/2014/main" val="20003"/>
                    </a:ext>
                  </a:extLst>
                </a:gridCol>
                <a:gridCol w="1051560">
                  <a:extLst>
                    <a:ext uri="{9D8B030D-6E8A-4147-A177-3AD203B41FA5}">
                      <a16:colId xmlns:a16="http://schemas.microsoft.com/office/drawing/2014/main" val="20004"/>
                    </a:ext>
                  </a:extLst>
                </a:gridCol>
              </a:tblGrid>
              <a:tr h="290195">
                <a:tc>
                  <a:txBody>
                    <a:bodyPr/>
                    <a:lstStyle/>
                    <a:p>
                      <a:pPr marL="269240">
                        <a:lnSpc>
                          <a:spcPts val="1989"/>
                        </a:lnSpc>
                      </a:pPr>
                      <a:r>
                        <a:rPr sz="1800" spc="-10" dirty="0">
                          <a:latin typeface="Arial MT"/>
                          <a:cs typeface="Arial MT"/>
                        </a:rPr>
                        <a:t>Process</a:t>
                      </a:r>
                      <a:endParaRPr sz="1800">
                        <a:latin typeface="Arial MT"/>
                        <a:cs typeface="Arial MT"/>
                      </a:endParaRPr>
                    </a:p>
                  </a:txBody>
                  <a:tcPr marL="0" marR="0" marT="0" marB="0">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tc>
                <a:tc>
                  <a:txBody>
                    <a:bodyPr/>
                    <a:lstStyle/>
                    <a:p>
                      <a:pPr marL="151765">
                        <a:lnSpc>
                          <a:spcPts val="2085"/>
                        </a:lnSpc>
                      </a:pPr>
                      <a:r>
                        <a:rPr sz="1800" spc="-10" dirty="0">
                          <a:latin typeface="Arial MT"/>
                          <a:cs typeface="Arial MT"/>
                        </a:rPr>
                        <a:t>Arrival</a:t>
                      </a:r>
                      <a:r>
                        <a:rPr sz="1800" spc="-120" dirty="0">
                          <a:latin typeface="Arial MT"/>
                          <a:cs typeface="Arial MT"/>
                        </a:rPr>
                        <a:t> </a:t>
                      </a:r>
                      <a:r>
                        <a:rPr sz="1800" spc="-20" dirty="0">
                          <a:latin typeface="Arial MT"/>
                          <a:cs typeface="Arial MT"/>
                        </a:rPr>
                        <a:t>Time</a:t>
                      </a:r>
                      <a:endParaRPr sz="1800">
                        <a:latin typeface="Arial MT"/>
                        <a:cs typeface="Arial MT"/>
                      </a:endParaRPr>
                    </a:p>
                  </a:txBody>
                  <a:tcPr marL="0" marR="0" marT="0" marB="0">
                    <a:lnB w="12700">
                      <a:solidFill>
                        <a:srgbClr val="000000"/>
                      </a:solidFill>
                      <a:prstDash val="solid"/>
                    </a:lnB>
                  </a:tcPr>
                </a:tc>
                <a:tc>
                  <a:txBody>
                    <a:bodyPr/>
                    <a:lstStyle/>
                    <a:p>
                      <a:pPr marL="268605">
                        <a:lnSpc>
                          <a:spcPts val="1989"/>
                        </a:lnSpc>
                      </a:pPr>
                      <a:r>
                        <a:rPr sz="1800" dirty="0">
                          <a:latin typeface="Arial MT"/>
                          <a:cs typeface="Arial MT"/>
                        </a:rPr>
                        <a:t>CPU</a:t>
                      </a:r>
                      <a:r>
                        <a:rPr sz="1800" spc="-65" dirty="0">
                          <a:latin typeface="Arial MT"/>
                          <a:cs typeface="Arial MT"/>
                        </a:rPr>
                        <a:t> </a:t>
                      </a:r>
                      <a:r>
                        <a:rPr sz="1800" spc="-10" dirty="0">
                          <a:latin typeface="Arial MT"/>
                          <a:cs typeface="Arial MT"/>
                        </a:rPr>
                        <a:t>Burst</a:t>
                      </a:r>
                      <a:r>
                        <a:rPr sz="1800" spc="-105" dirty="0">
                          <a:latin typeface="Arial MT"/>
                          <a:cs typeface="Arial MT"/>
                        </a:rPr>
                        <a:t> </a:t>
                      </a:r>
                      <a:r>
                        <a:rPr sz="1800" spc="-20" dirty="0">
                          <a:latin typeface="Arial MT"/>
                          <a:cs typeface="Arial MT"/>
                        </a:rPr>
                        <a:t>Time</a:t>
                      </a:r>
                      <a:endParaRPr sz="1800">
                        <a:latin typeface="Arial MT"/>
                        <a:cs typeface="Arial MT"/>
                      </a:endParaRPr>
                    </a:p>
                  </a:txBody>
                  <a:tcPr marL="0" marR="0" marT="0" marB="0">
                    <a:lnB w="12700">
                      <a:solidFill>
                        <a:srgbClr val="000000"/>
                      </a:solidFill>
                      <a:prstDash val="solid"/>
                    </a:lnB>
                  </a:tcPr>
                </a:tc>
                <a:tc>
                  <a:txBody>
                    <a:bodyPr/>
                    <a:lstStyle/>
                    <a:p>
                      <a:pPr marL="213995">
                        <a:lnSpc>
                          <a:spcPts val="1989"/>
                        </a:lnSpc>
                      </a:pPr>
                      <a:r>
                        <a:rPr sz="1800" spc="-10" dirty="0">
                          <a:latin typeface="Arial MT"/>
                          <a:cs typeface="Arial MT"/>
                        </a:rPr>
                        <a:t>Priority</a:t>
                      </a:r>
                      <a:endParaRPr sz="1800">
                        <a:latin typeface="Arial MT"/>
                        <a:cs typeface="Arial MT"/>
                      </a:endParaRPr>
                    </a:p>
                  </a:txBody>
                  <a:tcPr marL="0" marR="0" marT="0" marB="0">
                    <a:lnB w="12700">
                      <a:solidFill>
                        <a:srgbClr val="000000"/>
                      </a:solidFill>
                      <a:prstDash val="solid"/>
                    </a:lnB>
                  </a:tcPr>
                </a:tc>
                <a:extLst>
                  <a:ext uri="{0D108BD9-81ED-4DB2-BD59-A6C34878D82A}">
                    <a16:rowId xmlns:a16="http://schemas.microsoft.com/office/drawing/2014/main" val="10000"/>
                  </a:ext>
                </a:extLst>
              </a:tr>
              <a:tr h="336550">
                <a:tc>
                  <a:txBody>
                    <a:bodyPr/>
                    <a:lstStyle/>
                    <a:p>
                      <a:pPr marR="154305" algn="ctr">
                        <a:lnSpc>
                          <a:spcPts val="2050"/>
                        </a:lnSpc>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0" marB="0">
                    <a:lnT w="12700">
                      <a:solidFill>
                        <a:srgbClr val="000000"/>
                      </a:solidFill>
                      <a:prstDash val="solid"/>
                    </a:lnT>
                  </a:tcPr>
                </a:tc>
                <a:tc>
                  <a:txBody>
                    <a:bodyPr/>
                    <a:lstStyle/>
                    <a:p>
                      <a:pPr>
                        <a:lnSpc>
                          <a:spcPct val="100000"/>
                        </a:lnSpc>
                      </a:pPr>
                      <a:endParaRPr sz="2100">
                        <a:latin typeface="Times New Roman"/>
                        <a:cs typeface="Times New Roman"/>
                      </a:endParaRPr>
                    </a:p>
                  </a:txBody>
                  <a:tcPr marL="0" marR="0" marT="0" marB="0"/>
                </a:tc>
                <a:tc>
                  <a:txBody>
                    <a:bodyPr/>
                    <a:lstStyle/>
                    <a:p>
                      <a:pPr marL="528320">
                        <a:lnSpc>
                          <a:spcPts val="2050"/>
                        </a:lnSpc>
                      </a:pPr>
                      <a:r>
                        <a:rPr sz="1800" spc="-50" dirty="0">
                          <a:latin typeface="Arial MT"/>
                          <a:cs typeface="Arial MT"/>
                        </a:rPr>
                        <a:t>0</a:t>
                      </a:r>
                      <a:endParaRPr sz="1800">
                        <a:latin typeface="Arial MT"/>
                        <a:cs typeface="Arial MT"/>
                      </a:endParaRPr>
                    </a:p>
                  </a:txBody>
                  <a:tcPr marL="0" marR="0" marT="0" marB="0">
                    <a:lnT w="12700">
                      <a:solidFill>
                        <a:srgbClr val="000000"/>
                      </a:solidFill>
                      <a:prstDash val="solid"/>
                    </a:lnT>
                  </a:tcPr>
                </a:tc>
                <a:tc>
                  <a:txBody>
                    <a:bodyPr/>
                    <a:lstStyle/>
                    <a:p>
                      <a:pPr marR="79375" algn="ctr">
                        <a:lnSpc>
                          <a:spcPts val="2014"/>
                        </a:lnSpc>
                      </a:pPr>
                      <a:r>
                        <a:rPr sz="1800" spc="-25" dirty="0">
                          <a:latin typeface="Arial MT"/>
                          <a:cs typeface="Arial MT"/>
                        </a:rPr>
                        <a:t>10</a:t>
                      </a:r>
                      <a:endParaRPr sz="1800">
                        <a:latin typeface="Arial MT"/>
                        <a:cs typeface="Arial MT"/>
                      </a:endParaRPr>
                    </a:p>
                  </a:txBody>
                  <a:tcPr marL="0" marR="0" marT="0" marB="0">
                    <a:lnT w="12700">
                      <a:solidFill>
                        <a:srgbClr val="000000"/>
                      </a:solidFill>
                      <a:prstDash val="solid"/>
                    </a:lnT>
                  </a:tcPr>
                </a:tc>
                <a:tc>
                  <a:txBody>
                    <a:bodyPr/>
                    <a:lstStyle/>
                    <a:p>
                      <a:pPr marL="3175" algn="ctr">
                        <a:lnSpc>
                          <a:spcPts val="2014"/>
                        </a:lnSpc>
                      </a:pPr>
                      <a:r>
                        <a:rPr sz="1800" spc="-50" dirty="0">
                          <a:latin typeface="Arial MT"/>
                          <a:cs typeface="Arial MT"/>
                        </a:rPr>
                        <a:t>4</a:t>
                      </a:r>
                      <a:endParaRPr sz="1800">
                        <a:latin typeface="Arial MT"/>
                        <a:cs typeface="Arial MT"/>
                      </a:endParaRPr>
                    </a:p>
                  </a:txBody>
                  <a:tcPr marL="0" marR="0" marT="0" marB="0">
                    <a:lnT w="12700">
                      <a:solidFill>
                        <a:srgbClr val="000000"/>
                      </a:solidFill>
                      <a:prstDash val="solid"/>
                    </a:lnT>
                  </a:tcPr>
                </a:tc>
                <a:extLst>
                  <a:ext uri="{0D108BD9-81ED-4DB2-BD59-A6C34878D82A}">
                    <a16:rowId xmlns:a16="http://schemas.microsoft.com/office/drawing/2014/main" val="10001"/>
                  </a:ext>
                </a:extLst>
              </a:tr>
              <a:tr h="382270">
                <a:tc>
                  <a:txBody>
                    <a:bodyPr/>
                    <a:lstStyle/>
                    <a:p>
                      <a:pPr marR="144780" algn="ctr">
                        <a:lnSpc>
                          <a:spcPct val="100000"/>
                        </a:lnSpc>
                        <a:spcBef>
                          <a:spcPts val="260"/>
                        </a:spcBef>
                      </a:pPr>
                      <a:r>
                        <a:rPr sz="1800" spc="-25" dirty="0">
                          <a:latin typeface="Arial MT"/>
                          <a:cs typeface="Arial MT"/>
                        </a:rPr>
                        <a:t>P</a:t>
                      </a:r>
                      <a:r>
                        <a:rPr sz="1800" spc="-37" baseline="-13888" dirty="0">
                          <a:latin typeface="Arial MT"/>
                          <a:cs typeface="Arial MT"/>
                        </a:rPr>
                        <a:t>2</a:t>
                      </a:r>
                      <a:endParaRPr sz="1800" baseline="-13888">
                        <a:latin typeface="Arial MT"/>
                        <a:cs typeface="Arial MT"/>
                      </a:endParaRPr>
                    </a:p>
                  </a:txBody>
                  <a:tcPr marL="0" marR="0" marT="33020" marB="0"/>
                </a:tc>
                <a:tc>
                  <a:txBody>
                    <a:bodyPr/>
                    <a:lstStyle/>
                    <a:p>
                      <a:pPr>
                        <a:lnSpc>
                          <a:spcPct val="100000"/>
                        </a:lnSpc>
                      </a:pPr>
                      <a:endParaRPr sz="2100">
                        <a:latin typeface="Times New Roman"/>
                        <a:cs typeface="Times New Roman"/>
                      </a:endParaRPr>
                    </a:p>
                  </a:txBody>
                  <a:tcPr marL="0" marR="0" marT="0" marB="0"/>
                </a:tc>
                <a:tc>
                  <a:txBody>
                    <a:bodyPr/>
                    <a:lstStyle/>
                    <a:p>
                      <a:pPr marL="531495">
                        <a:lnSpc>
                          <a:spcPct val="100000"/>
                        </a:lnSpc>
                        <a:spcBef>
                          <a:spcPts val="355"/>
                        </a:spcBef>
                      </a:pPr>
                      <a:r>
                        <a:rPr sz="1800" spc="-50" dirty="0">
                          <a:latin typeface="Arial MT"/>
                          <a:cs typeface="Arial MT"/>
                        </a:rPr>
                        <a:t>3</a:t>
                      </a:r>
                      <a:endParaRPr sz="1800">
                        <a:latin typeface="Arial MT"/>
                        <a:cs typeface="Arial MT"/>
                      </a:endParaRPr>
                    </a:p>
                  </a:txBody>
                  <a:tcPr marL="0" marR="0" marT="45085" marB="0"/>
                </a:tc>
                <a:tc>
                  <a:txBody>
                    <a:bodyPr/>
                    <a:lstStyle/>
                    <a:p>
                      <a:pPr marR="193040" algn="ctr">
                        <a:lnSpc>
                          <a:spcPct val="100000"/>
                        </a:lnSpc>
                        <a:spcBef>
                          <a:spcPts val="285"/>
                        </a:spcBef>
                      </a:pPr>
                      <a:r>
                        <a:rPr sz="1800" spc="-50" dirty="0">
                          <a:latin typeface="Arial MT"/>
                          <a:cs typeface="Arial MT"/>
                        </a:rPr>
                        <a:t>6</a:t>
                      </a:r>
                      <a:endParaRPr sz="1800">
                        <a:latin typeface="Arial MT"/>
                        <a:cs typeface="Arial MT"/>
                      </a:endParaRPr>
                    </a:p>
                  </a:txBody>
                  <a:tcPr marL="0" marR="0" marT="36195" marB="0"/>
                </a:tc>
                <a:tc>
                  <a:txBody>
                    <a:bodyPr/>
                    <a:lstStyle/>
                    <a:p>
                      <a:pPr marL="1905" algn="ctr">
                        <a:lnSpc>
                          <a:spcPct val="100000"/>
                        </a:lnSpc>
                        <a:spcBef>
                          <a:spcPts val="285"/>
                        </a:spcBef>
                      </a:pPr>
                      <a:r>
                        <a:rPr sz="1800" spc="-50" dirty="0">
                          <a:latin typeface="Arial MT"/>
                          <a:cs typeface="Arial MT"/>
                        </a:rPr>
                        <a:t>2</a:t>
                      </a:r>
                      <a:endParaRPr sz="1800">
                        <a:latin typeface="Arial MT"/>
                        <a:cs typeface="Arial MT"/>
                      </a:endParaRPr>
                    </a:p>
                  </a:txBody>
                  <a:tcPr marL="0" marR="0" marT="36195" marB="0"/>
                </a:tc>
                <a:extLst>
                  <a:ext uri="{0D108BD9-81ED-4DB2-BD59-A6C34878D82A}">
                    <a16:rowId xmlns:a16="http://schemas.microsoft.com/office/drawing/2014/main" val="10002"/>
                  </a:ext>
                </a:extLst>
              </a:tr>
              <a:tr h="381000">
                <a:tc>
                  <a:txBody>
                    <a:bodyPr/>
                    <a:lstStyle/>
                    <a:p>
                      <a:pPr marR="144780" algn="ctr">
                        <a:lnSpc>
                          <a:spcPct val="100000"/>
                        </a:lnSpc>
                        <a:spcBef>
                          <a:spcPts val="250"/>
                        </a:spcBef>
                      </a:pPr>
                      <a:r>
                        <a:rPr sz="1800" spc="-25" dirty="0">
                          <a:latin typeface="Arial MT"/>
                          <a:cs typeface="Arial MT"/>
                        </a:rPr>
                        <a:t>P</a:t>
                      </a:r>
                      <a:r>
                        <a:rPr sz="1800" spc="-37" baseline="-13888" dirty="0">
                          <a:latin typeface="Arial MT"/>
                          <a:cs typeface="Arial MT"/>
                        </a:rPr>
                        <a:t>3</a:t>
                      </a:r>
                      <a:endParaRPr sz="1800" baseline="-13888">
                        <a:latin typeface="Arial MT"/>
                        <a:cs typeface="Arial MT"/>
                      </a:endParaRPr>
                    </a:p>
                  </a:txBody>
                  <a:tcPr marL="0" marR="0" marT="31750" marB="0"/>
                </a:tc>
                <a:tc>
                  <a:txBody>
                    <a:bodyPr/>
                    <a:lstStyle/>
                    <a:p>
                      <a:pPr>
                        <a:lnSpc>
                          <a:spcPct val="100000"/>
                        </a:lnSpc>
                      </a:pPr>
                      <a:endParaRPr sz="2100">
                        <a:latin typeface="Times New Roman"/>
                        <a:cs typeface="Times New Roman"/>
                      </a:endParaRPr>
                    </a:p>
                  </a:txBody>
                  <a:tcPr marL="0" marR="0" marT="0" marB="0"/>
                </a:tc>
                <a:tc>
                  <a:txBody>
                    <a:bodyPr/>
                    <a:lstStyle/>
                    <a:p>
                      <a:pPr marL="531495">
                        <a:lnSpc>
                          <a:spcPct val="100000"/>
                        </a:lnSpc>
                        <a:spcBef>
                          <a:spcPts val="345"/>
                        </a:spcBef>
                      </a:pPr>
                      <a:r>
                        <a:rPr sz="1800" spc="-50" dirty="0">
                          <a:latin typeface="Arial MT"/>
                          <a:cs typeface="Arial MT"/>
                        </a:rPr>
                        <a:t>3</a:t>
                      </a:r>
                      <a:endParaRPr sz="1800">
                        <a:latin typeface="Arial MT"/>
                        <a:cs typeface="Arial MT"/>
                      </a:endParaRPr>
                    </a:p>
                  </a:txBody>
                  <a:tcPr marL="0" marR="0" marT="43815" marB="0"/>
                </a:tc>
                <a:tc>
                  <a:txBody>
                    <a:bodyPr/>
                    <a:lstStyle/>
                    <a:p>
                      <a:pPr marR="193040" algn="ctr">
                        <a:lnSpc>
                          <a:spcPct val="100000"/>
                        </a:lnSpc>
                        <a:spcBef>
                          <a:spcPts val="270"/>
                        </a:spcBef>
                      </a:pPr>
                      <a:r>
                        <a:rPr sz="1800" spc="-50" dirty="0">
                          <a:latin typeface="Arial MT"/>
                          <a:cs typeface="Arial MT"/>
                        </a:rPr>
                        <a:t>4</a:t>
                      </a:r>
                      <a:endParaRPr sz="1800">
                        <a:latin typeface="Arial MT"/>
                        <a:cs typeface="Arial MT"/>
                      </a:endParaRPr>
                    </a:p>
                  </a:txBody>
                  <a:tcPr marL="0" marR="0" marT="34290" marB="0"/>
                </a:tc>
                <a:tc>
                  <a:txBody>
                    <a:bodyPr/>
                    <a:lstStyle/>
                    <a:p>
                      <a:pPr marL="1905" algn="ctr">
                        <a:lnSpc>
                          <a:spcPct val="100000"/>
                        </a:lnSpc>
                        <a:spcBef>
                          <a:spcPts val="270"/>
                        </a:spcBef>
                      </a:pPr>
                      <a:r>
                        <a:rPr sz="1800" spc="-50" dirty="0">
                          <a:latin typeface="Arial MT"/>
                          <a:cs typeface="Arial MT"/>
                        </a:rPr>
                        <a:t>5</a:t>
                      </a:r>
                      <a:endParaRPr sz="1800">
                        <a:latin typeface="Arial MT"/>
                        <a:cs typeface="Arial MT"/>
                      </a:endParaRPr>
                    </a:p>
                  </a:txBody>
                  <a:tcPr marL="0" marR="0" marT="34290" marB="0"/>
                </a:tc>
                <a:extLst>
                  <a:ext uri="{0D108BD9-81ED-4DB2-BD59-A6C34878D82A}">
                    <a16:rowId xmlns:a16="http://schemas.microsoft.com/office/drawing/2014/main" val="10003"/>
                  </a:ext>
                </a:extLst>
              </a:tr>
              <a:tr h="380365">
                <a:tc>
                  <a:txBody>
                    <a:bodyPr/>
                    <a:lstStyle/>
                    <a:p>
                      <a:pPr marR="144780" algn="ctr">
                        <a:lnSpc>
                          <a:spcPct val="100000"/>
                        </a:lnSpc>
                        <a:spcBef>
                          <a:spcPts val="250"/>
                        </a:spcBef>
                      </a:pPr>
                      <a:r>
                        <a:rPr sz="1800" spc="-25" dirty="0">
                          <a:latin typeface="Arial MT"/>
                          <a:cs typeface="Arial MT"/>
                        </a:rPr>
                        <a:t>P</a:t>
                      </a:r>
                      <a:r>
                        <a:rPr sz="1800" spc="-37" baseline="-13888" dirty="0">
                          <a:latin typeface="Arial MT"/>
                          <a:cs typeface="Arial MT"/>
                        </a:rPr>
                        <a:t>4</a:t>
                      </a:r>
                      <a:endParaRPr sz="1800" baseline="-13888">
                        <a:latin typeface="Arial MT"/>
                        <a:cs typeface="Arial MT"/>
                      </a:endParaRPr>
                    </a:p>
                  </a:txBody>
                  <a:tcPr marL="0" marR="0" marT="31750" marB="0"/>
                </a:tc>
                <a:tc>
                  <a:txBody>
                    <a:bodyPr/>
                    <a:lstStyle/>
                    <a:p>
                      <a:pPr>
                        <a:lnSpc>
                          <a:spcPct val="100000"/>
                        </a:lnSpc>
                      </a:pPr>
                      <a:endParaRPr sz="2100">
                        <a:latin typeface="Times New Roman"/>
                        <a:cs typeface="Times New Roman"/>
                      </a:endParaRPr>
                    </a:p>
                  </a:txBody>
                  <a:tcPr marL="0" marR="0" marT="0" marB="0"/>
                </a:tc>
                <a:tc>
                  <a:txBody>
                    <a:bodyPr/>
                    <a:lstStyle/>
                    <a:p>
                      <a:pPr marL="531495">
                        <a:lnSpc>
                          <a:spcPct val="100000"/>
                        </a:lnSpc>
                        <a:spcBef>
                          <a:spcPts val="345"/>
                        </a:spcBef>
                      </a:pPr>
                      <a:r>
                        <a:rPr sz="1800" spc="-50" dirty="0">
                          <a:latin typeface="Arial MT"/>
                          <a:cs typeface="Arial MT"/>
                        </a:rPr>
                        <a:t>8</a:t>
                      </a:r>
                      <a:endParaRPr sz="1800">
                        <a:latin typeface="Arial MT"/>
                        <a:cs typeface="Arial MT"/>
                      </a:endParaRPr>
                    </a:p>
                  </a:txBody>
                  <a:tcPr marL="0" marR="0" marT="43815" marB="0"/>
                </a:tc>
                <a:tc>
                  <a:txBody>
                    <a:bodyPr/>
                    <a:lstStyle/>
                    <a:p>
                      <a:pPr marR="193040" algn="ctr">
                        <a:lnSpc>
                          <a:spcPct val="100000"/>
                        </a:lnSpc>
                        <a:spcBef>
                          <a:spcPts val="270"/>
                        </a:spcBef>
                      </a:pPr>
                      <a:r>
                        <a:rPr sz="1800" spc="-50" dirty="0">
                          <a:latin typeface="Arial MT"/>
                          <a:cs typeface="Arial MT"/>
                        </a:rPr>
                        <a:t>3</a:t>
                      </a:r>
                      <a:endParaRPr sz="1800">
                        <a:latin typeface="Arial MT"/>
                        <a:cs typeface="Arial MT"/>
                      </a:endParaRPr>
                    </a:p>
                  </a:txBody>
                  <a:tcPr marL="0" marR="0" marT="34290" marB="0"/>
                </a:tc>
                <a:tc>
                  <a:txBody>
                    <a:bodyPr/>
                    <a:lstStyle/>
                    <a:p>
                      <a:pPr marL="1905" algn="ctr">
                        <a:lnSpc>
                          <a:spcPct val="100000"/>
                        </a:lnSpc>
                        <a:spcBef>
                          <a:spcPts val="270"/>
                        </a:spcBef>
                      </a:pPr>
                      <a:r>
                        <a:rPr sz="1800" spc="-50" dirty="0">
                          <a:latin typeface="Arial MT"/>
                          <a:cs typeface="Arial MT"/>
                        </a:rPr>
                        <a:t>3</a:t>
                      </a:r>
                      <a:endParaRPr sz="1800">
                        <a:latin typeface="Arial MT"/>
                        <a:cs typeface="Arial MT"/>
                      </a:endParaRPr>
                    </a:p>
                  </a:txBody>
                  <a:tcPr marL="0" marR="0" marT="34290" marB="0"/>
                </a:tc>
                <a:extLst>
                  <a:ext uri="{0D108BD9-81ED-4DB2-BD59-A6C34878D82A}">
                    <a16:rowId xmlns:a16="http://schemas.microsoft.com/office/drawing/2014/main" val="10004"/>
                  </a:ext>
                </a:extLst>
              </a:tr>
              <a:tr h="327660">
                <a:tc>
                  <a:txBody>
                    <a:bodyPr/>
                    <a:lstStyle/>
                    <a:p>
                      <a:pPr marR="144780" algn="ctr">
                        <a:lnSpc>
                          <a:spcPct val="100000"/>
                        </a:lnSpc>
                        <a:spcBef>
                          <a:spcPts val="250"/>
                        </a:spcBef>
                      </a:pPr>
                      <a:r>
                        <a:rPr sz="1800" spc="-25" dirty="0">
                          <a:latin typeface="Arial MT"/>
                          <a:cs typeface="Arial MT"/>
                        </a:rPr>
                        <a:t>P</a:t>
                      </a:r>
                      <a:r>
                        <a:rPr sz="1800" spc="-37" baseline="-13888" dirty="0">
                          <a:latin typeface="Arial MT"/>
                          <a:cs typeface="Arial MT"/>
                        </a:rPr>
                        <a:t>5</a:t>
                      </a:r>
                      <a:endParaRPr sz="1800" baseline="-13888">
                        <a:latin typeface="Arial MT"/>
                        <a:cs typeface="Arial MT"/>
                      </a:endParaRPr>
                    </a:p>
                  </a:txBody>
                  <a:tcPr marL="0" marR="0" marT="31750" marB="0"/>
                </a:tc>
                <a:tc>
                  <a:txBody>
                    <a:bodyPr/>
                    <a:lstStyle/>
                    <a:p>
                      <a:pPr>
                        <a:lnSpc>
                          <a:spcPct val="100000"/>
                        </a:lnSpc>
                      </a:pPr>
                      <a:endParaRPr sz="2000">
                        <a:latin typeface="Times New Roman"/>
                        <a:cs typeface="Times New Roman"/>
                      </a:endParaRPr>
                    </a:p>
                  </a:txBody>
                  <a:tcPr marL="0" marR="0" marT="0" marB="0"/>
                </a:tc>
                <a:tc>
                  <a:txBody>
                    <a:bodyPr/>
                    <a:lstStyle/>
                    <a:p>
                      <a:pPr marL="531495">
                        <a:lnSpc>
                          <a:spcPts val="2135"/>
                        </a:lnSpc>
                        <a:spcBef>
                          <a:spcPts val="345"/>
                        </a:spcBef>
                      </a:pPr>
                      <a:r>
                        <a:rPr sz="1800" spc="-25" dirty="0">
                          <a:latin typeface="Arial MT"/>
                          <a:cs typeface="Arial MT"/>
                        </a:rPr>
                        <a:t>13</a:t>
                      </a:r>
                      <a:endParaRPr sz="1800">
                        <a:latin typeface="Arial MT"/>
                        <a:cs typeface="Arial MT"/>
                      </a:endParaRPr>
                    </a:p>
                  </a:txBody>
                  <a:tcPr marL="0" marR="0" marT="43815" marB="0"/>
                </a:tc>
                <a:tc>
                  <a:txBody>
                    <a:bodyPr/>
                    <a:lstStyle/>
                    <a:p>
                      <a:pPr marR="193040" algn="ctr">
                        <a:lnSpc>
                          <a:spcPct val="100000"/>
                        </a:lnSpc>
                        <a:spcBef>
                          <a:spcPts val="270"/>
                        </a:spcBef>
                      </a:pPr>
                      <a:r>
                        <a:rPr sz="1800" spc="-50" dirty="0">
                          <a:latin typeface="Arial MT"/>
                          <a:cs typeface="Arial MT"/>
                        </a:rPr>
                        <a:t>5</a:t>
                      </a:r>
                      <a:endParaRPr sz="1800">
                        <a:latin typeface="Arial MT"/>
                        <a:cs typeface="Arial MT"/>
                      </a:endParaRPr>
                    </a:p>
                  </a:txBody>
                  <a:tcPr marL="0" marR="0" marT="34290" marB="0"/>
                </a:tc>
                <a:tc>
                  <a:txBody>
                    <a:bodyPr/>
                    <a:lstStyle/>
                    <a:p>
                      <a:pPr marL="1905" algn="ctr">
                        <a:lnSpc>
                          <a:spcPct val="100000"/>
                        </a:lnSpc>
                        <a:spcBef>
                          <a:spcPts val="270"/>
                        </a:spcBef>
                      </a:pPr>
                      <a:r>
                        <a:rPr sz="1800" spc="-50" dirty="0">
                          <a:latin typeface="Arial MT"/>
                          <a:cs typeface="Arial MT"/>
                        </a:rPr>
                        <a:t>1</a:t>
                      </a:r>
                      <a:endParaRPr sz="1800">
                        <a:latin typeface="Arial MT"/>
                        <a:cs typeface="Arial MT"/>
                      </a:endParaRPr>
                    </a:p>
                  </a:txBody>
                  <a:tcPr marL="0" marR="0" marT="34290" marB="0"/>
                </a:tc>
                <a:extLst>
                  <a:ext uri="{0D108BD9-81ED-4DB2-BD59-A6C34878D82A}">
                    <a16:rowId xmlns:a16="http://schemas.microsoft.com/office/drawing/2014/main" val="10005"/>
                  </a:ext>
                </a:extLst>
              </a:tr>
            </a:tbl>
          </a:graphicData>
        </a:graphic>
      </p:graphicFrame>
      <p:graphicFrame>
        <p:nvGraphicFramePr>
          <p:cNvPr id="6" name="object 6"/>
          <p:cNvGraphicFramePr>
            <a:graphicFrameLocks noGrp="1"/>
          </p:cNvGraphicFramePr>
          <p:nvPr/>
        </p:nvGraphicFramePr>
        <p:xfrm>
          <a:off x="1482090" y="4970526"/>
          <a:ext cx="5181599" cy="457200"/>
        </p:xfrm>
        <a:graphic>
          <a:graphicData uri="http://schemas.openxmlformats.org/drawingml/2006/table">
            <a:tbl>
              <a:tblPr firstRow="1" bandRow="1">
                <a:tableStyleId>{2D5ABB26-0587-4C30-8999-92F81FD0307C}</a:tableStyleId>
              </a:tblPr>
              <a:tblGrid>
                <a:gridCol w="1901825">
                  <a:extLst>
                    <a:ext uri="{9D8B030D-6E8A-4147-A177-3AD203B41FA5}">
                      <a16:colId xmlns:a16="http://schemas.microsoft.com/office/drawing/2014/main" val="20000"/>
                    </a:ext>
                  </a:extLst>
                </a:gridCol>
                <a:gridCol w="967739">
                  <a:extLst>
                    <a:ext uri="{9D8B030D-6E8A-4147-A177-3AD203B41FA5}">
                      <a16:colId xmlns:a16="http://schemas.microsoft.com/office/drawing/2014/main" val="20001"/>
                    </a:ext>
                  </a:extLst>
                </a:gridCol>
                <a:gridCol w="861060">
                  <a:extLst>
                    <a:ext uri="{9D8B030D-6E8A-4147-A177-3AD203B41FA5}">
                      <a16:colId xmlns:a16="http://schemas.microsoft.com/office/drawing/2014/main" val="20002"/>
                    </a:ext>
                  </a:extLst>
                </a:gridCol>
                <a:gridCol w="536575">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tblGrid>
              <a:tr h="457200">
                <a:tc>
                  <a:txBody>
                    <a:bodyPr/>
                    <a:lstStyle/>
                    <a:p>
                      <a:pPr marR="242570" algn="ctr">
                        <a:lnSpc>
                          <a:spcPct val="100000"/>
                        </a:lnSpc>
                        <a:spcBef>
                          <a:spcPts val="405"/>
                        </a:spcBef>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51435" marB="0">
                    <a:lnL w="38100">
                      <a:solidFill>
                        <a:srgbClr val="000000"/>
                      </a:solidFill>
                      <a:prstDash val="solid"/>
                    </a:lnL>
                    <a:lnR w="12700">
                      <a:solidFill>
                        <a:srgbClr val="000000"/>
                      </a:solidFill>
                      <a:prstDash val="solid"/>
                    </a:lnR>
                    <a:lnT w="38100">
                      <a:solidFill>
                        <a:srgbClr val="000000"/>
                      </a:solidFill>
                      <a:prstDash val="solid"/>
                    </a:lnT>
                    <a:lnB w="38100">
                      <a:solidFill>
                        <a:srgbClr val="000000"/>
                      </a:solidFill>
                      <a:prstDash val="solid"/>
                    </a:lnB>
                  </a:tcPr>
                </a:tc>
                <a:tc>
                  <a:txBody>
                    <a:bodyPr/>
                    <a:lstStyle/>
                    <a:p>
                      <a:pPr marL="46355" algn="ctr">
                        <a:lnSpc>
                          <a:spcPct val="100000"/>
                        </a:lnSpc>
                        <a:spcBef>
                          <a:spcPts val="405"/>
                        </a:spcBef>
                      </a:pPr>
                      <a:r>
                        <a:rPr sz="1800" spc="-25" dirty="0">
                          <a:latin typeface="Arial MT"/>
                          <a:cs typeface="Arial MT"/>
                        </a:rPr>
                        <a:t>P</a:t>
                      </a:r>
                      <a:r>
                        <a:rPr sz="1800" spc="-37" baseline="-13888" dirty="0">
                          <a:latin typeface="Arial MT"/>
                          <a:cs typeface="Arial MT"/>
                        </a:rPr>
                        <a:t>2</a:t>
                      </a:r>
                      <a:endParaRPr sz="1800" baseline="-13888">
                        <a:latin typeface="Arial MT"/>
                        <a:cs typeface="Arial MT"/>
                      </a:endParaRPr>
                    </a:p>
                  </a:txBody>
                  <a:tcPr marL="0" marR="0" marT="51435" marB="0">
                    <a:lnL w="12700">
                      <a:solidFill>
                        <a:srgbClr val="000000"/>
                      </a:solidFill>
                      <a:prstDash val="solid"/>
                    </a:lnL>
                    <a:lnR w="12700">
                      <a:solidFill>
                        <a:srgbClr val="000000"/>
                      </a:solidFill>
                      <a:prstDash val="solid"/>
                    </a:lnR>
                    <a:lnT w="38100">
                      <a:solidFill>
                        <a:srgbClr val="000000"/>
                      </a:solidFill>
                      <a:prstDash val="solid"/>
                    </a:lnT>
                    <a:lnB w="38100">
                      <a:solidFill>
                        <a:srgbClr val="000000"/>
                      </a:solidFill>
                      <a:prstDash val="solid"/>
                    </a:lnB>
                  </a:tcPr>
                </a:tc>
                <a:tc>
                  <a:txBody>
                    <a:bodyPr/>
                    <a:lstStyle/>
                    <a:p>
                      <a:pPr marL="340995">
                        <a:lnSpc>
                          <a:spcPct val="100000"/>
                        </a:lnSpc>
                        <a:spcBef>
                          <a:spcPts val="490"/>
                        </a:spcBef>
                      </a:pPr>
                      <a:r>
                        <a:rPr sz="1800" spc="-25" dirty="0">
                          <a:latin typeface="Arial MT"/>
                          <a:cs typeface="Arial MT"/>
                        </a:rPr>
                        <a:t>P</a:t>
                      </a:r>
                      <a:r>
                        <a:rPr sz="1800" spc="-37" baseline="-13888" dirty="0">
                          <a:latin typeface="Arial MT"/>
                          <a:cs typeface="Arial MT"/>
                        </a:rPr>
                        <a:t>5</a:t>
                      </a:r>
                      <a:endParaRPr sz="1800" baseline="-13888">
                        <a:latin typeface="Arial MT"/>
                        <a:cs typeface="Arial MT"/>
                      </a:endParaRPr>
                    </a:p>
                  </a:txBody>
                  <a:tcPr marL="0" marR="0" marT="62230" marB="0">
                    <a:lnL w="12700">
                      <a:solidFill>
                        <a:srgbClr val="000000"/>
                      </a:solidFill>
                      <a:prstDash val="solid"/>
                    </a:lnL>
                    <a:lnR w="12700">
                      <a:solidFill>
                        <a:srgbClr val="000000"/>
                      </a:solidFill>
                      <a:prstDash val="solid"/>
                    </a:lnR>
                    <a:lnT w="38100">
                      <a:solidFill>
                        <a:srgbClr val="000000"/>
                      </a:solidFill>
                      <a:prstDash val="solid"/>
                    </a:lnT>
                    <a:lnB w="38100">
                      <a:solidFill>
                        <a:srgbClr val="000000"/>
                      </a:solidFill>
                      <a:prstDash val="solid"/>
                    </a:lnB>
                  </a:tcPr>
                </a:tc>
                <a:tc>
                  <a:txBody>
                    <a:bodyPr/>
                    <a:lstStyle/>
                    <a:p>
                      <a:pPr marL="165735">
                        <a:lnSpc>
                          <a:spcPct val="100000"/>
                        </a:lnSpc>
                        <a:spcBef>
                          <a:spcPts val="490"/>
                        </a:spcBef>
                      </a:pPr>
                      <a:r>
                        <a:rPr sz="1800" spc="-25" dirty="0">
                          <a:latin typeface="Arial MT"/>
                          <a:cs typeface="Arial MT"/>
                        </a:rPr>
                        <a:t>P</a:t>
                      </a:r>
                      <a:r>
                        <a:rPr sz="1800" spc="-37" baseline="-13888" dirty="0">
                          <a:latin typeface="Arial MT"/>
                          <a:cs typeface="Arial MT"/>
                        </a:rPr>
                        <a:t>4</a:t>
                      </a:r>
                      <a:endParaRPr sz="1800" baseline="-13888">
                        <a:latin typeface="Arial MT"/>
                        <a:cs typeface="Arial MT"/>
                      </a:endParaRPr>
                    </a:p>
                  </a:txBody>
                  <a:tcPr marL="0" marR="0" marT="62230" marB="0">
                    <a:lnL w="12700">
                      <a:solidFill>
                        <a:srgbClr val="000000"/>
                      </a:solidFill>
                      <a:prstDash val="solid"/>
                    </a:lnL>
                    <a:lnR w="12700">
                      <a:solidFill>
                        <a:srgbClr val="000000"/>
                      </a:solidFill>
                      <a:prstDash val="solid"/>
                    </a:lnR>
                    <a:lnT w="38100">
                      <a:solidFill>
                        <a:srgbClr val="000000"/>
                      </a:solidFill>
                      <a:prstDash val="solid"/>
                    </a:lnT>
                    <a:lnB w="38100">
                      <a:solidFill>
                        <a:srgbClr val="000000"/>
                      </a:solidFill>
                      <a:prstDash val="solid"/>
                    </a:lnB>
                  </a:tcPr>
                </a:tc>
                <a:tc>
                  <a:txBody>
                    <a:bodyPr/>
                    <a:lstStyle/>
                    <a:p>
                      <a:pPr marL="377825">
                        <a:lnSpc>
                          <a:spcPct val="100000"/>
                        </a:lnSpc>
                        <a:spcBef>
                          <a:spcPts val="405"/>
                        </a:spcBef>
                      </a:pPr>
                      <a:r>
                        <a:rPr sz="1800" spc="-25" dirty="0">
                          <a:latin typeface="Arial MT"/>
                          <a:cs typeface="Arial MT"/>
                        </a:rPr>
                        <a:t>P</a:t>
                      </a:r>
                      <a:r>
                        <a:rPr sz="1800" spc="-37" baseline="-13888" dirty="0">
                          <a:latin typeface="Arial MT"/>
                          <a:cs typeface="Arial MT"/>
                        </a:rPr>
                        <a:t>3</a:t>
                      </a:r>
                      <a:endParaRPr sz="1800" baseline="-13888">
                        <a:latin typeface="Arial MT"/>
                        <a:cs typeface="Arial MT"/>
                      </a:endParaRPr>
                    </a:p>
                  </a:txBody>
                  <a:tcPr marL="0" marR="0" marT="51435" marB="0">
                    <a:lnL w="127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sp>
        <p:nvSpPr>
          <p:cNvPr id="7" name="object 7"/>
          <p:cNvSpPr txBox="1"/>
          <p:nvPr/>
        </p:nvSpPr>
        <p:spPr>
          <a:xfrm>
            <a:off x="3379771" y="5499642"/>
            <a:ext cx="224790"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Arial MT"/>
                <a:cs typeface="Arial MT"/>
              </a:rPr>
              <a:t>10</a:t>
            </a:r>
            <a:endParaRPr sz="1400">
              <a:latin typeface="Arial MT"/>
              <a:cs typeface="Arial MT"/>
            </a:endParaRPr>
          </a:p>
        </p:txBody>
      </p:sp>
      <p:sp>
        <p:nvSpPr>
          <p:cNvPr id="8" name="object 8"/>
          <p:cNvSpPr txBox="1"/>
          <p:nvPr/>
        </p:nvSpPr>
        <p:spPr>
          <a:xfrm>
            <a:off x="4341400" y="5485875"/>
            <a:ext cx="224790"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Arial MT"/>
                <a:cs typeface="Arial MT"/>
              </a:rPr>
              <a:t>16</a:t>
            </a:r>
            <a:endParaRPr sz="1400">
              <a:latin typeface="Arial MT"/>
              <a:cs typeface="Arial MT"/>
            </a:endParaRPr>
          </a:p>
        </p:txBody>
      </p:sp>
      <p:sp>
        <p:nvSpPr>
          <p:cNvPr id="9" name="object 9"/>
          <p:cNvSpPr txBox="1"/>
          <p:nvPr/>
        </p:nvSpPr>
        <p:spPr>
          <a:xfrm>
            <a:off x="5183015" y="5485875"/>
            <a:ext cx="220979"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Arial MT"/>
                <a:cs typeface="Arial MT"/>
              </a:rPr>
              <a:t>21</a:t>
            </a:r>
            <a:endParaRPr sz="1400">
              <a:latin typeface="Arial MT"/>
              <a:cs typeface="Arial MT"/>
            </a:endParaRPr>
          </a:p>
        </p:txBody>
      </p:sp>
      <p:sp>
        <p:nvSpPr>
          <p:cNvPr id="10" name="object 10"/>
          <p:cNvSpPr txBox="1"/>
          <p:nvPr/>
        </p:nvSpPr>
        <p:spPr>
          <a:xfrm>
            <a:off x="5716041" y="5499642"/>
            <a:ext cx="224790"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Arial MT"/>
                <a:cs typeface="Arial MT"/>
              </a:rPr>
              <a:t>24</a:t>
            </a:r>
            <a:endParaRPr sz="1400">
              <a:latin typeface="Arial MT"/>
              <a:cs typeface="Arial MT"/>
            </a:endParaRPr>
          </a:p>
        </p:txBody>
      </p:sp>
      <p:sp>
        <p:nvSpPr>
          <p:cNvPr id="11" name="object 11"/>
          <p:cNvSpPr txBox="1"/>
          <p:nvPr/>
        </p:nvSpPr>
        <p:spPr>
          <a:xfrm>
            <a:off x="993115" y="4495329"/>
            <a:ext cx="134556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Gantt</a:t>
            </a:r>
            <a:r>
              <a:rPr sz="1800" b="1" spc="-125" dirty="0">
                <a:latin typeface="Arial"/>
                <a:cs typeface="Arial"/>
              </a:rPr>
              <a:t> </a:t>
            </a:r>
            <a:r>
              <a:rPr sz="1800" b="1" spc="-10" dirty="0">
                <a:latin typeface="Arial"/>
                <a:cs typeface="Arial"/>
              </a:rPr>
              <a:t>Chart:</a:t>
            </a:r>
            <a:endParaRPr sz="1800">
              <a:latin typeface="Arial"/>
              <a:cs typeface="Arial"/>
            </a:endParaRPr>
          </a:p>
        </p:txBody>
      </p:sp>
      <p:sp>
        <p:nvSpPr>
          <p:cNvPr id="12" name="object 12"/>
          <p:cNvSpPr/>
          <p:nvPr/>
        </p:nvSpPr>
        <p:spPr>
          <a:xfrm>
            <a:off x="3049524" y="6548628"/>
            <a:ext cx="2133600" cy="10795"/>
          </a:xfrm>
          <a:custGeom>
            <a:avLst/>
            <a:gdLst/>
            <a:ahLst/>
            <a:cxnLst/>
            <a:rect l="l" t="t" r="r" b="b"/>
            <a:pathLst>
              <a:path w="2133600" h="10795">
                <a:moveTo>
                  <a:pt x="2133599" y="10667"/>
                </a:moveTo>
                <a:lnTo>
                  <a:pt x="0" y="10667"/>
                </a:lnTo>
                <a:lnTo>
                  <a:pt x="0" y="0"/>
                </a:lnTo>
                <a:lnTo>
                  <a:pt x="2133599" y="0"/>
                </a:lnTo>
                <a:lnTo>
                  <a:pt x="2133599" y="10667"/>
                </a:lnTo>
                <a:close/>
              </a:path>
            </a:pathLst>
          </a:custGeom>
          <a:solidFill>
            <a:srgbClr val="000000"/>
          </a:solidFill>
        </p:spPr>
        <p:txBody>
          <a:bodyPr wrap="square" lIns="0" tIns="0" rIns="0" bIns="0" rtlCol="0"/>
          <a:lstStyle/>
          <a:p>
            <a:endParaRPr/>
          </a:p>
        </p:txBody>
      </p:sp>
      <p:sp>
        <p:nvSpPr>
          <p:cNvPr id="13" name="object 13"/>
          <p:cNvSpPr txBox="1"/>
          <p:nvPr/>
        </p:nvSpPr>
        <p:spPr>
          <a:xfrm>
            <a:off x="3126746" y="6188394"/>
            <a:ext cx="19062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0</a:t>
            </a:r>
            <a:r>
              <a:rPr sz="1800" spc="-30" dirty="0">
                <a:latin typeface="Arial MT"/>
                <a:cs typeface="Arial MT"/>
              </a:rPr>
              <a:t> </a:t>
            </a:r>
            <a:r>
              <a:rPr sz="1800" dirty="0">
                <a:latin typeface="Arial MT"/>
                <a:cs typeface="Arial MT"/>
              </a:rPr>
              <a:t>+</a:t>
            </a:r>
            <a:r>
              <a:rPr sz="1800" spc="-10" dirty="0">
                <a:latin typeface="Arial MT"/>
                <a:cs typeface="Arial MT"/>
              </a:rPr>
              <a:t> </a:t>
            </a:r>
            <a:r>
              <a:rPr sz="1800" dirty="0">
                <a:latin typeface="Arial MT"/>
                <a:cs typeface="Arial MT"/>
              </a:rPr>
              <a:t>7</a:t>
            </a:r>
            <a:r>
              <a:rPr sz="1800" spc="-55" dirty="0">
                <a:latin typeface="Arial MT"/>
                <a:cs typeface="Arial MT"/>
              </a:rPr>
              <a:t> </a:t>
            </a:r>
            <a:r>
              <a:rPr sz="1800" dirty="0">
                <a:latin typeface="Arial MT"/>
                <a:cs typeface="Arial MT"/>
              </a:rPr>
              <a:t>+</a:t>
            </a:r>
            <a:r>
              <a:rPr sz="1800" spc="5" dirty="0">
                <a:latin typeface="Arial MT"/>
                <a:cs typeface="Arial MT"/>
              </a:rPr>
              <a:t> </a:t>
            </a:r>
            <a:r>
              <a:rPr sz="1800" dirty="0">
                <a:latin typeface="Arial MT"/>
                <a:cs typeface="Arial MT"/>
              </a:rPr>
              <a:t>21</a:t>
            </a:r>
            <a:r>
              <a:rPr sz="1800" spc="5" dirty="0">
                <a:latin typeface="Arial MT"/>
                <a:cs typeface="Arial MT"/>
              </a:rPr>
              <a:t> </a:t>
            </a:r>
            <a:r>
              <a:rPr sz="1800" dirty="0">
                <a:latin typeface="Arial MT"/>
                <a:cs typeface="Arial MT"/>
              </a:rPr>
              <a:t>+</a:t>
            </a:r>
            <a:r>
              <a:rPr sz="1800" spc="-30" dirty="0">
                <a:latin typeface="Arial MT"/>
                <a:cs typeface="Arial MT"/>
              </a:rPr>
              <a:t> </a:t>
            </a:r>
            <a:r>
              <a:rPr sz="1800" dirty="0">
                <a:latin typeface="Arial MT"/>
                <a:cs typeface="Arial MT"/>
              </a:rPr>
              <a:t>13</a:t>
            </a:r>
            <a:r>
              <a:rPr sz="1800" spc="-15" dirty="0">
                <a:latin typeface="Arial MT"/>
                <a:cs typeface="Arial MT"/>
              </a:rPr>
              <a:t> </a:t>
            </a:r>
            <a:r>
              <a:rPr sz="1800" dirty="0">
                <a:latin typeface="Arial MT"/>
                <a:cs typeface="Arial MT"/>
              </a:rPr>
              <a:t>+</a:t>
            </a:r>
            <a:r>
              <a:rPr sz="1800" spc="-310" dirty="0">
                <a:latin typeface="Arial MT"/>
                <a:cs typeface="Arial MT"/>
              </a:rPr>
              <a:t> </a:t>
            </a:r>
            <a:r>
              <a:rPr sz="1800" spc="-50" dirty="0">
                <a:latin typeface="Arial MT"/>
                <a:cs typeface="Arial MT"/>
              </a:rPr>
              <a:t>3</a:t>
            </a:r>
            <a:endParaRPr sz="1800">
              <a:latin typeface="Arial MT"/>
              <a:cs typeface="Arial MT"/>
            </a:endParaRPr>
          </a:p>
        </p:txBody>
      </p:sp>
      <p:sp>
        <p:nvSpPr>
          <p:cNvPr id="15" name="object 15"/>
          <p:cNvSpPr txBox="1"/>
          <p:nvPr/>
        </p:nvSpPr>
        <p:spPr>
          <a:xfrm>
            <a:off x="1048032" y="6389981"/>
            <a:ext cx="1889760" cy="281305"/>
          </a:xfrm>
          <a:prstGeom prst="rect">
            <a:avLst/>
          </a:prstGeom>
        </p:spPr>
        <p:txBody>
          <a:bodyPr vert="horz" wrap="square" lIns="0" tIns="0" rIns="0" bIns="0" rtlCol="0">
            <a:spAutoFit/>
          </a:bodyPr>
          <a:lstStyle/>
          <a:p>
            <a:pPr marL="12700">
              <a:lnSpc>
                <a:spcPts val="2090"/>
              </a:lnSpc>
            </a:pPr>
            <a:r>
              <a:rPr sz="1800" spc="-80" dirty="0">
                <a:latin typeface="Arial MT"/>
                <a:cs typeface="Arial MT"/>
              </a:rPr>
              <a:t>Avg</a:t>
            </a:r>
            <a:r>
              <a:rPr sz="1800" spc="-120" dirty="0">
                <a:latin typeface="Arial MT"/>
                <a:cs typeface="Arial MT"/>
              </a:rPr>
              <a:t> </a:t>
            </a:r>
            <a:r>
              <a:rPr sz="1800" spc="-45" dirty="0">
                <a:latin typeface="Arial MT"/>
                <a:cs typeface="Arial MT"/>
              </a:rPr>
              <a:t>Waiting</a:t>
            </a:r>
            <a:r>
              <a:rPr sz="1800" spc="-70" dirty="0">
                <a:latin typeface="Arial MT"/>
                <a:cs typeface="Arial MT"/>
              </a:rPr>
              <a:t> Time</a:t>
            </a:r>
            <a:r>
              <a:rPr sz="1800" spc="-45" dirty="0">
                <a:latin typeface="Arial MT"/>
                <a:cs typeface="Arial MT"/>
              </a:rPr>
              <a:t> </a:t>
            </a:r>
            <a:r>
              <a:rPr sz="1800" spc="-50" dirty="0">
                <a:latin typeface="Arial MT"/>
                <a:cs typeface="Arial MT"/>
              </a:rPr>
              <a:t>=</a:t>
            </a:r>
            <a:endParaRPr sz="1800">
              <a:latin typeface="Arial MT"/>
              <a:cs typeface="Arial MT"/>
            </a:endParaRPr>
          </a:p>
        </p:txBody>
      </p:sp>
      <p:sp>
        <p:nvSpPr>
          <p:cNvPr id="16" name="object 16"/>
          <p:cNvSpPr txBox="1"/>
          <p:nvPr/>
        </p:nvSpPr>
        <p:spPr>
          <a:xfrm>
            <a:off x="5260378" y="6403598"/>
            <a:ext cx="541655" cy="281305"/>
          </a:xfrm>
          <a:prstGeom prst="rect">
            <a:avLst/>
          </a:prstGeom>
        </p:spPr>
        <p:txBody>
          <a:bodyPr vert="horz" wrap="square" lIns="0" tIns="0" rIns="0" bIns="0" rtlCol="0">
            <a:spAutoFit/>
          </a:bodyPr>
          <a:lstStyle/>
          <a:p>
            <a:pPr marL="12700">
              <a:lnSpc>
                <a:spcPts val="2090"/>
              </a:lnSpc>
            </a:pPr>
            <a:r>
              <a:rPr sz="1800" dirty="0">
                <a:latin typeface="Arial MT"/>
                <a:cs typeface="Arial MT"/>
              </a:rPr>
              <a:t>=</a:t>
            </a:r>
            <a:r>
              <a:rPr sz="1800" spc="10" dirty="0">
                <a:latin typeface="Arial MT"/>
                <a:cs typeface="Arial MT"/>
              </a:rPr>
              <a:t> </a:t>
            </a:r>
            <a:r>
              <a:rPr sz="1800" spc="-25" dirty="0">
                <a:latin typeface="Arial MT"/>
                <a:cs typeface="Arial MT"/>
              </a:rPr>
              <a:t>8.8</a:t>
            </a:r>
            <a:endParaRPr sz="1800">
              <a:latin typeface="Arial MT"/>
              <a:cs typeface="Arial MT"/>
            </a:endParaRPr>
          </a:p>
        </p:txBody>
      </p:sp>
      <p:sp>
        <p:nvSpPr>
          <p:cNvPr id="17" name="object 17"/>
          <p:cNvSpPr txBox="1"/>
          <p:nvPr/>
        </p:nvSpPr>
        <p:spPr>
          <a:xfrm>
            <a:off x="4035005" y="6603288"/>
            <a:ext cx="153035" cy="281305"/>
          </a:xfrm>
          <a:prstGeom prst="rect">
            <a:avLst/>
          </a:prstGeom>
        </p:spPr>
        <p:txBody>
          <a:bodyPr vert="horz" wrap="square" lIns="0" tIns="0" rIns="0" bIns="0" rtlCol="0">
            <a:spAutoFit/>
          </a:bodyPr>
          <a:lstStyle/>
          <a:p>
            <a:pPr marL="12700">
              <a:lnSpc>
                <a:spcPts val="2090"/>
              </a:lnSpc>
            </a:pPr>
            <a:r>
              <a:rPr sz="1800" spc="-50" dirty="0">
                <a:latin typeface="Arial MT"/>
                <a:cs typeface="Arial MT"/>
              </a:rPr>
              <a:t>5</a:t>
            </a:r>
            <a:endParaRPr sz="1800">
              <a:latin typeface="Arial MT"/>
              <a:cs typeface="Arial MT"/>
            </a:endParaRPr>
          </a:p>
        </p:txBody>
      </p:sp>
      <p:sp>
        <p:nvSpPr>
          <p:cNvPr id="14" name="object 14"/>
          <p:cNvSpPr txBox="1"/>
          <p:nvPr/>
        </p:nvSpPr>
        <p:spPr>
          <a:xfrm>
            <a:off x="6555725" y="5485875"/>
            <a:ext cx="224790"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Arial MT"/>
                <a:cs typeface="Arial MT"/>
              </a:rPr>
              <a:t>28</a:t>
            </a:r>
            <a:endParaRPr sz="1400">
              <a:latin typeface="Arial MT"/>
              <a:cs typeface="Arial MT"/>
            </a:endParaRPr>
          </a:p>
        </p:txBody>
      </p:sp>
    </p:spTree>
    <p:extLst>
      <p:ext uri="{BB962C8B-B14F-4D97-AF65-F5344CB8AC3E}">
        <p14:creationId xmlns:p14="http://schemas.microsoft.com/office/powerpoint/2010/main" val="668844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1737360"/>
            <a:ext cx="533400" cy="228600"/>
          </a:xfrm>
          <a:custGeom>
            <a:avLst/>
            <a:gdLst/>
            <a:ahLst/>
            <a:cxnLst/>
            <a:rect l="l" t="t" r="r" b="b"/>
            <a:pathLst>
              <a:path w="533400" h="228600">
                <a:moveTo>
                  <a:pt x="533400" y="228599"/>
                </a:moveTo>
                <a:lnTo>
                  <a:pt x="0" y="228599"/>
                </a:lnTo>
                <a:lnTo>
                  <a:pt x="0" y="0"/>
                </a:lnTo>
                <a:lnTo>
                  <a:pt x="533400" y="0"/>
                </a:lnTo>
                <a:lnTo>
                  <a:pt x="533400" y="228599"/>
                </a:lnTo>
                <a:close/>
              </a:path>
            </a:pathLst>
          </a:custGeom>
          <a:solidFill>
            <a:srgbClr val="DD8046"/>
          </a:solidFill>
        </p:spPr>
        <p:txBody>
          <a:bodyPr wrap="square" lIns="0" tIns="0" rIns="0" bIns="0" rtlCol="0"/>
          <a:lstStyle/>
          <a:p>
            <a:endParaRPr/>
          </a:p>
        </p:txBody>
      </p:sp>
      <p:sp>
        <p:nvSpPr>
          <p:cNvPr id="3" name="object 3"/>
          <p:cNvSpPr/>
          <p:nvPr/>
        </p:nvSpPr>
        <p:spPr>
          <a:xfrm>
            <a:off x="1048512" y="1737360"/>
            <a:ext cx="8552815" cy="228600"/>
          </a:xfrm>
          <a:custGeom>
            <a:avLst/>
            <a:gdLst/>
            <a:ahLst/>
            <a:cxnLst/>
            <a:rect l="l" t="t" r="r" b="b"/>
            <a:pathLst>
              <a:path w="8552815" h="228600">
                <a:moveTo>
                  <a:pt x="8552687" y="228599"/>
                </a:moveTo>
                <a:lnTo>
                  <a:pt x="0" y="228599"/>
                </a:lnTo>
                <a:lnTo>
                  <a:pt x="0" y="0"/>
                </a:lnTo>
                <a:lnTo>
                  <a:pt x="8552687" y="0"/>
                </a:lnTo>
                <a:lnTo>
                  <a:pt x="8552687" y="228599"/>
                </a:lnTo>
                <a:close/>
              </a:path>
            </a:pathLst>
          </a:custGeom>
          <a:solidFill>
            <a:srgbClr val="93B6D1"/>
          </a:solidFill>
        </p:spPr>
        <p:txBody>
          <a:bodyPr wrap="square" lIns="0" tIns="0" rIns="0" bIns="0" rtlCol="0"/>
          <a:lstStyle/>
          <a:p>
            <a:endParaRPr/>
          </a:p>
        </p:txBody>
      </p:sp>
      <p:sp>
        <p:nvSpPr>
          <p:cNvPr id="4" name="object 4"/>
          <p:cNvSpPr txBox="1">
            <a:spLocks noGrp="1"/>
          </p:cNvSpPr>
          <p:nvPr>
            <p:ph type="title"/>
          </p:nvPr>
        </p:nvSpPr>
        <p:spPr>
          <a:xfrm>
            <a:off x="2052707" y="419515"/>
            <a:ext cx="6505575" cy="574040"/>
          </a:xfrm>
          <a:prstGeom prst="rect">
            <a:avLst/>
          </a:prstGeom>
        </p:spPr>
        <p:txBody>
          <a:bodyPr vert="horz" wrap="square" lIns="0" tIns="12700" rIns="0" bIns="0" rtlCol="0">
            <a:spAutoFit/>
          </a:bodyPr>
          <a:lstStyle/>
          <a:p>
            <a:pPr marL="12700">
              <a:lnSpc>
                <a:spcPct val="100000"/>
              </a:lnSpc>
              <a:spcBef>
                <a:spcPts val="100"/>
              </a:spcBef>
            </a:pPr>
            <a:r>
              <a:rPr sz="3600" b="0" dirty="0">
                <a:solidFill>
                  <a:srgbClr val="775D54"/>
                </a:solidFill>
                <a:latin typeface="Arial MT"/>
                <a:cs typeface="Arial MT"/>
              </a:rPr>
              <a:t>Priority</a:t>
            </a:r>
            <a:r>
              <a:rPr sz="3600" b="0" spc="-90" dirty="0">
                <a:solidFill>
                  <a:srgbClr val="775D54"/>
                </a:solidFill>
                <a:latin typeface="Arial MT"/>
                <a:cs typeface="Arial MT"/>
              </a:rPr>
              <a:t> </a:t>
            </a:r>
            <a:r>
              <a:rPr sz="3600" b="0" dirty="0">
                <a:solidFill>
                  <a:srgbClr val="775D54"/>
                </a:solidFill>
                <a:latin typeface="Arial MT"/>
                <a:cs typeface="Arial MT"/>
              </a:rPr>
              <a:t>Scheduling</a:t>
            </a:r>
            <a:r>
              <a:rPr sz="3600" b="0" spc="-180" dirty="0">
                <a:solidFill>
                  <a:srgbClr val="775D54"/>
                </a:solidFill>
                <a:latin typeface="Arial MT"/>
                <a:cs typeface="Arial MT"/>
              </a:rPr>
              <a:t> </a:t>
            </a:r>
            <a:r>
              <a:rPr sz="3600" b="0" spc="-10" dirty="0">
                <a:solidFill>
                  <a:srgbClr val="775D54"/>
                </a:solidFill>
                <a:latin typeface="Arial MT"/>
                <a:cs typeface="Arial MT"/>
              </a:rPr>
              <a:t>(preemptive)</a:t>
            </a:r>
            <a:endParaRPr sz="3600" dirty="0">
              <a:latin typeface="Arial MT"/>
              <a:cs typeface="Arial MT"/>
            </a:endParaRPr>
          </a:p>
        </p:txBody>
      </p:sp>
      <p:graphicFrame>
        <p:nvGraphicFramePr>
          <p:cNvPr id="5" name="object 5"/>
          <p:cNvGraphicFramePr>
            <a:graphicFrameLocks noGrp="1"/>
          </p:cNvGraphicFramePr>
          <p:nvPr/>
        </p:nvGraphicFramePr>
        <p:xfrm>
          <a:off x="1423416" y="2033284"/>
          <a:ext cx="6351904" cy="2098040"/>
        </p:xfrm>
        <a:graphic>
          <a:graphicData uri="http://schemas.openxmlformats.org/drawingml/2006/table">
            <a:tbl>
              <a:tblPr firstRow="1" bandRow="1">
                <a:tableStyleId>{2D5ABB26-0587-4C30-8999-92F81FD0307C}</a:tableStyleId>
              </a:tblPr>
              <a:tblGrid>
                <a:gridCol w="1246505">
                  <a:extLst>
                    <a:ext uri="{9D8B030D-6E8A-4147-A177-3AD203B41FA5}">
                      <a16:colId xmlns:a16="http://schemas.microsoft.com/office/drawing/2014/main" val="20000"/>
                    </a:ext>
                  </a:extLst>
                </a:gridCol>
                <a:gridCol w="323215">
                  <a:extLst>
                    <a:ext uri="{9D8B030D-6E8A-4147-A177-3AD203B41FA5}">
                      <a16:colId xmlns:a16="http://schemas.microsoft.com/office/drawing/2014/main" val="20001"/>
                    </a:ext>
                  </a:extLst>
                </a:gridCol>
                <a:gridCol w="1620519">
                  <a:extLst>
                    <a:ext uri="{9D8B030D-6E8A-4147-A177-3AD203B41FA5}">
                      <a16:colId xmlns:a16="http://schemas.microsoft.com/office/drawing/2014/main" val="20002"/>
                    </a:ext>
                  </a:extLst>
                </a:gridCol>
                <a:gridCol w="2110105">
                  <a:extLst>
                    <a:ext uri="{9D8B030D-6E8A-4147-A177-3AD203B41FA5}">
                      <a16:colId xmlns:a16="http://schemas.microsoft.com/office/drawing/2014/main" val="20003"/>
                    </a:ext>
                  </a:extLst>
                </a:gridCol>
                <a:gridCol w="1051560">
                  <a:extLst>
                    <a:ext uri="{9D8B030D-6E8A-4147-A177-3AD203B41FA5}">
                      <a16:colId xmlns:a16="http://schemas.microsoft.com/office/drawing/2014/main" val="20004"/>
                    </a:ext>
                  </a:extLst>
                </a:gridCol>
              </a:tblGrid>
              <a:tr h="290195">
                <a:tc>
                  <a:txBody>
                    <a:bodyPr/>
                    <a:lstStyle/>
                    <a:p>
                      <a:pPr marL="269240">
                        <a:lnSpc>
                          <a:spcPts val="1989"/>
                        </a:lnSpc>
                      </a:pPr>
                      <a:r>
                        <a:rPr sz="1800" spc="-10" dirty="0">
                          <a:latin typeface="Arial MT"/>
                          <a:cs typeface="Arial MT"/>
                        </a:rPr>
                        <a:t>Process</a:t>
                      </a:r>
                      <a:endParaRPr sz="1800">
                        <a:latin typeface="Arial MT"/>
                        <a:cs typeface="Arial MT"/>
                      </a:endParaRPr>
                    </a:p>
                  </a:txBody>
                  <a:tcPr marL="0" marR="0" marT="0" marB="0">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tc>
                <a:tc>
                  <a:txBody>
                    <a:bodyPr/>
                    <a:lstStyle/>
                    <a:p>
                      <a:pPr marL="151765">
                        <a:lnSpc>
                          <a:spcPts val="2085"/>
                        </a:lnSpc>
                      </a:pPr>
                      <a:r>
                        <a:rPr sz="1800" spc="-10" dirty="0">
                          <a:latin typeface="Arial MT"/>
                          <a:cs typeface="Arial MT"/>
                        </a:rPr>
                        <a:t>Arrival</a:t>
                      </a:r>
                      <a:r>
                        <a:rPr sz="1800" spc="-120" dirty="0">
                          <a:latin typeface="Arial MT"/>
                          <a:cs typeface="Arial MT"/>
                        </a:rPr>
                        <a:t> </a:t>
                      </a:r>
                      <a:r>
                        <a:rPr sz="1800" spc="-20" dirty="0">
                          <a:latin typeface="Arial MT"/>
                          <a:cs typeface="Arial MT"/>
                        </a:rPr>
                        <a:t>Time</a:t>
                      </a:r>
                      <a:endParaRPr sz="1800">
                        <a:latin typeface="Arial MT"/>
                        <a:cs typeface="Arial MT"/>
                      </a:endParaRPr>
                    </a:p>
                  </a:txBody>
                  <a:tcPr marL="0" marR="0" marT="0" marB="0">
                    <a:lnB w="12700">
                      <a:solidFill>
                        <a:srgbClr val="000000"/>
                      </a:solidFill>
                      <a:prstDash val="solid"/>
                    </a:lnB>
                  </a:tcPr>
                </a:tc>
                <a:tc>
                  <a:txBody>
                    <a:bodyPr/>
                    <a:lstStyle/>
                    <a:p>
                      <a:pPr marL="268605">
                        <a:lnSpc>
                          <a:spcPts val="1989"/>
                        </a:lnSpc>
                      </a:pPr>
                      <a:r>
                        <a:rPr sz="1800" dirty="0">
                          <a:latin typeface="Arial MT"/>
                          <a:cs typeface="Arial MT"/>
                        </a:rPr>
                        <a:t>CPU</a:t>
                      </a:r>
                      <a:r>
                        <a:rPr sz="1800" spc="-65" dirty="0">
                          <a:latin typeface="Arial MT"/>
                          <a:cs typeface="Arial MT"/>
                        </a:rPr>
                        <a:t> </a:t>
                      </a:r>
                      <a:r>
                        <a:rPr sz="1800" spc="-10" dirty="0">
                          <a:latin typeface="Arial MT"/>
                          <a:cs typeface="Arial MT"/>
                        </a:rPr>
                        <a:t>Burst</a:t>
                      </a:r>
                      <a:r>
                        <a:rPr sz="1800" spc="-105" dirty="0">
                          <a:latin typeface="Arial MT"/>
                          <a:cs typeface="Arial MT"/>
                        </a:rPr>
                        <a:t> </a:t>
                      </a:r>
                      <a:r>
                        <a:rPr sz="1800" spc="-20" dirty="0">
                          <a:latin typeface="Arial MT"/>
                          <a:cs typeface="Arial MT"/>
                        </a:rPr>
                        <a:t>Time</a:t>
                      </a:r>
                      <a:endParaRPr sz="1800">
                        <a:latin typeface="Arial MT"/>
                        <a:cs typeface="Arial MT"/>
                      </a:endParaRPr>
                    </a:p>
                  </a:txBody>
                  <a:tcPr marL="0" marR="0" marT="0" marB="0">
                    <a:lnB w="12700">
                      <a:solidFill>
                        <a:srgbClr val="000000"/>
                      </a:solidFill>
                      <a:prstDash val="solid"/>
                    </a:lnB>
                  </a:tcPr>
                </a:tc>
                <a:tc>
                  <a:txBody>
                    <a:bodyPr/>
                    <a:lstStyle/>
                    <a:p>
                      <a:pPr marL="213995">
                        <a:lnSpc>
                          <a:spcPts val="1989"/>
                        </a:lnSpc>
                      </a:pPr>
                      <a:r>
                        <a:rPr sz="1800" spc="-10" dirty="0">
                          <a:latin typeface="Arial MT"/>
                          <a:cs typeface="Arial MT"/>
                        </a:rPr>
                        <a:t>Priority</a:t>
                      </a:r>
                      <a:endParaRPr sz="1800">
                        <a:latin typeface="Arial MT"/>
                        <a:cs typeface="Arial MT"/>
                      </a:endParaRPr>
                    </a:p>
                  </a:txBody>
                  <a:tcPr marL="0" marR="0" marT="0" marB="0">
                    <a:lnB w="12700">
                      <a:solidFill>
                        <a:srgbClr val="000000"/>
                      </a:solidFill>
                      <a:prstDash val="solid"/>
                    </a:lnB>
                  </a:tcPr>
                </a:tc>
                <a:extLst>
                  <a:ext uri="{0D108BD9-81ED-4DB2-BD59-A6C34878D82A}">
                    <a16:rowId xmlns:a16="http://schemas.microsoft.com/office/drawing/2014/main" val="10000"/>
                  </a:ext>
                </a:extLst>
              </a:tr>
              <a:tr h="336550">
                <a:tc>
                  <a:txBody>
                    <a:bodyPr/>
                    <a:lstStyle/>
                    <a:p>
                      <a:pPr marR="154305" algn="ctr">
                        <a:lnSpc>
                          <a:spcPts val="2050"/>
                        </a:lnSpc>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0" marB="0">
                    <a:lnT w="12700">
                      <a:solidFill>
                        <a:srgbClr val="000000"/>
                      </a:solidFill>
                      <a:prstDash val="solid"/>
                    </a:lnT>
                  </a:tcPr>
                </a:tc>
                <a:tc>
                  <a:txBody>
                    <a:bodyPr/>
                    <a:lstStyle/>
                    <a:p>
                      <a:pPr>
                        <a:lnSpc>
                          <a:spcPct val="100000"/>
                        </a:lnSpc>
                      </a:pPr>
                      <a:endParaRPr sz="2000">
                        <a:latin typeface="Times New Roman"/>
                        <a:cs typeface="Times New Roman"/>
                      </a:endParaRPr>
                    </a:p>
                  </a:txBody>
                  <a:tcPr marL="0" marR="0" marT="0" marB="0"/>
                </a:tc>
                <a:tc>
                  <a:txBody>
                    <a:bodyPr/>
                    <a:lstStyle/>
                    <a:p>
                      <a:pPr marL="528320">
                        <a:lnSpc>
                          <a:spcPts val="2050"/>
                        </a:lnSpc>
                      </a:pPr>
                      <a:r>
                        <a:rPr sz="1800" spc="-50" dirty="0">
                          <a:latin typeface="Arial MT"/>
                          <a:cs typeface="Arial MT"/>
                        </a:rPr>
                        <a:t>0</a:t>
                      </a:r>
                      <a:endParaRPr sz="1800">
                        <a:latin typeface="Arial MT"/>
                        <a:cs typeface="Arial MT"/>
                      </a:endParaRPr>
                    </a:p>
                  </a:txBody>
                  <a:tcPr marL="0" marR="0" marT="0" marB="0">
                    <a:lnT w="12700">
                      <a:solidFill>
                        <a:srgbClr val="000000"/>
                      </a:solidFill>
                      <a:prstDash val="solid"/>
                    </a:lnT>
                  </a:tcPr>
                </a:tc>
                <a:tc>
                  <a:txBody>
                    <a:bodyPr/>
                    <a:lstStyle/>
                    <a:p>
                      <a:pPr marR="79375" algn="ctr">
                        <a:lnSpc>
                          <a:spcPts val="2014"/>
                        </a:lnSpc>
                      </a:pPr>
                      <a:r>
                        <a:rPr sz="1800" spc="-25" dirty="0">
                          <a:latin typeface="Arial MT"/>
                          <a:cs typeface="Arial MT"/>
                        </a:rPr>
                        <a:t>10</a:t>
                      </a:r>
                      <a:endParaRPr sz="1800">
                        <a:latin typeface="Arial MT"/>
                        <a:cs typeface="Arial MT"/>
                      </a:endParaRPr>
                    </a:p>
                  </a:txBody>
                  <a:tcPr marL="0" marR="0" marT="0" marB="0">
                    <a:lnT w="12700">
                      <a:solidFill>
                        <a:srgbClr val="000000"/>
                      </a:solidFill>
                      <a:prstDash val="solid"/>
                    </a:lnT>
                  </a:tcPr>
                </a:tc>
                <a:tc>
                  <a:txBody>
                    <a:bodyPr/>
                    <a:lstStyle/>
                    <a:p>
                      <a:pPr marL="3175" algn="ctr">
                        <a:lnSpc>
                          <a:spcPts val="2014"/>
                        </a:lnSpc>
                      </a:pPr>
                      <a:r>
                        <a:rPr sz="1800" spc="-50" dirty="0">
                          <a:latin typeface="Arial MT"/>
                          <a:cs typeface="Arial MT"/>
                        </a:rPr>
                        <a:t>4</a:t>
                      </a:r>
                      <a:endParaRPr sz="1800">
                        <a:latin typeface="Arial MT"/>
                        <a:cs typeface="Arial MT"/>
                      </a:endParaRPr>
                    </a:p>
                  </a:txBody>
                  <a:tcPr marL="0" marR="0" marT="0" marB="0">
                    <a:lnT w="12700">
                      <a:solidFill>
                        <a:srgbClr val="000000"/>
                      </a:solidFill>
                      <a:prstDash val="solid"/>
                    </a:lnT>
                  </a:tcPr>
                </a:tc>
                <a:extLst>
                  <a:ext uri="{0D108BD9-81ED-4DB2-BD59-A6C34878D82A}">
                    <a16:rowId xmlns:a16="http://schemas.microsoft.com/office/drawing/2014/main" val="10001"/>
                  </a:ext>
                </a:extLst>
              </a:tr>
              <a:tr h="382270">
                <a:tc>
                  <a:txBody>
                    <a:bodyPr/>
                    <a:lstStyle/>
                    <a:p>
                      <a:pPr marR="144780" algn="ctr">
                        <a:lnSpc>
                          <a:spcPct val="100000"/>
                        </a:lnSpc>
                        <a:spcBef>
                          <a:spcPts val="260"/>
                        </a:spcBef>
                      </a:pPr>
                      <a:r>
                        <a:rPr sz="1800" spc="-25" dirty="0">
                          <a:latin typeface="Arial MT"/>
                          <a:cs typeface="Arial MT"/>
                        </a:rPr>
                        <a:t>P</a:t>
                      </a:r>
                      <a:r>
                        <a:rPr sz="1800" spc="-37" baseline="-13888" dirty="0">
                          <a:latin typeface="Arial MT"/>
                          <a:cs typeface="Arial MT"/>
                        </a:rPr>
                        <a:t>2</a:t>
                      </a:r>
                      <a:endParaRPr sz="1800" baseline="-13888">
                        <a:latin typeface="Arial MT"/>
                        <a:cs typeface="Arial MT"/>
                      </a:endParaRPr>
                    </a:p>
                  </a:txBody>
                  <a:tcPr marL="0" marR="0" marT="33020" marB="0"/>
                </a:tc>
                <a:tc>
                  <a:txBody>
                    <a:bodyPr/>
                    <a:lstStyle/>
                    <a:p>
                      <a:pPr>
                        <a:lnSpc>
                          <a:spcPct val="100000"/>
                        </a:lnSpc>
                      </a:pPr>
                      <a:endParaRPr sz="2000">
                        <a:latin typeface="Times New Roman"/>
                        <a:cs typeface="Times New Roman"/>
                      </a:endParaRPr>
                    </a:p>
                  </a:txBody>
                  <a:tcPr marL="0" marR="0" marT="0" marB="0"/>
                </a:tc>
                <a:tc>
                  <a:txBody>
                    <a:bodyPr/>
                    <a:lstStyle/>
                    <a:p>
                      <a:pPr marL="531495">
                        <a:lnSpc>
                          <a:spcPct val="100000"/>
                        </a:lnSpc>
                        <a:spcBef>
                          <a:spcPts val="355"/>
                        </a:spcBef>
                      </a:pPr>
                      <a:r>
                        <a:rPr sz="1800" spc="-50" dirty="0">
                          <a:latin typeface="Arial MT"/>
                          <a:cs typeface="Arial MT"/>
                        </a:rPr>
                        <a:t>3</a:t>
                      </a:r>
                      <a:endParaRPr sz="1800">
                        <a:latin typeface="Arial MT"/>
                        <a:cs typeface="Arial MT"/>
                      </a:endParaRPr>
                    </a:p>
                  </a:txBody>
                  <a:tcPr marL="0" marR="0" marT="45085" marB="0"/>
                </a:tc>
                <a:tc>
                  <a:txBody>
                    <a:bodyPr/>
                    <a:lstStyle/>
                    <a:p>
                      <a:pPr marR="193040" algn="ctr">
                        <a:lnSpc>
                          <a:spcPct val="100000"/>
                        </a:lnSpc>
                        <a:spcBef>
                          <a:spcPts val="285"/>
                        </a:spcBef>
                      </a:pPr>
                      <a:r>
                        <a:rPr sz="1800" spc="-50" dirty="0">
                          <a:latin typeface="Arial MT"/>
                          <a:cs typeface="Arial MT"/>
                        </a:rPr>
                        <a:t>6</a:t>
                      </a:r>
                      <a:endParaRPr sz="1800">
                        <a:latin typeface="Arial MT"/>
                        <a:cs typeface="Arial MT"/>
                      </a:endParaRPr>
                    </a:p>
                  </a:txBody>
                  <a:tcPr marL="0" marR="0" marT="36195" marB="0"/>
                </a:tc>
                <a:tc>
                  <a:txBody>
                    <a:bodyPr/>
                    <a:lstStyle/>
                    <a:p>
                      <a:pPr marL="1905" algn="ctr">
                        <a:lnSpc>
                          <a:spcPct val="100000"/>
                        </a:lnSpc>
                        <a:spcBef>
                          <a:spcPts val="285"/>
                        </a:spcBef>
                      </a:pPr>
                      <a:r>
                        <a:rPr sz="1800" spc="-50" dirty="0">
                          <a:latin typeface="Arial MT"/>
                          <a:cs typeface="Arial MT"/>
                        </a:rPr>
                        <a:t>2</a:t>
                      </a:r>
                      <a:endParaRPr sz="1800">
                        <a:latin typeface="Arial MT"/>
                        <a:cs typeface="Arial MT"/>
                      </a:endParaRPr>
                    </a:p>
                  </a:txBody>
                  <a:tcPr marL="0" marR="0" marT="36195" marB="0"/>
                </a:tc>
                <a:extLst>
                  <a:ext uri="{0D108BD9-81ED-4DB2-BD59-A6C34878D82A}">
                    <a16:rowId xmlns:a16="http://schemas.microsoft.com/office/drawing/2014/main" val="10002"/>
                  </a:ext>
                </a:extLst>
              </a:tr>
              <a:tr h="381000">
                <a:tc>
                  <a:txBody>
                    <a:bodyPr/>
                    <a:lstStyle/>
                    <a:p>
                      <a:pPr marR="144780" algn="ctr">
                        <a:lnSpc>
                          <a:spcPct val="100000"/>
                        </a:lnSpc>
                        <a:spcBef>
                          <a:spcPts val="250"/>
                        </a:spcBef>
                      </a:pPr>
                      <a:r>
                        <a:rPr sz="1800" spc="-25" dirty="0">
                          <a:latin typeface="Arial MT"/>
                          <a:cs typeface="Arial MT"/>
                        </a:rPr>
                        <a:t>P</a:t>
                      </a:r>
                      <a:r>
                        <a:rPr sz="1800" spc="-37" baseline="-13888" dirty="0">
                          <a:latin typeface="Arial MT"/>
                          <a:cs typeface="Arial MT"/>
                        </a:rPr>
                        <a:t>3</a:t>
                      </a:r>
                      <a:endParaRPr sz="1800" baseline="-13888">
                        <a:latin typeface="Arial MT"/>
                        <a:cs typeface="Arial MT"/>
                      </a:endParaRPr>
                    </a:p>
                  </a:txBody>
                  <a:tcPr marL="0" marR="0" marT="31750" marB="0"/>
                </a:tc>
                <a:tc>
                  <a:txBody>
                    <a:bodyPr/>
                    <a:lstStyle/>
                    <a:p>
                      <a:pPr>
                        <a:lnSpc>
                          <a:spcPct val="100000"/>
                        </a:lnSpc>
                      </a:pPr>
                      <a:endParaRPr sz="2000">
                        <a:latin typeface="Times New Roman"/>
                        <a:cs typeface="Times New Roman"/>
                      </a:endParaRPr>
                    </a:p>
                  </a:txBody>
                  <a:tcPr marL="0" marR="0" marT="0" marB="0"/>
                </a:tc>
                <a:tc>
                  <a:txBody>
                    <a:bodyPr/>
                    <a:lstStyle/>
                    <a:p>
                      <a:pPr marL="531495">
                        <a:lnSpc>
                          <a:spcPct val="100000"/>
                        </a:lnSpc>
                        <a:spcBef>
                          <a:spcPts val="345"/>
                        </a:spcBef>
                      </a:pPr>
                      <a:r>
                        <a:rPr sz="1800" spc="-50" dirty="0">
                          <a:latin typeface="Arial MT"/>
                          <a:cs typeface="Arial MT"/>
                        </a:rPr>
                        <a:t>3</a:t>
                      </a:r>
                      <a:endParaRPr sz="1800">
                        <a:latin typeface="Arial MT"/>
                        <a:cs typeface="Arial MT"/>
                      </a:endParaRPr>
                    </a:p>
                  </a:txBody>
                  <a:tcPr marL="0" marR="0" marT="43815" marB="0"/>
                </a:tc>
                <a:tc>
                  <a:txBody>
                    <a:bodyPr/>
                    <a:lstStyle/>
                    <a:p>
                      <a:pPr marR="193040" algn="ctr">
                        <a:lnSpc>
                          <a:spcPct val="100000"/>
                        </a:lnSpc>
                        <a:spcBef>
                          <a:spcPts val="270"/>
                        </a:spcBef>
                      </a:pPr>
                      <a:r>
                        <a:rPr sz="1800" spc="-50" dirty="0">
                          <a:latin typeface="Arial MT"/>
                          <a:cs typeface="Arial MT"/>
                        </a:rPr>
                        <a:t>4</a:t>
                      </a:r>
                      <a:endParaRPr sz="1800">
                        <a:latin typeface="Arial MT"/>
                        <a:cs typeface="Arial MT"/>
                      </a:endParaRPr>
                    </a:p>
                  </a:txBody>
                  <a:tcPr marL="0" marR="0" marT="34290" marB="0"/>
                </a:tc>
                <a:tc>
                  <a:txBody>
                    <a:bodyPr/>
                    <a:lstStyle/>
                    <a:p>
                      <a:pPr marL="1905" algn="ctr">
                        <a:lnSpc>
                          <a:spcPct val="100000"/>
                        </a:lnSpc>
                        <a:spcBef>
                          <a:spcPts val="270"/>
                        </a:spcBef>
                      </a:pPr>
                      <a:r>
                        <a:rPr sz="1800" spc="-50" dirty="0">
                          <a:latin typeface="Arial MT"/>
                          <a:cs typeface="Arial MT"/>
                        </a:rPr>
                        <a:t>5</a:t>
                      </a:r>
                      <a:endParaRPr sz="1800">
                        <a:latin typeface="Arial MT"/>
                        <a:cs typeface="Arial MT"/>
                      </a:endParaRPr>
                    </a:p>
                  </a:txBody>
                  <a:tcPr marL="0" marR="0" marT="34290" marB="0"/>
                </a:tc>
                <a:extLst>
                  <a:ext uri="{0D108BD9-81ED-4DB2-BD59-A6C34878D82A}">
                    <a16:rowId xmlns:a16="http://schemas.microsoft.com/office/drawing/2014/main" val="10003"/>
                  </a:ext>
                </a:extLst>
              </a:tr>
              <a:tr h="380365">
                <a:tc>
                  <a:txBody>
                    <a:bodyPr/>
                    <a:lstStyle/>
                    <a:p>
                      <a:pPr marR="144780" algn="ctr">
                        <a:lnSpc>
                          <a:spcPct val="100000"/>
                        </a:lnSpc>
                        <a:spcBef>
                          <a:spcPts val="250"/>
                        </a:spcBef>
                      </a:pPr>
                      <a:r>
                        <a:rPr sz="1800" spc="-25" dirty="0">
                          <a:latin typeface="Arial MT"/>
                          <a:cs typeface="Arial MT"/>
                        </a:rPr>
                        <a:t>P</a:t>
                      </a:r>
                      <a:r>
                        <a:rPr sz="1800" spc="-37" baseline="-13888" dirty="0">
                          <a:latin typeface="Arial MT"/>
                          <a:cs typeface="Arial MT"/>
                        </a:rPr>
                        <a:t>4</a:t>
                      </a:r>
                      <a:endParaRPr sz="1800" baseline="-13888">
                        <a:latin typeface="Arial MT"/>
                        <a:cs typeface="Arial MT"/>
                      </a:endParaRPr>
                    </a:p>
                  </a:txBody>
                  <a:tcPr marL="0" marR="0" marT="31750" marB="0"/>
                </a:tc>
                <a:tc>
                  <a:txBody>
                    <a:bodyPr/>
                    <a:lstStyle/>
                    <a:p>
                      <a:pPr>
                        <a:lnSpc>
                          <a:spcPct val="100000"/>
                        </a:lnSpc>
                      </a:pPr>
                      <a:endParaRPr sz="2000">
                        <a:latin typeface="Times New Roman"/>
                        <a:cs typeface="Times New Roman"/>
                      </a:endParaRPr>
                    </a:p>
                  </a:txBody>
                  <a:tcPr marL="0" marR="0" marT="0" marB="0"/>
                </a:tc>
                <a:tc>
                  <a:txBody>
                    <a:bodyPr/>
                    <a:lstStyle/>
                    <a:p>
                      <a:pPr marL="531495">
                        <a:lnSpc>
                          <a:spcPct val="100000"/>
                        </a:lnSpc>
                        <a:spcBef>
                          <a:spcPts val="345"/>
                        </a:spcBef>
                      </a:pPr>
                      <a:r>
                        <a:rPr sz="1800" spc="-50" dirty="0">
                          <a:latin typeface="Arial MT"/>
                          <a:cs typeface="Arial MT"/>
                        </a:rPr>
                        <a:t>8</a:t>
                      </a:r>
                      <a:endParaRPr sz="1800">
                        <a:latin typeface="Arial MT"/>
                        <a:cs typeface="Arial MT"/>
                      </a:endParaRPr>
                    </a:p>
                  </a:txBody>
                  <a:tcPr marL="0" marR="0" marT="43815" marB="0"/>
                </a:tc>
                <a:tc>
                  <a:txBody>
                    <a:bodyPr/>
                    <a:lstStyle/>
                    <a:p>
                      <a:pPr marR="193040" algn="ctr">
                        <a:lnSpc>
                          <a:spcPct val="100000"/>
                        </a:lnSpc>
                        <a:spcBef>
                          <a:spcPts val="270"/>
                        </a:spcBef>
                      </a:pPr>
                      <a:r>
                        <a:rPr sz="1800" spc="-50" dirty="0">
                          <a:latin typeface="Arial MT"/>
                          <a:cs typeface="Arial MT"/>
                        </a:rPr>
                        <a:t>3</a:t>
                      </a:r>
                      <a:endParaRPr sz="1800">
                        <a:latin typeface="Arial MT"/>
                        <a:cs typeface="Arial MT"/>
                      </a:endParaRPr>
                    </a:p>
                  </a:txBody>
                  <a:tcPr marL="0" marR="0" marT="34290" marB="0"/>
                </a:tc>
                <a:tc>
                  <a:txBody>
                    <a:bodyPr/>
                    <a:lstStyle/>
                    <a:p>
                      <a:pPr marL="1905" algn="ctr">
                        <a:lnSpc>
                          <a:spcPct val="100000"/>
                        </a:lnSpc>
                        <a:spcBef>
                          <a:spcPts val="270"/>
                        </a:spcBef>
                      </a:pPr>
                      <a:r>
                        <a:rPr sz="1800" spc="-50" dirty="0">
                          <a:latin typeface="Arial MT"/>
                          <a:cs typeface="Arial MT"/>
                        </a:rPr>
                        <a:t>3</a:t>
                      </a:r>
                      <a:endParaRPr sz="1800">
                        <a:latin typeface="Arial MT"/>
                        <a:cs typeface="Arial MT"/>
                      </a:endParaRPr>
                    </a:p>
                  </a:txBody>
                  <a:tcPr marL="0" marR="0" marT="34290" marB="0"/>
                </a:tc>
                <a:extLst>
                  <a:ext uri="{0D108BD9-81ED-4DB2-BD59-A6C34878D82A}">
                    <a16:rowId xmlns:a16="http://schemas.microsoft.com/office/drawing/2014/main" val="10004"/>
                  </a:ext>
                </a:extLst>
              </a:tr>
              <a:tr h="327660">
                <a:tc>
                  <a:txBody>
                    <a:bodyPr/>
                    <a:lstStyle/>
                    <a:p>
                      <a:pPr marR="144780" algn="ctr">
                        <a:lnSpc>
                          <a:spcPct val="100000"/>
                        </a:lnSpc>
                        <a:spcBef>
                          <a:spcPts val="250"/>
                        </a:spcBef>
                      </a:pPr>
                      <a:r>
                        <a:rPr sz="1800" spc="-25" dirty="0">
                          <a:latin typeface="Arial MT"/>
                          <a:cs typeface="Arial MT"/>
                        </a:rPr>
                        <a:t>P</a:t>
                      </a:r>
                      <a:r>
                        <a:rPr sz="1800" spc="-37" baseline="-13888" dirty="0">
                          <a:latin typeface="Arial MT"/>
                          <a:cs typeface="Arial MT"/>
                        </a:rPr>
                        <a:t>5</a:t>
                      </a:r>
                      <a:endParaRPr sz="1800" baseline="-13888">
                        <a:latin typeface="Arial MT"/>
                        <a:cs typeface="Arial MT"/>
                      </a:endParaRPr>
                    </a:p>
                  </a:txBody>
                  <a:tcPr marL="0" marR="0" marT="31750" marB="0"/>
                </a:tc>
                <a:tc>
                  <a:txBody>
                    <a:bodyPr/>
                    <a:lstStyle/>
                    <a:p>
                      <a:pPr>
                        <a:lnSpc>
                          <a:spcPct val="100000"/>
                        </a:lnSpc>
                      </a:pPr>
                      <a:endParaRPr sz="2000">
                        <a:latin typeface="Times New Roman"/>
                        <a:cs typeface="Times New Roman"/>
                      </a:endParaRPr>
                    </a:p>
                  </a:txBody>
                  <a:tcPr marL="0" marR="0" marT="0" marB="0"/>
                </a:tc>
                <a:tc>
                  <a:txBody>
                    <a:bodyPr/>
                    <a:lstStyle/>
                    <a:p>
                      <a:pPr marL="531495">
                        <a:lnSpc>
                          <a:spcPts val="2135"/>
                        </a:lnSpc>
                        <a:spcBef>
                          <a:spcPts val="345"/>
                        </a:spcBef>
                      </a:pPr>
                      <a:r>
                        <a:rPr sz="1800" spc="-25" dirty="0">
                          <a:latin typeface="Arial MT"/>
                          <a:cs typeface="Arial MT"/>
                        </a:rPr>
                        <a:t>13</a:t>
                      </a:r>
                      <a:endParaRPr sz="1800">
                        <a:latin typeface="Arial MT"/>
                        <a:cs typeface="Arial MT"/>
                      </a:endParaRPr>
                    </a:p>
                  </a:txBody>
                  <a:tcPr marL="0" marR="0" marT="43815" marB="0"/>
                </a:tc>
                <a:tc>
                  <a:txBody>
                    <a:bodyPr/>
                    <a:lstStyle/>
                    <a:p>
                      <a:pPr marR="193040" algn="ctr">
                        <a:lnSpc>
                          <a:spcPct val="100000"/>
                        </a:lnSpc>
                        <a:spcBef>
                          <a:spcPts val="270"/>
                        </a:spcBef>
                      </a:pPr>
                      <a:r>
                        <a:rPr sz="1800" spc="-50" dirty="0">
                          <a:latin typeface="Arial MT"/>
                          <a:cs typeface="Arial MT"/>
                        </a:rPr>
                        <a:t>5</a:t>
                      </a:r>
                      <a:endParaRPr sz="1800">
                        <a:latin typeface="Arial MT"/>
                        <a:cs typeface="Arial MT"/>
                      </a:endParaRPr>
                    </a:p>
                  </a:txBody>
                  <a:tcPr marL="0" marR="0" marT="34290" marB="0"/>
                </a:tc>
                <a:tc>
                  <a:txBody>
                    <a:bodyPr/>
                    <a:lstStyle/>
                    <a:p>
                      <a:pPr marL="1905" algn="ctr">
                        <a:lnSpc>
                          <a:spcPct val="100000"/>
                        </a:lnSpc>
                        <a:spcBef>
                          <a:spcPts val="270"/>
                        </a:spcBef>
                      </a:pPr>
                      <a:r>
                        <a:rPr sz="1800" spc="-50" dirty="0">
                          <a:latin typeface="Arial MT"/>
                          <a:cs typeface="Arial MT"/>
                        </a:rPr>
                        <a:t>1</a:t>
                      </a:r>
                      <a:endParaRPr sz="1800">
                        <a:latin typeface="Arial MT"/>
                        <a:cs typeface="Arial MT"/>
                      </a:endParaRPr>
                    </a:p>
                  </a:txBody>
                  <a:tcPr marL="0" marR="0" marT="34290" marB="0"/>
                </a:tc>
                <a:extLst>
                  <a:ext uri="{0D108BD9-81ED-4DB2-BD59-A6C34878D82A}">
                    <a16:rowId xmlns:a16="http://schemas.microsoft.com/office/drawing/2014/main" val="10005"/>
                  </a:ext>
                </a:extLst>
              </a:tr>
            </a:tbl>
          </a:graphicData>
        </a:graphic>
      </p:graphicFrame>
      <p:graphicFrame>
        <p:nvGraphicFramePr>
          <p:cNvPr id="6" name="object 6"/>
          <p:cNvGraphicFramePr>
            <a:graphicFrameLocks noGrp="1"/>
          </p:cNvGraphicFramePr>
          <p:nvPr/>
        </p:nvGraphicFramePr>
        <p:xfrm>
          <a:off x="1491233" y="4834890"/>
          <a:ext cx="5178423" cy="456565"/>
        </p:xfrm>
        <a:graphic>
          <a:graphicData uri="http://schemas.openxmlformats.org/drawingml/2006/table">
            <a:tbl>
              <a:tblPr firstRow="1" bandRow="1">
                <a:tableStyleId>{2D5ABB26-0587-4C30-8999-92F81FD0307C}</a:tableStyleId>
              </a:tblPr>
              <a:tblGrid>
                <a:gridCol w="659765">
                  <a:extLst>
                    <a:ext uri="{9D8B030D-6E8A-4147-A177-3AD203B41FA5}">
                      <a16:colId xmlns:a16="http://schemas.microsoft.com/office/drawing/2014/main" val="20000"/>
                    </a:ext>
                  </a:extLst>
                </a:gridCol>
                <a:gridCol w="920115">
                  <a:extLst>
                    <a:ext uri="{9D8B030D-6E8A-4147-A177-3AD203B41FA5}">
                      <a16:colId xmlns:a16="http://schemas.microsoft.com/office/drawing/2014/main" val="20001"/>
                    </a:ext>
                  </a:extLst>
                </a:gridCol>
                <a:gridCol w="172085">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300355">
                  <a:extLst>
                    <a:ext uri="{9D8B030D-6E8A-4147-A177-3AD203B41FA5}">
                      <a16:colId xmlns:a16="http://schemas.microsoft.com/office/drawing/2014/main" val="20004"/>
                    </a:ext>
                  </a:extLst>
                </a:gridCol>
                <a:gridCol w="925195">
                  <a:extLst>
                    <a:ext uri="{9D8B030D-6E8A-4147-A177-3AD203B41FA5}">
                      <a16:colId xmlns:a16="http://schemas.microsoft.com/office/drawing/2014/main" val="20005"/>
                    </a:ext>
                  </a:extLst>
                </a:gridCol>
                <a:gridCol w="1059179">
                  <a:extLst>
                    <a:ext uri="{9D8B030D-6E8A-4147-A177-3AD203B41FA5}">
                      <a16:colId xmlns:a16="http://schemas.microsoft.com/office/drawing/2014/main" val="20006"/>
                    </a:ext>
                  </a:extLst>
                </a:gridCol>
                <a:gridCol w="608329">
                  <a:extLst>
                    <a:ext uri="{9D8B030D-6E8A-4147-A177-3AD203B41FA5}">
                      <a16:colId xmlns:a16="http://schemas.microsoft.com/office/drawing/2014/main" val="20007"/>
                    </a:ext>
                  </a:extLst>
                </a:gridCol>
              </a:tblGrid>
              <a:tr h="456565">
                <a:tc>
                  <a:txBody>
                    <a:bodyPr/>
                    <a:lstStyle/>
                    <a:p>
                      <a:pPr marL="234315">
                        <a:lnSpc>
                          <a:spcPct val="100000"/>
                        </a:lnSpc>
                        <a:spcBef>
                          <a:spcPts val="405"/>
                        </a:spcBef>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51435" marB="0">
                    <a:lnL w="38100">
                      <a:solidFill>
                        <a:srgbClr val="000000"/>
                      </a:solidFill>
                      <a:prstDash val="solid"/>
                    </a:lnL>
                    <a:lnR w="12700">
                      <a:solidFill>
                        <a:srgbClr val="000000"/>
                      </a:solidFill>
                      <a:prstDash val="solid"/>
                    </a:lnR>
                    <a:lnT w="38100">
                      <a:solidFill>
                        <a:srgbClr val="000000"/>
                      </a:solidFill>
                      <a:prstDash val="solid"/>
                    </a:lnT>
                    <a:lnB w="38100">
                      <a:solidFill>
                        <a:srgbClr val="000000"/>
                      </a:solidFill>
                      <a:prstDash val="solid"/>
                    </a:lnB>
                  </a:tcPr>
                </a:tc>
                <a:tc>
                  <a:txBody>
                    <a:bodyPr/>
                    <a:lstStyle/>
                    <a:p>
                      <a:pPr marL="415925">
                        <a:lnSpc>
                          <a:spcPct val="100000"/>
                        </a:lnSpc>
                        <a:spcBef>
                          <a:spcPts val="405"/>
                        </a:spcBef>
                      </a:pPr>
                      <a:r>
                        <a:rPr sz="1800" spc="-25" dirty="0">
                          <a:latin typeface="Arial MT"/>
                          <a:cs typeface="Arial MT"/>
                        </a:rPr>
                        <a:t>P</a:t>
                      </a:r>
                      <a:r>
                        <a:rPr sz="1800" spc="-37" baseline="-13888" dirty="0">
                          <a:latin typeface="Arial MT"/>
                          <a:cs typeface="Arial MT"/>
                        </a:rPr>
                        <a:t>2</a:t>
                      </a:r>
                      <a:endParaRPr sz="1800" baseline="-13888">
                        <a:latin typeface="Arial MT"/>
                        <a:cs typeface="Arial MT"/>
                      </a:endParaRPr>
                    </a:p>
                  </a:txBody>
                  <a:tcPr marL="0" marR="0" marT="51435" marB="0">
                    <a:lnL w="12700">
                      <a:solidFill>
                        <a:srgbClr val="000000"/>
                      </a:solidFill>
                      <a:prstDash val="solid"/>
                    </a:lnL>
                    <a:lnR w="12700">
                      <a:solidFill>
                        <a:srgbClr val="000000"/>
                      </a:solidFill>
                      <a:prstDash val="solid"/>
                    </a:lnR>
                    <a:lnT w="38100">
                      <a:solidFill>
                        <a:srgbClr val="000000"/>
                      </a:solidFill>
                      <a:prstDash val="solid"/>
                    </a:lnT>
                    <a:lnB w="381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T w="38100">
                      <a:solidFill>
                        <a:srgbClr val="000000"/>
                      </a:solidFill>
                      <a:prstDash val="solid"/>
                    </a:lnT>
                    <a:lnB w="38100">
                      <a:solidFill>
                        <a:srgbClr val="000000"/>
                      </a:solidFill>
                      <a:prstDash val="solid"/>
                    </a:lnB>
                  </a:tcPr>
                </a:tc>
                <a:tc>
                  <a:txBody>
                    <a:bodyPr/>
                    <a:lstStyle/>
                    <a:p>
                      <a:pPr marL="161290">
                        <a:lnSpc>
                          <a:spcPct val="100000"/>
                        </a:lnSpc>
                        <a:spcBef>
                          <a:spcPts val="490"/>
                        </a:spcBef>
                      </a:pPr>
                      <a:r>
                        <a:rPr sz="1800" spc="-25" dirty="0">
                          <a:latin typeface="Arial MT"/>
                          <a:cs typeface="Arial MT"/>
                        </a:rPr>
                        <a:t>P</a:t>
                      </a:r>
                      <a:r>
                        <a:rPr sz="1800" spc="-37" baseline="-13888" dirty="0">
                          <a:latin typeface="Arial MT"/>
                          <a:cs typeface="Arial MT"/>
                        </a:rPr>
                        <a:t>4</a:t>
                      </a:r>
                      <a:endParaRPr sz="1800" baseline="-13888">
                        <a:latin typeface="Arial MT"/>
                        <a:cs typeface="Arial MT"/>
                      </a:endParaRPr>
                    </a:p>
                  </a:txBody>
                  <a:tcPr marL="0" marR="0" marT="62230" marB="0">
                    <a:lnL w="12700">
                      <a:solidFill>
                        <a:srgbClr val="000000"/>
                      </a:solidFill>
                      <a:prstDash val="solid"/>
                    </a:lnL>
                    <a:lnR w="12700">
                      <a:solidFill>
                        <a:srgbClr val="000000"/>
                      </a:solidFill>
                      <a:prstDash val="solid"/>
                    </a:lnR>
                    <a:lnT w="38100">
                      <a:solidFill>
                        <a:srgbClr val="000000"/>
                      </a:solidFill>
                      <a:prstDash val="solid"/>
                    </a:lnT>
                    <a:lnB w="38100">
                      <a:solidFill>
                        <a:srgbClr val="000000"/>
                      </a:solidFill>
                      <a:prstDash val="solid"/>
                    </a:lnB>
                  </a:tcPr>
                </a:tc>
                <a:tc>
                  <a:txBody>
                    <a:bodyPr/>
                    <a:lstStyle/>
                    <a:p>
                      <a:pPr marL="62230">
                        <a:lnSpc>
                          <a:spcPct val="100000"/>
                        </a:lnSpc>
                        <a:spcBef>
                          <a:spcPts val="490"/>
                        </a:spcBef>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62230" marB="0">
                    <a:lnL w="12700">
                      <a:solidFill>
                        <a:srgbClr val="000000"/>
                      </a:solidFill>
                      <a:prstDash val="solid"/>
                    </a:lnL>
                    <a:lnR w="12700">
                      <a:solidFill>
                        <a:srgbClr val="000000"/>
                      </a:solidFill>
                      <a:prstDash val="solid"/>
                    </a:lnR>
                    <a:lnT w="38100">
                      <a:solidFill>
                        <a:srgbClr val="000000"/>
                      </a:solidFill>
                      <a:prstDash val="solid"/>
                    </a:lnT>
                    <a:lnB w="38100">
                      <a:solidFill>
                        <a:srgbClr val="000000"/>
                      </a:solidFill>
                      <a:prstDash val="solid"/>
                    </a:lnB>
                  </a:tcPr>
                </a:tc>
                <a:tc>
                  <a:txBody>
                    <a:bodyPr/>
                    <a:lstStyle/>
                    <a:p>
                      <a:pPr marL="34290" algn="ctr">
                        <a:lnSpc>
                          <a:spcPct val="100000"/>
                        </a:lnSpc>
                        <a:spcBef>
                          <a:spcPts val="405"/>
                        </a:spcBef>
                      </a:pPr>
                      <a:r>
                        <a:rPr sz="1800" spc="-25" dirty="0">
                          <a:latin typeface="Arial MT"/>
                          <a:cs typeface="Arial MT"/>
                        </a:rPr>
                        <a:t>P</a:t>
                      </a:r>
                      <a:r>
                        <a:rPr sz="1800" spc="-37" baseline="-13888" dirty="0">
                          <a:latin typeface="Arial MT"/>
                          <a:cs typeface="Arial MT"/>
                        </a:rPr>
                        <a:t>5</a:t>
                      </a:r>
                      <a:endParaRPr sz="1800" baseline="-13888">
                        <a:latin typeface="Arial MT"/>
                        <a:cs typeface="Arial MT"/>
                      </a:endParaRPr>
                    </a:p>
                  </a:txBody>
                  <a:tcPr marL="0" marR="0" marT="51435" marB="0">
                    <a:lnL w="12700">
                      <a:solidFill>
                        <a:srgbClr val="000000"/>
                      </a:solidFill>
                      <a:prstDash val="solid"/>
                    </a:lnL>
                    <a:lnR w="12700">
                      <a:solidFill>
                        <a:srgbClr val="000000"/>
                      </a:solidFill>
                      <a:prstDash val="solid"/>
                    </a:lnR>
                    <a:lnT w="38100">
                      <a:solidFill>
                        <a:srgbClr val="000000"/>
                      </a:solidFill>
                      <a:prstDash val="solid"/>
                    </a:lnT>
                    <a:lnB w="38100">
                      <a:solidFill>
                        <a:srgbClr val="000000"/>
                      </a:solidFill>
                      <a:prstDash val="solid"/>
                    </a:lnB>
                  </a:tcPr>
                </a:tc>
                <a:tc>
                  <a:txBody>
                    <a:bodyPr/>
                    <a:lstStyle/>
                    <a:p>
                      <a:pPr marL="95250" algn="ctr">
                        <a:lnSpc>
                          <a:spcPct val="100000"/>
                        </a:lnSpc>
                        <a:spcBef>
                          <a:spcPts val="465"/>
                        </a:spcBef>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59055" marB="0">
                    <a:lnL w="12700">
                      <a:solidFill>
                        <a:srgbClr val="000000"/>
                      </a:solidFill>
                      <a:prstDash val="solid"/>
                    </a:lnL>
                    <a:lnR w="12700">
                      <a:solidFill>
                        <a:srgbClr val="000000"/>
                      </a:solidFill>
                      <a:prstDash val="solid"/>
                    </a:lnR>
                    <a:lnT w="38100">
                      <a:solidFill>
                        <a:srgbClr val="000000"/>
                      </a:solidFill>
                      <a:prstDash val="solid"/>
                    </a:lnT>
                    <a:lnB w="38100">
                      <a:solidFill>
                        <a:srgbClr val="000000"/>
                      </a:solidFill>
                      <a:prstDash val="solid"/>
                    </a:lnB>
                  </a:tcPr>
                </a:tc>
                <a:tc>
                  <a:txBody>
                    <a:bodyPr/>
                    <a:lstStyle/>
                    <a:p>
                      <a:pPr marL="240665">
                        <a:lnSpc>
                          <a:spcPct val="100000"/>
                        </a:lnSpc>
                        <a:spcBef>
                          <a:spcPts val="575"/>
                        </a:spcBef>
                      </a:pPr>
                      <a:r>
                        <a:rPr sz="1800" spc="-25" dirty="0">
                          <a:latin typeface="Arial MT"/>
                          <a:cs typeface="Arial MT"/>
                        </a:rPr>
                        <a:t>P</a:t>
                      </a:r>
                      <a:r>
                        <a:rPr sz="1800" spc="-37" baseline="-13888" dirty="0">
                          <a:latin typeface="Arial MT"/>
                          <a:cs typeface="Arial MT"/>
                        </a:rPr>
                        <a:t>3</a:t>
                      </a:r>
                      <a:endParaRPr sz="1800" baseline="-13888">
                        <a:latin typeface="Arial MT"/>
                        <a:cs typeface="Arial MT"/>
                      </a:endParaRPr>
                    </a:p>
                  </a:txBody>
                  <a:tcPr marL="0" marR="0" marT="73025" marB="0">
                    <a:lnL w="127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sp>
        <p:nvSpPr>
          <p:cNvPr id="7" name="object 7"/>
          <p:cNvSpPr txBox="1"/>
          <p:nvPr/>
        </p:nvSpPr>
        <p:spPr>
          <a:xfrm>
            <a:off x="2136141" y="5362515"/>
            <a:ext cx="125095" cy="239395"/>
          </a:xfrm>
          <a:prstGeom prst="rect">
            <a:avLst/>
          </a:prstGeom>
        </p:spPr>
        <p:txBody>
          <a:bodyPr vert="horz" wrap="square" lIns="0" tIns="13335" rIns="0" bIns="0" rtlCol="0">
            <a:spAutoFit/>
          </a:bodyPr>
          <a:lstStyle/>
          <a:p>
            <a:pPr marL="12700">
              <a:lnSpc>
                <a:spcPct val="100000"/>
              </a:lnSpc>
              <a:spcBef>
                <a:spcPts val="105"/>
              </a:spcBef>
            </a:pPr>
            <a:r>
              <a:rPr sz="1400" spc="-50" dirty="0">
                <a:latin typeface="Arial MT"/>
                <a:cs typeface="Arial MT"/>
              </a:rPr>
              <a:t>3</a:t>
            </a:r>
            <a:endParaRPr sz="1400">
              <a:latin typeface="Arial MT"/>
              <a:cs typeface="Arial MT"/>
            </a:endParaRPr>
          </a:p>
        </p:txBody>
      </p:sp>
      <p:sp>
        <p:nvSpPr>
          <p:cNvPr id="8" name="object 8"/>
          <p:cNvSpPr txBox="1"/>
          <p:nvPr/>
        </p:nvSpPr>
        <p:spPr>
          <a:xfrm>
            <a:off x="3050580" y="5350326"/>
            <a:ext cx="27622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Arial MT"/>
                <a:cs typeface="Arial MT"/>
              </a:rPr>
              <a:t>8</a:t>
            </a:r>
            <a:r>
              <a:rPr sz="1400" spc="10" dirty="0">
                <a:latin typeface="Arial MT"/>
                <a:cs typeface="Arial MT"/>
              </a:rPr>
              <a:t> </a:t>
            </a:r>
            <a:r>
              <a:rPr sz="1400" spc="-60" dirty="0">
                <a:latin typeface="Arial MT"/>
                <a:cs typeface="Arial MT"/>
              </a:rPr>
              <a:t>9</a:t>
            </a:r>
            <a:endParaRPr sz="1400">
              <a:latin typeface="Arial MT"/>
              <a:cs typeface="Arial MT"/>
            </a:endParaRPr>
          </a:p>
        </p:txBody>
      </p:sp>
      <p:sp>
        <p:nvSpPr>
          <p:cNvPr id="9" name="object 9"/>
          <p:cNvSpPr txBox="1"/>
          <p:nvPr/>
        </p:nvSpPr>
        <p:spPr>
          <a:xfrm>
            <a:off x="3736388" y="5357890"/>
            <a:ext cx="499109" cy="239395"/>
          </a:xfrm>
          <a:prstGeom prst="rect">
            <a:avLst/>
          </a:prstGeom>
        </p:spPr>
        <p:txBody>
          <a:bodyPr vert="horz" wrap="square" lIns="0" tIns="13335" rIns="0" bIns="0" rtlCol="0">
            <a:spAutoFit/>
          </a:bodyPr>
          <a:lstStyle/>
          <a:p>
            <a:pPr marL="12700">
              <a:lnSpc>
                <a:spcPct val="100000"/>
              </a:lnSpc>
              <a:spcBef>
                <a:spcPts val="105"/>
              </a:spcBef>
            </a:pPr>
            <a:r>
              <a:rPr sz="2100" baseline="1984" dirty="0">
                <a:latin typeface="Arial MT"/>
                <a:cs typeface="Arial MT"/>
              </a:rPr>
              <a:t>12</a:t>
            </a:r>
            <a:r>
              <a:rPr sz="2100" spc="300" baseline="1984" dirty="0">
                <a:latin typeface="Arial MT"/>
                <a:cs typeface="Arial MT"/>
              </a:rPr>
              <a:t> </a:t>
            </a:r>
            <a:r>
              <a:rPr sz="1400" spc="-25" dirty="0">
                <a:latin typeface="Arial MT"/>
                <a:cs typeface="Arial MT"/>
              </a:rPr>
              <a:t>13</a:t>
            </a:r>
            <a:endParaRPr sz="1400">
              <a:latin typeface="Arial MT"/>
              <a:cs typeface="Arial MT"/>
            </a:endParaRPr>
          </a:p>
        </p:txBody>
      </p:sp>
      <p:sp>
        <p:nvSpPr>
          <p:cNvPr id="10" name="object 10"/>
          <p:cNvSpPr txBox="1"/>
          <p:nvPr/>
        </p:nvSpPr>
        <p:spPr>
          <a:xfrm>
            <a:off x="6631961" y="5350326"/>
            <a:ext cx="224790"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Arial MT"/>
                <a:cs typeface="Arial MT"/>
              </a:rPr>
              <a:t>28</a:t>
            </a:r>
            <a:endParaRPr sz="1400">
              <a:latin typeface="Arial MT"/>
              <a:cs typeface="Arial MT"/>
            </a:endParaRPr>
          </a:p>
        </p:txBody>
      </p:sp>
      <p:sp>
        <p:nvSpPr>
          <p:cNvPr id="11" name="object 11"/>
          <p:cNvSpPr txBox="1"/>
          <p:nvPr/>
        </p:nvSpPr>
        <p:spPr>
          <a:xfrm>
            <a:off x="993115" y="4359598"/>
            <a:ext cx="127000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Gantt</a:t>
            </a:r>
            <a:r>
              <a:rPr sz="1800" b="1" spc="-125" dirty="0">
                <a:latin typeface="Arial"/>
                <a:cs typeface="Arial"/>
              </a:rPr>
              <a:t> </a:t>
            </a:r>
            <a:r>
              <a:rPr sz="1800" b="1" spc="-20" dirty="0">
                <a:latin typeface="Arial"/>
                <a:cs typeface="Arial"/>
              </a:rPr>
              <a:t>Chart</a:t>
            </a:r>
            <a:endParaRPr sz="1800">
              <a:latin typeface="Arial"/>
              <a:cs typeface="Arial"/>
            </a:endParaRPr>
          </a:p>
        </p:txBody>
      </p:sp>
      <p:sp>
        <p:nvSpPr>
          <p:cNvPr id="12" name="object 12"/>
          <p:cNvSpPr/>
          <p:nvPr/>
        </p:nvSpPr>
        <p:spPr>
          <a:xfrm>
            <a:off x="3049524" y="6548628"/>
            <a:ext cx="2133600" cy="10795"/>
          </a:xfrm>
          <a:custGeom>
            <a:avLst/>
            <a:gdLst/>
            <a:ahLst/>
            <a:cxnLst/>
            <a:rect l="l" t="t" r="r" b="b"/>
            <a:pathLst>
              <a:path w="2133600" h="10795">
                <a:moveTo>
                  <a:pt x="2133599" y="10667"/>
                </a:moveTo>
                <a:lnTo>
                  <a:pt x="0" y="10667"/>
                </a:lnTo>
                <a:lnTo>
                  <a:pt x="0" y="0"/>
                </a:lnTo>
                <a:lnTo>
                  <a:pt x="2133599" y="0"/>
                </a:lnTo>
                <a:lnTo>
                  <a:pt x="2133599" y="10667"/>
                </a:lnTo>
                <a:close/>
              </a:path>
            </a:pathLst>
          </a:custGeom>
          <a:solidFill>
            <a:srgbClr val="000000"/>
          </a:solidFill>
        </p:spPr>
        <p:txBody>
          <a:bodyPr wrap="square" lIns="0" tIns="0" rIns="0" bIns="0" rtlCol="0"/>
          <a:lstStyle/>
          <a:p>
            <a:endParaRPr/>
          </a:p>
        </p:txBody>
      </p:sp>
      <p:sp>
        <p:nvSpPr>
          <p:cNvPr id="13" name="object 13"/>
          <p:cNvSpPr txBox="1"/>
          <p:nvPr/>
        </p:nvSpPr>
        <p:spPr>
          <a:xfrm>
            <a:off x="3126746" y="6188394"/>
            <a:ext cx="1956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14</a:t>
            </a:r>
            <a:r>
              <a:rPr sz="1800" spc="-45" dirty="0">
                <a:latin typeface="Arial MT"/>
                <a:cs typeface="Arial MT"/>
              </a:rPr>
              <a:t> </a:t>
            </a:r>
            <a:r>
              <a:rPr sz="1800" dirty="0">
                <a:latin typeface="Arial MT"/>
                <a:cs typeface="Arial MT"/>
              </a:rPr>
              <a:t>+</a:t>
            </a:r>
            <a:r>
              <a:rPr sz="1800" spc="-40" dirty="0">
                <a:latin typeface="Arial MT"/>
                <a:cs typeface="Arial MT"/>
              </a:rPr>
              <a:t> </a:t>
            </a:r>
            <a:r>
              <a:rPr sz="1800" dirty="0">
                <a:latin typeface="Arial MT"/>
                <a:cs typeface="Arial MT"/>
              </a:rPr>
              <a:t>0</a:t>
            </a:r>
            <a:r>
              <a:rPr sz="1800" spc="-10" dirty="0">
                <a:latin typeface="Arial MT"/>
                <a:cs typeface="Arial MT"/>
              </a:rPr>
              <a:t> </a:t>
            </a:r>
            <a:r>
              <a:rPr sz="1800" dirty="0">
                <a:latin typeface="Arial MT"/>
                <a:cs typeface="Arial MT"/>
              </a:rPr>
              <a:t>+</a:t>
            </a:r>
            <a:r>
              <a:rPr sz="1800" spc="-25" dirty="0">
                <a:latin typeface="Arial MT"/>
                <a:cs typeface="Arial MT"/>
              </a:rPr>
              <a:t> </a:t>
            </a:r>
            <a:r>
              <a:rPr sz="1800" dirty="0">
                <a:latin typeface="Arial MT"/>
                <a:cs typeface="Arial MT"/>
              </a:rPr>
              <a:t>21</a:t>
            </a:r>
            <a:r>
              <a:rPr sz="1800" spc="-50" dirty="0">
                <a:latin typeface="Arial MT"/>
                <a:cs typeface="Arial MT"/>
              </a:rPr>
              <a:t> </a:t>
            </a:r>
            <a:r>
              <a:rPr sz="1800" dirty="0">
                <a:latin typeface="Arial MT"/>
                <a:cs typeface="Arial MT"/>
              </a:rPr>
              <a:t>+</a:t>
            </a:r>
            <a:r>
              <a:rPr sz="1800" spc="-25" dirty="0">
                <a:latin typeface="Arial MT"/>
                <a:cs typeface="Arial MT"/>
              </a:rPr>
              <a:t> </a:t>
            </a:r>
            <a:r>
              <a:rPr sz="1800" dirty="0">
                <a:latin typeface="Arial MT"/>
                <a:cs typeface="Arial MT"/>
              </a:rPr>
              <a:t>1</a:t>
            </a:r>
            <a:r>
              <a:rPr sz="1800" spc="-30" dirty="0">
                <a:latin typeface="Arial MT"/>
                <a:cs typeface="Arial MT"/>
              </a:rPr>
              <a:t> </a:t>
            </a:r>
            <a:r>
              <a:rPr sz="1800" dirty="0">
                <a:latin typeface="Arial MT"/>
                <a:cs typeface="Arial MT"/>
              </a:rPr>
              <a:t>+</a:t>
            </a:r>
            <a:r>
              <a:rPr sz="1800" spc="175" dirty="0">
                <a:latin typeface="Arial MT"/>
                <a:cs typeface="Arial MT"/>
              </a:rPr>
              <a:t> </a:t>
            </a:r>
            <a:r>
              <a:rPr sz="1800" spc="-50" dirty="0">
                <a:latin typeface="Arial MT"/>
                <a:cs typeface="Arial MT"/>
              </a:rPr>
              <a:t>0</a:t>
            </a:r>
            <a:endParaRPr sz="1800">
              <a:latin typeface="Arial MT"/>
              <a:cs typeface="Arial MT"/>
            </a:endParaRPr>
          </a:p>
        </p:txBody>
      </p:sp>
      <p:sp>
        <p:nvSpPr>
          <p:cNvPr id="16" name="object 16"/>
          <p:cNvSpPr txBox="1"/>
          <p:nvPr/>
        </p:nvSpPr>
        <p:spPr>
          <a:xfrm>
            <a:off x="1142463" y="6389981"/>
            <a:ext cx="1889760" cy="281305"/>
          </a:xfrm>
          <a:prstGeom prst="rect">
            <a:avLst/>
          </a:prstGeom>
        </p:spPr>
        <p:txBody>
          <a:bodyPr vert="horz" wrap="square" lIns="0" tIns="0" rIns="0" bIns="0" rtlCol="0">
            <a:spAutoFit/>
          </a:bodyPr>
          <a:lstStyle/>
          <a:p>
            <a:pPr marL="12700">
              <a:lnSpc>
                <a:spcPts val="2090"/>
              </a:lnSpc>
            </a:pPr>
            <a:r>
              <a:rPr sz="1800" spc="-80" dirty="0">
                <a:latin typeface="Arial MT"/>
                <a:cs typeface="Arial MT"/>
              </a:rPr>
              <a:t>Avg</a:t>
            </a:r>
            <a:r>
              <a:rPr sz="1800" spc="-120" dirty="0">
                <a:latin typeface="Arial MT"/>
                <a:cs typeface="Arial MT"/>
              </a:rPr>
              <a:t> </a:t>
            </a:r>
            <a:r>
              <a:rPr sz="1800" spc="-45" dirty="0">
                <a:latin typeface="Arial MT"/>
                <a:cs typeface="Arial MT"/>
              </a:rPr>
              <a:t>Waiting</a:t>
            </a:r>
            <a:r>
              <a:rPr sz="1800" spc="-70" dirty="0">
                <a:latin typeface="Arial MT"/>
                <a:cs typeface="Arial MT"/>
              </a:rPr>
              <a:t> Time</a:t>
            </a:r>
            <a:r>
              <a:rPr sz="1800" spc="-45" dirty="0">
                <a:latin typeface="Arial MT"/>
                <a:cs typeface="Arial MT"/>
              </a:rPr>
              <a:t> </a:t>
            </a:r>
            <a:r>
              <a:rPr sz="1800" spc="-50" dirty="0">
                <a:latin typeface="Arial MT"/>
                <a:cs typeface="Arial MT"/>
              </a:rPr>
              <a:t>=</a:t>
            </a:r>
            <a:endParaRPr sz="1800">
              <a:latin typeface="Arial MT"/>
              <a:cs typeface="Arial MT"/>
            </a:endParaRPr>
          </a:p>
        </p:txBody>
      </p:sp>
      <p:sp>
        <p:nvSpPr>
          <p:cNvPr id="17" name="object 17"/>
          <p:cNvSpPr txBox="1"/>
          <p:nvPr/>
        </p:nvSpPr>
        <p:spPr>
          <a:xfrm>
            <a:off x="5260378" y="6403598"/>
            <a:ext cx="527685" cy="281305"/>
          </a:xfrm>
          <a:prstGeom prst="rect">
            <a:avLst/>
          </a:prstGeom>
        </p:spPr>
        <p:txBody>
          <a:bodyPr vert="horz" wrap="square" lIns="0" tIns="0" rIns="0" bIns="0" rtlCol="0">
            <a:spAutoFit/>
          </a:bodyPr>
          <a:lstStyle/>
          <a:p>
            <a:pPr marL="12700">
              <a:lnSpc>
                <a:spcPts val="2090"/>
              </a:lnSpc>
            </a:pPr>
            <a:r>
              <a:rPr sz="1800" dirty="0">
                <a:latin typeface="Arial MT"/>
                <a:cs typeface="Arial MT"/>
              </a:rPr>
              <a:t>=</a:t>
            </a:r>
            <a:r>
              <a:rPr sz="1800" spc="-95" dirty="0">
                <a:latin typeface="Arial MT"/>
                <a:cs typeface="Arial MT"/>
              </a:rPr>
              <a:t> </a:t>
            </a:r>
            <a:r>
              <a:rPr sz="1800" spc="-25" dirty="0">
                <a:latin typeface="Arial MT"/>
                <a:cs typeface="Arial MT"/>
              </a:rPr>
              <a:t>7.2</a:t>
            </a:r>
            <a:endParaRPr sz="1800">
              <a:latin typeface="Arial MT"/>
              <a:cs typeface="Arial MT"/>
            </a:endParaRPr>
          </a:p>
        </p:txBody>
      </p:sp>
      <p:sp>
        <p:nvSpPr>
          <p:cNvPr id="18" name="object 18"/>
          <p:cNvSpPr txBox="1"/>
          <p:nvPr/>
        </p:nvSpPr>
        <p:spPr>
          <a:xfrm>
            <a:off x="4035005" y="6603288"/>
            <a:ext cx="153035" cy="281305"/>
          </a:xfrm>
          <a:prstGeom prst="rect">
            <a:avLst/>
          </a:prstGeom>
        </p:spPr>
        <p:txBody>
          <a:bodyPr vert="horz" wrap="square" lIns="0" tIns="0" rIns="0" bIns="0" rtlCol="0">
            <a:spAutoFit/>
          </a:bodyPr>
          <a:lstStyle/>
          <a:p>
            <a:pPr marL="12700">
              <a:lnSpc>
                <a:spcPts val="2090"/>
              </a:lnSpc>
            </a:pPr>
            <a:r>
              <a:rPr sz="1800" spc="-50" dirty="0">
                <a:latin typeface="Arial MT"/>
                <a:cs typeface="Arial MT"/>
              </a:rPr>
              <a:t>5</a:t>
            </a:r>
            <a:endParaRPr sz="1800">
              <a:latin typeface="Arial MT"/>
              <a:cs typeface="Arial MT"/>
            </a:endParaRPr>
          </a:p>
        </p:txBody>
      </p:sp>
      <p:sp>
        <p:nvSpPr>
          <p:cNvPr id="14" name="object 14"/>
          <p:cNvSpPr txBox="1"/>
          <p:nvPr/>
        </p:nvSpPr>
        <p:spPr>
          <a:xfrm>
            <a:off x="4940317" y="5350326"/>
            <a:ext cx="224790"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Arial MT"/>
                <a:cs typeface="Arial MT"/>
              </a:rPr>
              <a:t>18</a:t>
            </a:r>
            <a:endParaRPr sz="1400">
              <a:latin typeface="Arial MT"/>
              <a:cs typeface="Arial MT"/>
            </a:endParaRPr>
          </a:p>
        </p:txBody>
      </p:sp>
      <p:sp>
        <p:nvSpPr>
          <p:cNvPr id="15" name="object 15"/>
          <p:cNvSpPr txBox="1"/>
          <p:nvPr/>
        </p:nvSpPr>
        <p:spPr>
          <a:xfrm>
            <a:off x="5987247" y="5357890"/>
            <a:ext cx="224790"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Arial MT"/>
                <a:cs typeface="Arial MT"/>
              </a:rPr>
              <a:t>24</a:t>
            </a:r>
            <a:endParaRPr sz="1400">
              <a:latin typeface="Arial MT"/>
              <a:cs typeface="Arial MT"/>
            </a:endParaRPr>
          </a:p>
        </p:txBody>
      </p:sp>
    </p:spTree>
    <p:extLst>
      <p:ext uri="{BB962C8B-B14F-4D97-AF65-F5344CB8AC3E}">
        <p14:creationId xmlns:p14="http://schemas.microsoft.com/office/powerpoint/2010/main" val="14159762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56843" y="3418332"/>
            <a:ext cx="8610600" cy="201295"/>
            <a:chOff x="656843" y="3418332"/>
            <a:chExt cx="8610600" cy="201295"/>
          </a:xfrm>
        </p:grpSpPr>
        <p:sp>
          <p:nvSpPr>
            <p:cNvPr id="3" name="object 3"/>
            <p:cNvSpPr/>
            <p:nvPr/>
          </p:nvSpPr>
          <p:spPr>
            <a:xfrm>
              <a:off x="656843" y="3418332"/>
              <a:ext cx="2870200" cy="201295"/>
            </a:xfrm>
            <a:custGeom>
              <a:avLst/>
              <a:gdLst/>
              <a:ahLst/>
              <a:cxnLst/>
              <a:rect l="l" t="t" r="r" b="b"/>
              <a:pathLst>
                <a:path w="2870200" h="201295">
                  <a:moveTo>
                    <a:pt x="2869691" y="201167"/>
                  </a:moveTo>
                  <a:lnTo>
                    <a:pt x="0" y="201167"/>
                  </a:lnTo>
                  <a:lnTo>
                    <a:pt x="0" y="0"/>
                  </a:lnTo>
                  <a:lnTo>
                    <a:pt x="2869691" y="0"/>
                  </a:lnTo>
                  <a:lnTo>
                    <a:pt x="2869691" y="201167"/>
                  </a:lnTo>
                  <a:close/>
                </a:path>
              </a:pathLst>
            </a:custGeom>
            <a:solidFill>
              <a:srgbClr val="336699"/>
            </a:solidFill>
          </p:spPr>
          <p:txBody>
            <a:bodyPr wrap="square" lIns="0" tIns="0" rIns="0" bIns="0" rtlCol="0"/>
            <a:lstStyle/>
            <a:p>
              <a:endParaRPr/>
            </a:p>
          </p:txBody>
        </p:sp>
        <p:sp>
          <p:nvSpPr>
            <p:cNvPr id="4" name="object 4"/>
            <p:cNvSpPr/>
            <p:nvPr/>
          </p:nvSpPr>
          <p:spPr>
            <a:xfrm>
              <a:off x="3526535" y="3418332"/>
              <a:ext cx="2870200" cy="201295"/>
            </a:xfrm>
            <a:custGeom>
              <a:avLst/>
              <a:gdLst/>
              <a:ahLst/>
              <a:cxnLst/>
              <a:rect l="l" t="t" r="r" b="b"/>
              <a:pathLst>
                <a:path w="2870200" h="201295">
                  <a:moveTo>
                    <a:pt x="2869692" y="201167"/>
                  </a:moveTo>
                  <a:lnTo>
                    <a:pt x="0" y="201167"/>
                  </a:lnTo>
                  <a:lnTo>
                    <a:pt x="0" y="0"/>
                  </a:lnTo>
                  <a:lnTo>
                    <a:pt x="2869692" y="0"/>
                  </a:lnTo>
                  <a:lnTo>
                    <a:pt x="2869692" y="201167"/>
                  </a:lnTo>
                  <a:close/>
                </a:path>
              </a:pathLst>
            </a:custGeom>
            <a:solidFill>
              <a:srgbClr val="99CCFF"/>
            </a:solidFill>
          </p:spPr>
          <p:txBody>
            <a:bodyPr wrap="square" lIns="0" tIns="0" rIns="0" bIns="0" rtlCol="0"/>
            <a:lstStyle/>
            <a:p>
              <a:endParaRPr/>
            </a:p>
          </p:txBody>
        </p:sp>
        <p:sp>
          <p:nvSpPr>
            <p:cNvPr id="5" name="object 5"/>
            <p:cNvSpPr/>
            <p:nvPr/>
          </p:nvSpPr>
          <p:spPr>
            <a:xfrm>
              <a:off x="6396228" y="3418332"/>
              <a:ext cx="2871470" cy="201295"/>
            </a:xfrm>
            <a:custGeom>
              <a:avLst/>
              <a:gdLst/>
              <a:ahLst/>
              <a:cxnLst/>
              <a:rect l="l" t="t" r="r" b="b"/>
              <a:pathLst>
                <a:path w="2871470" h="201295">
                  <a:moveTo>
                    <a:pt x="2871216" y="201167"/>
                  </a:moveTo>
                  <a:lnTo>
                    <a:pt x="0" y="201167"/>
                  </a:lnTo>
                  <a:lnTo>
                    <a:pt x="0" y="0"/>
                  </a:lnTo>
                  <a:lnTo>
                    <a:pt x="2871216" y="0"/>
                  </a:lnTo>
                  <a:lnTo>
                    <a:pt x="2871216" y="201167"/>
                  </a:lnTo>
                  <a:close/>
                </a:path>
              </a:pathLst>
            </a:custGeom>
            <a:solidFill>
              <a:srgbClr val="336699"/>
            </a:solidFill>
          </p:spPr>
          <p:txBody>
            <a:bodyPr wrap="square" lIns="0" tIns="0" rIns="0" bIns="0" rtlCol="0"/>
            <a:lstStyle/>
            <a:p>
              <a:endParaRPr/>
            </a:p>
          </p:txBody>
        </p:sp>
      </p:grpSp>
      <p:sp>
        <p:nvSpPr>
          <p:cNvPr id="6" name="object 6"/>
          <p:cNvSpPr txBox="1"/>
          <p:nvPr/>
        </p:nvSpPr>
        <p:spPr>
          <a:xfrm>
            <a:off x="7142444" y="7072352"/>
            <a:ext cx="2287905" cy="177800"/>
          </a:xfrm>
          <a:prstGeom prst="rect">
            <a:avLst/>
          </a:prstGeom>
        </p:spPr>
        <p:txBody>
          <a:bodyPr vert="horz" wrap="square" lIns="0" tIns="12065" rIns="0" bIns="0" rtlCol="0">
            <a:spAutoFit/>
          </a:bodyPr>
          <a:lstStyle/>
          <a:p>
            <a:pPr marL="12700">
              <a:lnSpc>
                <a:spcPct val="100000"/>
              </a:lnSpc>
              <a:spcBef>
                <a:spcPts val="95"/>
              </a:spcBef>
            </a:pPr>
            <a:r>
              <a:rPr sz="1000" b="1" spc="-10" dirty="0">
                <a:solidFill>
                  <a:srgbClr val="336699"/>
                </a:solidFill>
                <a:latin typeface="Arial"/>
                <a:cs typeface="Arial"/>
              </a:rPr>
              <a:t>Silberschatz,</a:t>
            </a:r>
            <a:r>
              <a:rPr sz="1000" b="1" spc="-75" dirty="0">
                <a:solidFill>
                  <a:srgbClr val="336699"/>
                </a:solidFill>
                <a:latin typeface="Arial"/>
                <a:cs typeface="Arial"/>
              </a:rPr>
              <a:t> </a:t>
            </a:r>
            <a:r>
              <a:rPr sz="1000" b="1" spc="-10" dirty="0">
                <a:solidFill>
                  <a:srgbClr val="336699"/>
                </a:solidFill>
                <a:latin typeface="Arial"/>
                <a:cs typeface="Arial"/>
              </a:rPr>
              <a:t>Galvin</a:t>
            </a:r>
            <a:r>
              <a:rPr sz="1000" b="1" spc="-50" dirty="0">
                <a:solidFill>
                  <a:srgbClr val="336699"/>
                </a:solidFill>
                <a:latin typeface="Arial"/>
                <a:cs typeface="Arial"/>
              </a:rPr>
              <a:t> </a:t>
            </a:r>
            <a:r>
              <a:rPr sz="1000" b="1" dirty="0">
                <a:solidFill>
                  <a:srgbClr val="336699"/>
                </a:solidFill>
                <a:latin typeface="Arial"/>
                <a:cs typeface="Arial"/>
              </a:rPr>
              <a:t>and </a:t>
            </a:r>
            <a:r>
              <a:rPr sz="1000" b="1" spc="-10" dirty="0">
                <a:solidFill>
                  <a:srgbClr val="336699"/>
                </a:solidFill>
                <a:latin typeface="Arial"/>
                <a:cs typeface="Arial"/>
              </a:rPr>
              <a:t>Gagne</a:t>
            </a:r>
            <a:r>
              <a:rPr sz="1000" b="1" spc="-35" dirty="0">
                <a:solidFill>
                  <a:srgbClr val="336699"/>
                </a:solidFill>
                <a:latin typeface="Arial"/>
                <a:cs typeface="Arial"/>
              </a:rPr>
              <a:t> </a:t>
            </a:r>
            <a:r>
              <a:rPr sz="1000" b="1" spc="-20" dirty="0">
                <a:solidFill>
                  <a:srgbClr val="336699"/>
                </a:solidFill>
                <a:latin typeface="Arial"/>
                <a:cs typeface="Arial"/>
              </a:rPr>
              <a:t>©2018</a:t>
            </a:r>
            <a:endParaRPr sz="1000">
              <a:latin typeface="Arial"/>
              <a:cs typeface="Arial"/>
            </a:endParaRPr>
          </a:p>
        </p:txBody>
      </p:sp>
      <p:sp>
        <p:nvSpPr>
          <p:cNvPr id="7" name="object 7"/>
          <p:cNvSpPr txBox="1"/>
          <p:nvPr/>
        </p:nvSpPr>
        <p:spPr>
          <a:xfrm>
            <a:off x="539508" y="7098214"/>
            <a:ext cx="2564130" cy="177800"/>
          </a:xfrm>
          <a:prstGeom prst="rect">
            <a:avLst/>
          </a:prstGeom>
        </p:spPr>
        <p:txBody>
          <a:bodyPr vert="horz" wrap="square" lIns="0" tIns="12065" rIns="0" bIns="0" rtlCol="0">
            <a:spAutoFit/>
          </a:bodyPr>
          <a:lstStyle/>
          <a:p>
            <a:pPr marL="38100">
              <a:lnSpc>
                <a:spcPct val="100000"/>
              </a:lnSpc>
              <a:spcBef>
                <a:spcPts val="95"/>
              </a:spcBef>
            </a:pPr>
            <a:r>
              <a:rPr sz="1000" b="1" spc="-10" dirty="0">
                <a:solidFill>
                  <a:srgbClr val="336699"/>
                </a:solidFill>
                <a:latin typeface="Arial"/>
                <a:cs typeface="Arial"/>
              </a:rPr>
              <a:t>Operating</a:t>
            </a:r>
            <a:r>
              <a:rPr sz="1000" b="1" spc="-55" dirty="0">
                <a:solidFill>
                  <a:srgbClr val="336699"/>
                </a:solidFill>
                <a:latin typeface="Arial"/>
                <a:cs typeface="Arial"/>
              </a:rPr>
              <a:t> </a:t>
            </a:r>
            <a:r>
              <a:rPr sz="1000" b="1" spc="-10" dirty="0">
                <a:solidFill>
                  <a:srgbClr val="336699"/>
                </a:solidFill>
                <a:latin typeface="Arial"/>
                <a:cs typeface="Arial"/>
              </a:rPr>
              <a:t>System</a:t>
            </a:r>
            <a:r>
              <a:rPr sz="1000" b="1" dirty="0">
                <a:solidFill>
                  <a:srgbClr val="336699"/>
                </a:solidFill>
                <a:latin typeface="Arial"/>
                <a:cs typeface="Arial"/>
              </a:rPr>
              <a:t> </a:t>
            </a:r>
            <a:r>
              <a:rPr sz="1000" b="1" spc="-10" dirty="0">
                <a:solidFill>
                  <a:srgbClr val="336699"/>
                </a:solidFill>
                <a:latin typeface="Arial"/>
                <a:cs typeface="Arial"/>
              </a:rPr>
              <a:t>Concepts</a:t>
            </a:r>
            <a:r>
              <a:rPr sz="1000" b="1" spc="-65" dirty="0">
                <a:solidFill>
                  <a:srgbClr val="336699"/>
                </a:solidFill>
                <a:latin typeface="Arial"/>
                <a:cs typeface="Arial"/>
              </a:rPr>
              <a:t> </a:t>
            </a:r>
            <a:r>
              <a:rPr sz="1000" b="1" dirty="0">
                <a:solidFill>
                  <a:srgbClr val="336699"/>
                </a:solidFill>
                <a:latin typeface="Arial"/>
                <a:cs typeface="Arial"/>
              </a:rPr>
              <a:t>–</a:t>
            </a:r>
            <a:r>
              <a:rPr sz="1000" b="1" spc="-15" dirty="0">
                <a:solidFill>
                  <a:srgbClr val="336699"/>
                </a:solidFill>
                <a:latin typeface="Arial"/>
                <a:cs typeface="Arial"/>
              </a:rPr>
              <a:t> </a:t>
            </a:r>
            <a:r>
              <a:rPr sz="1000" b="1" dirty="0">
                <a:solidFill>
                  <a:srgbClr val="336699"/>
                </a:solidFill>
                <a:latin typeface="Arial"/>
                <a:cs typeface="Arial"/>
              </a:rPr>
              <a:t>10</a:t>
            </a:r>
            <a:r>
              <a:rPr sz="975" b="1" baseline="21367" dirty="0">
                <a:solidFill>
                  <a:srgbClr val="336699"/>
                </a:solidFill>
                <a:latin typeface="Arial"/>
                <a:cs typeface="Arial"/>
              </a:rPr>
              <a:t>th</a:t>
            </a:r>
            <a:r>
              <a:rPr sz="975" b="1" spc="89" baseline="21367" dirty="0">
                <a:solidFill>
                  <a:srgbClr val="336699"/>
                </a:solidFill>
                <a:latin typeface="Arial"/>
                <a:cs typeface="Arial"/>
              </a:rPr>
              <a:t> </a:t>
            </a:r>
            <a:r>
              <a:rPr sz="1000" b="1" spc="-10" dirty="0">
                <a:solidFill>
                  <a:srgbClr val="336699"/>
                </a:solidFill>
                <a:latin typeface="Arial"/>
                <a:cs typeface="Arial"/>
              </a:rPr>
              <a:t>Edition</a:t>
            </a:r>
            <a:endParaRPr sz="1000">
              <a:latin typeface="Arial"/>
              <a:cs typeface="Arial"/>
            </a:endParaRPr>
          </a:p>
        </p:txBody>
      </p:sp>
      <p:grpSp>
        <p:nvGrpSpPr>
          <p:cNvPr id="8" name="object 8"/>
          <p:cNvGrpSpPr/>
          <p:nvPr/>
        </p:nvGrpSpPr>
        <p:grpSpPr>
          <a:xfrm>
            <a:off x="3653028" y="4436364"/>
            <a:ext cx="2394585" cy="1944370"/>
            <a:chOff x="3653028" y="4436364"/>
            <a:chExt cx="2394585" cy="1944370"/>
          </a:xfrm>
        </p:grpSpPr>
        <p:pic>
          <p:nvPicPr>
            <p:cNvPr id="9" name="object 9"/>
            <p:cNvPicPr/>
            <p:nvPr/>
          </p:nvPicPr>
          <p:blipFill>
            <a:blip r:embed="rId2" cstate="print"/>
            <a:stretch>
              <a:fillRect/>
            </a:stretch>
          </p:blipFill>
          <p:spPr>
            <a:xfrm>
              <a:off x="3876555" y="4742118"/>
              <a:ext cx="1888501" cy="1339623"/>
            </a:xfrm>
            <a:prstGeom prst="rect">
              <a:avLst/>
            </a:prstGeom>
          </p:spPr>
        </p:pic>
        <p:sp>
          <p:nvSpPr>
            <p:cNvPr id="10" name="object 10"/>
            <p:cNvSpPr/>
            <p:nvPr/>
          </p:nvSpPr>
          <p:spPr>
            <a:xfrm>
              <a:off x="3742944" y="4540008"/>
              <a:ext cx="2214880" cy="1744980"/>
            </a:xfrm>
            <a:custGeom>
              <a:avLst/>
              <a:gdLst/>
              <a:ahLst/>
              <a:cxnLst/>
              <a:rect l="l" t="t" r="r" b="b"/>
              <a:pathLst>
                <a:path w="2214879" h="1744979">
                  <a:moveTo>
                    <a:pt x="2214372" y="0"/>
                  </a:moveTo>
                  <a:lnTo>
                    <a:pt x="2138172" y="0"/>
                  </a:lnTo>
                  <a:lnTo>
                    <a:pt x="2138172" y="76200"/>
                  </a:lnTo>
                  <a:lnTo>
                    <a:pt x="2138172" y="1668780"/>
                  </a:lnTo>
                  <a:lnTo>
                    <a:pt x="76200" y="1668780"/>
                  </a:lnTo>
                  <a:lnTo>
                    <a:pt x="76200" y="76200"/>
                  </a:lnTo>
                  <a:lnTo>
                    <a:pt x="2138172" y="76200"/>
                  </a:lnTo>
                  <a:lnTo>
                    <a:pt x="2138172" y="0"/>
                  </a:lnTo>
                  <a:lnTo>
                    <a:pt x="0" y="0"/>
                  </a:lnTo>
                  <a:lnTo>
                    <a:pt x="0" y="1744980"/>
                  </a:lnTo>
                  <a:lnTo>
                    <a:pt x="2214372" y="1744980"/>
                  </a:lnTo>
                  <a:lnTo>
                    <a:pt x="2214372" y="1706880"/>
                  </a:lnTo>
                  <a:lnTo>
                    <a:pt x="2214372" y="1668780"/>
                  </a:lnTo>
                  <a:lnTo>
                    <a:pt x="2214372" y="76200"/>
                  </a:lnTo>
                  <a:lnTo>
                    <a:pt x="2214372" y="38100"/>
                  </a:lnTo>
                  <a:lnTo>
                    <a:pt x="2214372" y="0"/>
                  </a:lnTo>
                  <a:close/>
                </a:path>
              </a:pathLst>
            </a:custGeom>
            <a:solidFill>
              <a:srgbClr val="336699"/>
            </a:solidFill>
          </p:spPr>
          <p:txBody>
            <a:bodyPr wrap="square" lIns="0" tIns="0" rIns="0" bIns="0" rtlCol="0"/>
            <a:lstStyle/>
            <a:p>
              <a:endParaRPr/>
            </a:p>
          </p:txBody>
        </p:sp>
        <p:sp>
          <p:nvSpPr>
            <p:cNvPr id="11" name="object 11"/>
            <p:cNvSpPr/>
            <p:nvPr/>
          </p:nvSpPr>
          <p:spPr>
            <a:xfrm>
              <a:off x="3653028" y="4436376"/>
              <a:ext cx="2394585" cy="1944370"/>
            </a:xfrm>
            <a:custGeom>
              <a:avLst/>
              <a:gdLst/>
              <a:ahLst/>
              <a:cxnLst/>
              <a:rect l="l" t="t" r="r" b="b"/>
              <a:pathLst>
                <a:path w="2394585" h="1944370">
                  <a:moveTo>
                    <a:pt x="2371331" y="56375"/>
                  </a:moveTo>
                  <a:lnTo>
                    <a:pt x="2337816" y="56375"/>
                  </a:lnTo>
                  <a:lnTo>
                    <a:pt x="2337816" y="1886712"/>
                  </a:lnTo>
                  <a:lnTo>
                    <a:pt x="2371331" y="1886712"/>
                  </a:lnTo>
                  <a:lnTo>
                    <a:pt x="2371331" y="56375"/>
                  </a:lnTo>
                  <a:close/>
                </a:path>
                <a:path w="2394585" h="1944370">
                  <a:moveTo>
                    <a:pt x="2371331" y="22860"/>
                  </a:moveTo>
                  <a:lnTo>
                    <a:pt x="22847" y="22860"/>
                  </a:lnTo>
                  <a:lnTo>
                    <a:pt x="22847" y="55880"/>
                  </a:lnTo>
                  <a:lnTo>
                    <a:pt x="22847" y="1888490"/>
                  </a:lnTo>
                  <a:lnTo>
                    <a:pt x="22847" y="1921510"/>
                  </a:lnTo>
                  <a:lnTo>
                    <a:pt x="2371331" y="1921510"/>
                  </a:lnTo>
                  <a:lnTo>
                    <a:pt x="2371331" y="1888490"/>
                  </a:lnTo>
                  <a:lnTo>
                    <a:pt x="57899" y="1888490"/>
                  </a:lnTo>
                  <a:lnTo>
                    <a:pt x="57899" y="55880"/>
                  </a:lnTo>
                  <a:lnTo>
                    <a:pt x="2371331" y="55880"/>
                  </a:lnTo>
                  <a:lnTo>
                    <a:pt x="2371331" y="22860"/>
                  </a:lnTo>
                  <a:close/>
                </a:path>
                <a:path w="2394585" h="1944370">
                  <a:moveTo>
                    <a:pt x="2394204" y="10668"/>
                  </a:moveTo>
                  <a:lnTo>
                    <a:pt x="2383536" y="10668"/>
                  </a:lnTo>
                  <a:lnTo>
                    <a:pt x="2383536" y="1932432"/>
                  </a:lnTo>
                  <a:lnTo>
                    <a:pt x="2394204" y="1932432"/>
                  </a:lnTo>
                  <a:lnTo>
                    <a:pt x="2394204" y="10668"/>
                  </a:lnTo>
                  <a:close/>
                </a:path>
                <a:path w="2394585" h="1944370">
                  <a:moveTo>
                    <a:pt x="2394204" y="0"/>
                  </a:moveTo>
                  <a:lnTo>
                    <a:pt x="0" y="0"/>
                  </a:lnTo>
                  <a:lnTo>
                    <a:pt x="0" y="10160"/>
                  </a:lnTo>
                  <a:lnTo>
                    <a:pt x="0" y="1934210"/>
                  </a:lnTo>
                  <a:lnTo>
                    <a:pt x="0" y="1944370"/>
                  </a:lnTo>
                  <a:lnTo>
                    <a:pt x="2394204" y="1944370"/>
                  </a:lnTo>
                  <a:lnTo>
                    <a:pt x="2394204" y="1934210"/>
                  </a:lnTo>
                  <a:lnTo>
                    <a:pt x="12192" y="1934210"/>
                  </a:lnTo>
                  <a:lnTo>
                    <a:pt x="12192" y="10160"/>
                  </a:lnTo>
                  <a:lnTo>
                    <a:pt x="2394204" y="10160"/>
                  </a:lnTo>
                  <a:lnTo>
                    <a:pt x="2394204" y="0"/>
                  </a:lnTo>
                  <a:close/>
                </a:path>
              </a:pathLst>
            </a:custGeom>
            <a:solidFill>
              <a:srgbClr val="66CCFF"/>
            </a:solidFill>
          </p:spPr>
          <p:txBody>
            <a:bodyPr wrap="square" lIns="0" tIns="0" rIns="0" bIns="0" rtlCol="0"/>
            <a:lstStyle/>
            <a:p>
              <a:endParaRPr/>
            </a:p>
          </p:txBody>
        </p:sp>
      </p:grpSp>
      <p:sp>
        <p:nvSpPr>
          <p:cNvPr id="12" name="object 12"/>
          <p:cNvSpPr txBox="1">
            <a:spLocks noGrp="1"/>
          </p:cNvSpPr>
          <p:nvPr>
            <p:ph type="title"/>
          </p:nvPr>
        </p:nvSpPr>
        <p:spPr>
          <a:xfrm>
            <a:off x="1219200" y="2420160"/>
            <a:ext cx="7906349" cy="673902"/>
          </a:xfrm>
          <a:prstGeom prst="rect">
            <a:avLst/>
          </a:prstGeom>
        </p:spPr>
        <p:txBody>
          <a:bodyPr vert="horz" wrap="square" lIns="0" tIns="12065" rIns="0" bIns="0" rtlCol="0">
            <a:spAutoFit/>
          </a:bodyPr>
          <a:lstStyle/>
          <a:p>
            <a:pPr marL="12700">
              <a:lnSpc>
                <a:spcPct val="100000"/>
              </a:lnSpc>
              <a:spcBef>
                <a:spcPts val="95"/>
              </a:spcBef>
            </a:pPr>
            <a:r>
              <a:rPr sz="4300" dirty="0"/>
              <a:t>End</a:t>
            </a:r>
            <a:r>
              <a:rPr sz="4300" spc="-90" dirty="0"/>
              <a:t> </a:t>
            </a:r>
            <a:r>
              <a:rPr sz="4300" dirty="0"/>
              <a:t>of</a:t>
            </a:r>
            <a:r>
              <a:rPr sz="4300" spc="-100" dirty="0"/>
              <a:t> </a:t>
            </a:r>
            <a:r>
              <a:rPr sz="4300" dirty="0"/>
              <a:t>Chapter</a:t>
            </a:r>
            <a:r>
              <a:rPr sz="4300" spc="-120" dirty="0"/>
              <a:t> </a:t>
            </a:r>
            <a:r>
              <a:rPr sz="4300" spc="-50" dirty="0"/>
              <a:t>5</a:t>
            </a:r>
            <a:r>
              <a:rPr lang="en-US" sz="4300" spc="-50" dirty="0"/>
              <a:t>, Really 🤔??</a:t>
            </a:r>
            <a:endParaRPr sz="4300" dirty="0"/>
          </a:p>
        </p:txBody>
      </p:sp>
    </p:spTree>
    <p:extLst>
      <p:ext uri="{BB962C8B-B14F-4D97-AF65-F5344CB8AC3E}">
        <p14:creationId xmlns:p14="http://schemas.microsoft.com/office/powerpoint/2010/main" val="2167982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2627" y="452627"/>
            <a:ext cx="9153525" cy="6867525"/>
            <a:chOff x="452627" y="452627"/>
            <a:chExt cx="9153525" cy="6867525"/>
          </a:xfrm>
        </p:grpSpPr>
        <p:pic>
          <p:nvPicPr>
            <p:cNvPr id="3" name="object 3"/>
            <p:cNvPicPr/>
            <p:nvPr/>
          </p:nvPicPr>
          <p:blipFill>
            <a:blip r:embed="rId2" cstate="print"/>
            <a:stretch>
              <a:fillRect/>
            </a:stretch>
          </p:blipFill>
          <p:spPr>
            <a:xfrm>
              <a:off x="452627" y="452627"/>
              <a:ext cx="9153143" cy="6867143"/>
            </a:xfrm>
            <a:prstGeom prst="rect">
              <a:avLst/>
            </a:prstGeom>
          </p:spPr>
        </p:pic>
        <p:pic>
          <p:nvPicPr>
            <p:cNvPr id="4" name="object 4"/>
            <p:cNvPicPr/>
            <p:nvPr/>
          </p:nvPicPr>
          <p:blipFill>
            <a:blip r:embed="rId3" cstate="print"/>
            <a:stretch>
              <a:fillRect/>
            </a:stretch>
          </p:blipFill>
          <p:spPr>
            <a:xfrm>
              <a:off x="914400" y="914400"/>
              <a:ext cx="8229600" cy="1382267"/>
            </a:xfrm>
            <a:prstGeom prst="rect">
              <a:avLst/>
            </a:prstGeom>
          </p:spPr>
        </p:pic>
        <p:sp>
          <p:nvSpPr>
            <p:cNvPr id="5" name="object 5"/>
            <p:cNvSpPr/>
            <p:nvPr/>
          </p:nvSpPr>
          <p:spPr>
            <a:xfrm>
              <a:off x="771144" y="771156"/>
              <a:ext cx="8517890" cy="6231890"/>
            </a:xfrm>
            <a:custGeom>
              <a:avLst/>
              <a:gdLst/>
              <a:ahLst/>
              <a:cxnLst/>
              <a:rect l="l" t="t" r="r" b="b"/>
              <a:pathLst>
                <a:path w="8517890" h="6231890">
                  <a:moveTo>
                    <a:pt x="8517636" y="3048"/>
                  </a:moveTo>
                  <a:lnTo>
                    <a:pt x="8514588" y="0"/>
                  </a:lnTo>
                  <a:lnTo>
                    <a:pt x="8503920" y="0"/>
                  </a:lnTo>
                  <a:lnTo>
                    <a:pt x="8503920" y="13716"/>
                  </a:lnTo>
                  <a:lnTo>
                    <a:pt x="8503920" y="6217920"/>
                  </a:lnTo>
                  <a:lnTo>
                    <a:pt x="13716" y="6217920"/>
                  </a:lnTo>
                  <a:lnTo>
                    <a:pt x="13716" y="13716"/>
                  </a:lnTo>
                  <a:lnTo>
                    <a:pt x="8503920" y="13716"/>
                  </a:lnTo>
                  <a:lnTo>
                    <a:pt x="8503920" y="0"/>
                  </a:lnTo>
                  <a:lnTo>
                    <a:pt x="3048" y="0"/>
                  </a:lnTo>
                  <a:lnTo>
                    <a:pt x="0" y="3048"/>
                  </a:lnTo>
                  <a:lnTo>
                    <a:pt x="0" y="6228588"/>
                  </a:lnTo>
                  <a:lnTo>
                    <a:pt x="3048" y="6231636"/>
                  </a:lnTo>
                  <a:lnTo>
                    <a:pt x="8514588" y="6231636"/>
                  </a:lnTo>
                  <a:lnTo>
                    <a:pt x="8517636" y="6228588"/>
                  </a:lnTo>
                  <a:lnTo>
                    <a:pt x="8517636" y="6224016"/>
                  </a:lnTo>
                  <a:lnTo>
                    <a:pt x="8517636" y="6217920"/>
                  </a:lnTo>
                  <a:lnTo>
                    <a:pt x="8517636" y="13716"/>
                  </a:lnTo>
                  <a:lnTo>
                    <a:pt x="8517636" y="6096"/>
                  </a:lnTo>
                  <a:lnTo>
                    <a:pt x="8517636" y="3048"/>
                  </a:lnTo>
                  <a:close/>
                </a:path>
              </a:pathLst>
            </a:custGeom>
            <a:solidFill>
              <a:srgbClr val="A5A5A5"/>
            </a:solidFill>
          </p:spPr>
          <p:txBody>
            <a:bodyPr wrap="square" lIns="0" tIns="0" rIns="0" bIns="0" rtlCol="0"/>
            <a:lstStyle/>
            <a:p>
              <a:endParaRPr/>
            </a:p>
          </p:txBody>
        </p:sp>
        <p:sp>
          <p:nvSpPr>
            <p:cNvPr id="6" name="object 6"/>
            <p:cNvSpPr/>
            <p:nvPr/>
          </p:nvSpPr>
          <p:spPr>
            <a:xfrm>
              <a:off x="914400" y="2298191"/>
              <a:ext cx="8229600" cy="119380"/>
            </a:xfrm>
            <a:custGeom>
              <a:avLst/>
              <a:gdLst/>
              <a:ahLst/>
              <a:cxnLst/>
              <a:rect l="l" t="t" r="r" b="b"/>
              <a:pathLst>
                <a:path w="8229600" h="119380">
                  <a:moveTo>
                    <a:pt x="8229600" y="118871"/>
                  </a:moveTo>
                  <a:lnTo>
                    <a:pt x="0" y="118871"/>
                  </a:lnTo>
                  <a:lnTo>
                    <a:pt x="0" y="0"/>
                  </a:lnTo>
                  <a:lnTo>
                    <a:pt x="8229600" y="0"/>
                  </a:lnTo>
                  <a:lnTo>
                    <a:pt x="8229600" y="118871"/>
                  </a:lnTo>
                  <a:close/>
                </a:path>
              </a:pathLst>
            </a:custGeom>
            <a:solidFill>
              <a:srgbClr val="990000"/>
            </a:solidFill>
          </p:spPr>
          <p:txBody>
            <a:bodyPr wrap="square" lIns="0" tIns="0" rIns="0" bIns="0" rtlCol="0"/>
            <a:lstStyle/>
            <a:p>
              <a:endParaRPr/>
            </a:p>
          </p:txBody>
        </p:sp>
        <p:pic>
          <p:nvPicPr>
            <p:cNvPr id="7" name="object 7"/>
            <p:cNvPicPr/>
            <p:nvPr/>
          </p:nvPicPr>
          <p:blipFill>
            <a:blip r:embed="rId4" cstate="print"/>
            <a:stretch>
              <a:fillRect/>
            </a:stretch>
          </p:blipFill>
          <p:spPr>
            <a:xfrm>
              <a:off x="809243" y="1018032"/>
              <a:ext cx="8406383" cy="2610611"/>
            </a:xfrm>
            <a:prstGeom prst="rect">
              <a:avLst/>
            </a:prstGeom>
          </p:spPr>
        </p:pic>
        <p:sp>
          <p:nvSpPr>
            <p:cNvPr id="8" name="object 8"/>
            <p:cNvSpPr/>
            <p:nvPr/>
          </p:nvSpPr>
          <p:spPr>
            <a:xfrm>
              <a:off x="771144" y="771156"/>
              <a:ext cx="8517890" cy="6231890"/>
            </a:xfrm>
            <a:custGeom>
              <a:avLst/>
              <a:gdLst/>
              <a:ahLst/>
              <a:cxnLst/>
              <a:rect l="l" t="t" r="r" b="b"/>
              <a:pathLst>
                <a:path w="8517890" h="6231890">
                  <a:moveTo>
                    <a:pt x="8517636" y="3048"/>
                  </a:moveTo>
                  <a:lnTo>
                    <a:pt x="8514588" y="0"/>
                  </a:lnTo>
                  <a:lnTo>
                    <a:pt x="8503920" y="0"/>
                  </a:lnTo>
                  <a:lnTo>
                    <a:pt x="8503920" y="13716"/>
                  </a:lnTo>
                  <a:lnTo>
                    <a:pt x="8503920" y="6217920"/>
                  </a:lnTo>
                  <a:lnTo>
                    <a:pt x="13716" y="6217920"/>
                  </a:lnTo>
                  <a:lnTo>
                    <a:pt x="13716" y="13716"/>
                  </a:lnTo>
                  <a:lnTo>
                    <a:pt x="8503920" y="13716"/>
                  </a:lnTo>
                  <a:lnTo>
                    <a:pt x="8503920" y="0"/>
                  </a:lnTo>
                  <a:lnTo>
                    <a:pt x="3048" y="0"/>
                  </a:lnTo>
                  <a:lnTo>
                    <a:pt x="0" y="3048"/>
                  </a:lnTo>
                  <a:lnTo>
                    <a:pt x="0" y="6228588"/>
                  </a:lnTo>
                  <a:lnTo>
                    <a:pt x="3048" y="6231636"/>
                  </a:lnTo>
                  <a:lnTo>
                    <a:pt x="8514588" y="6231636"/>
                  </a:lnTo>
                  <a:lnTo>
                    <a:pt x="8517636" y="6228588"/>
                  </a:lnTo>
                  <a:lnTo>
                    <a:pt x="8517636" y="6224016"/>
                  </a:lnTo>
                  <a:lnTo>
                    <a:pt x="8517636" y="6217920"/>
                  </a:lnTo>
                  <a:lnTo>
                    <a:pt x="8517636" y="13716"/>
                  </a:lnTo>
                  <a:lnTo>
                    <a:pt x="8517636" y="6096"/>
                  </a:lnTo>
                  <a:lnTo>
                    <a:pt x="8517636" y="3048"/>
                  </a:lnTo>
                  <a:close/>
                </a:path>
              </a:pathLst>
            </a:custGeom>
            <a:solidFill>
              <a:srgbClr val="A5A5A5"/>
            </a:solidFill>
          </p:spPr>
          <p:txBody>
            <a:bodyPr wrap="square" lIns="0" tIns="0" rIns="0" bIns="0" rtlCol="0"/>
            <a:lstStyle/>
            <a:p>
              <a:endParaRPr/>
            </a:p>
          </p:txBody>
        </p:sp>
        <p:sp>
          <p:nvSpPr>
            <p:cNvPr id="9" name="object 9"/>
            <p:cNvSpPr/>
            <p:nvPr/>
          </p:nvSpPr>
          <p:spPr>
            <a:xfrm>
              <a:off x="914400" y="914400"/>
              <a:ext cx="8229600" cy="119380"/>
            </a:xfrm>
            <a:custGeom>
              <a:avLst/>
              <a:gdLst/>
              <a:ahLst/>
              <a:cxnLst/>
              <a:rect l="l" t="t" r="r" b="b"/>
              <a:pathLst>
                <a:path w="8229600" h="119380">
                  <a:moveTo>
                    <a:pt x="8229600" y="118872"/>
                  </a:moveTo>
                  <a:lnTo>
                    <a:pt x="0" y="118872"/>
                  </a:lnTo>
                  <a:lnTo>
                    <a:pt x="0" y="0"/>
                  </a:lnTo>
                  <a:lnTo>
                    <a:pt x="8229600" y="0"/>
                  </a:lnTo>
                  <a:lnTo>
                    <a:pt x="8229600" y="118872"/>
                  </a:lnTo>
                  <a:close/>
                </a:path>
              </a:pathLst>
            </a:custGeom>
            <a:solidFill>
              <a:srgbClr val="990000"/>
            </a:solidFill>
          </p:spPr>
          <p:txBody>
            <a:bodyPr wrap="square" lIns="0" tIns="0" rIns="0" bIns="0" rtlCol="0"/>
            <a:lstStyle/>
            <a:p>
              <a:endParaRPr/>
            </a:p>
          </p:txBody>
        </p:sp>
      </p:grpSp>
      <p:sp>
        <p:nvSpPr>
          <p:cNvPr id="10" name="object 10"/>
          <p:cNvSpPr txBox="1"/>
          <p:nvPr/>
        </p:nvSpPr>
        <p:spPr>
          <a:xfrm>
            <a:off x="1805399" y="6465785"/>
            <a:ext cx="6414770" cy="360680"/>
          </a:xfrm>
          <a:prstGeom prst="rect">
            <a:avLst/>
          </a:prstGeom>
        </p:spPr>
        <p:txBody>
          <a:bodyPr vert="horz" wrap="square" lIns="0" tIns="12065" rIns="0" bIns="0" rtlCol="0">
            <a:spAutoFit/>
          </a:bodyPr>
          <a:lstStyle/>
          <a:p>
            <a:pPr marL="12700">
              <a:lnSpc>
                <a:spcPct val="100000"/>
              </a:lnSpc>
              <a:spcBef>
                <a:spcPts val="95"/>
              </a:spcBef>
              <a:tabLst>
                <a:tab pos="1507490" algn="l"/>
              </a:tabLst>
            </a:pPr>
            <a:r>
              <a:rPr sz="2200" b="1" dirty="0">
                <a:latin typeface="Times New Roman"/>
                <a:cs typeface="Times New Roman"/>
              </a:rPr>
              <a:t>Figure</a:t>
            </a:r>
            <a:r>
              <a:rPr sz="2200" b="1" spc="-90" dirty="0">
                <a:latin typeface="Times New Roman"/>
                <a:cs typeface="Times New Roman"/>
              </a:rPr>
              <a:t> </a:t>
            </a:r>
            <a:r>
              <a:rPr sz="2200" b="1" spc="-25" dirty="0">
                <a:latin typeface="Times New Roman"/>
                <a:cs typeface="Times New Roman"/>
              </a:rPr>
              <a:t>9.1</a:t>
            </a:r>
            <a:r>
              <a:rPr sz="2200" b="1" dirty="0">
                <a:latin typeface="Times New Roman"/>
                <a:cs typeface="Times New Roman"/>
              </a:rPr>
              <a:t>	Scheduling</a:t>
            </a:r>
            <a:r>
              <a:rPr sz="2200" b="1" spc="-35" dirty="0">
                <a:latin typeface="Times New Roman"/>
                <a:cs typeface="Times New Roman"/>
              </a:rPr>
              <a:t> </a:t>
            </a:r>
            <a:r>
              <a:rPr sz="2200" b="1" dirty="0">
                <a:latin typeface="Times New Roman"/>
                <a:cs typeface="Times New Roman"/>
              </a:rPr>
              <a:t>and</a:t>
            </a:r>
            <a:r>
              <a:rPr sz="2200" b="1" spc="-75" dirty="0">
                <a:latin typeface="Times New Roman"/>
                <a:cs typeface="Times New Roman"/>
              </a:rPr>
              <a:t> </a:t>
            </a:r>
            <a:r>
              <a:rPr sz="2200" b="1" dirty="0">
                <a:latin typeface="Times New Roman"/>
                <a:cs typeface="Times New Roman"/>
              </a:rPr>
              <a:t>Process</a:t>
            </a:r>
            <a:r>
              <a:rPr sz="2200" b="1" spc="-80" dirty="0">
                <a:latin typeface="Times New Roman"/>
                <a:cs typeface="Times New Roman"/>
              </a:rPr>
              <a:t> </a:t>
            </a:r>
            <a:r>
              <a:rPr sz="2200" b="1" dirty="0">
                <a:latin typeface="Times New Roman"/>
                <a:cs typeface="Times New Roman"/>
              </a:rPr>
              <a:t>State</a:t>
            </a:r>
            <a:r>
              <a:rPr sz="2200" b="1" spc="-114" dirty="0">
                <a:latin typeface="Times New Roman"/>
                <a:cs typeface="Times New Roman"/>
              </a:rPr>
              <a:t> </a:t>
            </a:r>
            <a:r>
              <a:rPr sz="2200" b="1" spc="-10" dirty="0">
                <a:latin typeface="Times New Roman"/>
                <a:cs typeface="Times New Roman"/>
              </a:rPr>
              <a:t>Transitions</a:t>
            </a:r>
            <a:endParaRPr sz="2200">
              <a:latin typeface="Times New Roman"/>
              <a:cs typeface="Times New Roman"/>
            </a:endParaRPr>
          </a:p>
        </p:txBody>
      </p:sp>
      <p:pic>
        <p:nvPicPr>
          <p:cNvPr id="11" name="object 11"/>
          <p:cNvPicPr/>
          <p:nvPr/>
        </p:nvPicPr>
        <p:blipFill>
          <a:blip r:embed="rId5" cstate="print"/>
          <a:stretch>
            <a:fillRect/>
          </a:stretch>
        </p:blipFill>
        <p:spPr>
          <a:xfrm>
            <a:off x="1203960" y="1287780"/>
            <a:ext cx="5679947" cy="2561843"/>
          </a:xfrm>
          <a:prstGeom prst="rect">
            <a:avLst/>
          </a:prstGeom>
        </p:spPr>
      </p:pic>
      <p:sp>
        <p:nvSpPr>
          <p:cNvPr id="12" name="object 12"/>
          <p:cNvSpPr txBox="1"/>
          <p:nvPr/>
        </p:nvSpPr>
        <p:spPr>
          <a:xfrm>
            <a:off x="1429035" y="3266952"/>
            <a:ext cx="692785" cy="472440"/>
          </a:xfrm>
          <a:prstGeom prst="rect">
            <a:avLst/>
          </a:prstGeom>
        </p:spPr>
        <p:txBody>
          <a:bodyPr vert="horz" wrap="square" lIns="0" tIns="8255" rIns="0" bIns="0" rtlCol="0">
            <a:spAutoFit/>
          </a:bodyPr>
          <a:lstStyle/>
          <a:p>
            <a:pPr marL="12700" marR="5080" indent="57785">
              <a:lnSpc>
                <a:spcPct val="102099"/>
              </a:lnSpc>
              <a:spcBef>
                <a:spcPts val="65"/>
              </a:spcBef>
            </a:pPr>
            <a:r>
              <a:rPr sz="1450" b="1" spc="-10" dirty="0">
                <a:latin typeface="Times New Roman"/>
                <a:cs typeface="Times New Roman"/>
              </a:rPr>
              <a:t>Ready/ Suspend</a:t>
            </a:r>
            <a:endParaRPr sz="1450">
              <a:latin typeface="Times New Roman"/>
              <a:cs typeface="Times New Roman"/>
            </a:endParaRPr>
          </a:p>
        </p:txBody>
      </p:sp>
      <p:sp>
        <p:nvSpPr>
          <p:cNvPr id="13" name="object 13"/>
          <p:cNvSpPr txBox="1"/>
          <p:nvPr/>
        </p:nvSpPr>
        <p:spPr>
          <a:xfrm>
            <a:off x="5886748" y="3373644"/>
            <a:ext cx="833119" cy="285115"/>
          </a:xfrm>
          <a:prstGeom prst="rect">
            <a:avLst/>
          </a:prstGeom>
        </p:spPr>
        <p:txBody>
          <a:bodyPr vert="horz" wrap="square" lIns="0" tIns="13335" rIns="0" bIns="0" rtlCol="0">
            <a:spAutoFit/>
          </a:bodyPr>
          <a:lstStyle/>
          <a:p>
            <a:pPr marL="12700">
              <a:lnSpc>
                <a:spcPct val="100000"/>
              </a:lnSpc>
              <a:spcBef>
                <a:spcPts val="105"/>
              </a:spcBef>
            </a:pPr>
            <a:r>
              <a:rPr sz="1700" b="1" spc="-10" dirty="0">
                <a:latin typeface="Times New Roman"/>
                <a:cs typeface="Times New Roman"/>
              </a:rPr>
              <a:t>Running</a:t>
            </a:r>
            <a:endParaRPr sz="1700">
              <a:latin typeface="Times New Roman"/>
              <a:cs typeface="Times New Roman"/>
            </a:endParaRPr>
          </a:p>
        </p:txBody>
      </p:sp>
      <p:pic>
        <p:nvPicPr>
          <p:cNvPr id="14" name="object 14"/>
          <p:cNvPicPr/>
          <p:nvPr/>
        </p:nvPicPr>
        <p:blipFill>
          <a:blip r:embed="rId6" cstate="print"/>
          <a:stretch>
            <a:fillRect/>
          </a:stretch>
        </p:blipFill>
        <p:spPr>
          <a:xfrm>
            <a:off x="7996428" y="3270503"/>
            <a:ext cx="1149095" cy="579119"/>
          </a:xfrm>
          <a:prstGeom prst="rect">
            <a:avLst/>
          </a:prstGeom>
        </p:spPr>
      </p:pic>
      <p:sp>
        <p:nvSpPr>
          <p:cNvPr id="15" name="object 15"/>
          <p:cNvSpPr txBox="1"/>
          <p:nvPr/>
        </p:nvSpPr>
        <p:spPr>
          <a:xfrm>
            <a:off x="8366249" y="3373644"/>
            <a:ext cx="409575" cy="285115"/>
          </a:xfrm>
          <a:prstGeom prst="rect">
            <a:avLst/>
          </a:prstGeom>
        </p:spPr>
        <p:txBody>
          <a:bodyPr vert="horz" wrap="square" lIns="0" tIns="13335" rIns="0" bIns="0" rtlCol="0">
            <a:spAutoFit/>
          </a:bodyPr>
          <a:lstStyle/>
          <a:p>
            <a:pPr marL="12700">
              <a:lnSpc>
                <a:spcPct val="100000"/>
              </a:lnSpc>
              <a:spcBef>
                <a:spcPts val="105"/>
              </a:spcBef>
            </a:pPr>
            <a:r>
              <a:rPr sz="1700" b="1" spc="-20" dirty="0">
                <a:latin typeface="Times New Roman"/>
                <a:cs typeface="Times New Roman"/>
              </a:rPr>
              <a:t>Exit</a:t>
            </a:r>
            <a:endParaRPr sz="1700" dirty="0">
              <a:latin typeface="Times New Roman"/>
              <a:cs typeface="Times New Roman"/>
            </a:endParaRPr>
          </a:p>
        </p:txBody>
      </p:sp>
      <p:pic>
        <p:nvPicPr>
          <p:cNvPr id="16" name="object 16"/>
          <p:cNvPicPr/>
          <p:nvPr/>
        </p:nvPicPr>
        <p:blipFill>
          <a:blip r:embed="rId7" cstate="print"/>
          <a:stretch>
            <a:fillRect/>
          </a:stretch>
        </p:blipFill>
        <p:spPr>
          <a:xfrm>
            <a:off x="1203960" y="5248655"/>
            <a:ext cx="3415283" cy="583691"/>
          </a:xfrm>
          <a:prstGeom prst="rect">
            <a:avLst/>
          </a:prstGeom>
        </p:spPr>
      </p:pic>
      <p:sp>
        <p:nvSpPr>
          <p:cNvPr id="17" name="object 17"/>
          <p:cNvSpPr txBox="1"/>
          <p:nvPr/>
        </p:nvSpPr>
        <p:spPr>
          <a:xfrm>
            <a:off x="3654087" y="5353335"/>
            <a:ext cx="769620" cy="285115"/>
          </a:xfrm>
          <a:prstGeom prst="rect">
            <a:avLst/>
          </a:prstGeom>
        </p:spPr>
        <p:txBody>
          <a:bodyPr vert="horz" wrap="square" lIns="0" tIns="13335" rIns="0" bIns="0" rtlCol="0">
            <a:spAutoFit/>
          </a:bodyPr>
          <a:lstStyle/>
          <a:p>
            <a:pPr marL="12700">
              <a:lnSpc>
                <a:spcPct val="100000"/>
              </a:lnSpc>
              <a:spcBef>
                <a:spcPts val="105"/>
              </a:spcBef>
            </a:pPr>
            <a:r>
              <a:rPr sz="1700" b="1" spc="-10" dirty="0">
                <a:latin typeface="Times New Roman"/>
                <a:cs typeface="Times New Roman"/>
              </a:rPr>
              <a:t>Blocked</a:t>
            </a:r>
            <a:endParaRPr sz="1700">
              <a:latin typeface="Times New Roman"/>
              <a:cs typeface="Times New Roman"/>
            </a:endParaRPr>
          </a:p>
        </p:txBody>
      </p:sp>
      <p:sp>
        <p:nvSpPr>
          <p:cNvPr id="27" name="object 27"/>
          <p:cNvSpPr txBox="1"/>
          <p:nvPr/>
        </p:nvSpPr>
        <p:spPr>
          <a:xfrm>
            <a:off x="856003" y="7061748"/>
            <a:ext cx="3780154" cy="165735"/>
          </a:xfrm>
          <a:prstGeom prst="rect">
            <a:avLst/>
          </a:prstGeom>
        </p:spPr>
        <p:txBody>
          <a:bodyPr vert="horz" wrap="square" lIns="0" tIns="0" rIns="0" bIns="0" rtlCol="0">
            <a:spAutoFit/>
          </a:bodyPr>
          <a:lstStyle/>
          <a:p>
            <a:pPr marL="12700">
              <a:lnSpc>
                <a:spcPts val="1150"/>
              </a:lnSpc>
            </a:pPr>
            <a:r>
              <a:rPr sz="1100" b="1" dirty="0">
                <a:solidFill>
                  <a:srgbClr val="A5A5A5"/>
                </a:solidFill>
                <a:latin typeface="Calibri"/>
                <a:cs typeface="Calibri"/>
              </a:rPr>
              <a:t>©</a:t>
            </a:r>
            <a:r>
              <a:rPr sz="1100" b="1" spc="-20" dirty="0">
                <a:solidFill>
                  <a:srgbClr val="A5A5A5"/>
                </a:solidFill>
                <a:latin typeface="Calibri"/>
                <a:cs typeface="Calibri"/>
              </a:rPr>
              <a:t> </a:t>
            </a:r>
            <a:r>
              <a:rPr sz="1100" b="1" dirty="0">
                <a:solidFill>
                  <a:srgbClr val="A5A5A5"/>
                </a:solidFill>
                <a:latin typeface="Calibri"/>
                <a:cs typeface="Calibri"/>
              </a:rPr>
              <a:t>2017</a:t>
            </a:r>
            <a:r>
              <a:rPr sz="1100" b="1" spc="-5" dirty="0">
                <a:solidFill>
                  <a:srgbClr val="A5A5A5"/>
                </a:solidFill>
                <a:latin typeface="Calibri"/>
                <a:cs typeface="Calibri"/>
              </a:rPr>
              <a:t> </a:t>
            </a:r>
            <a:r>
              <a:rPr sz="1100" b="1" spc="-10" dirty="0">
                <a:solidFill>
                  <a:srgbClr val="A5A5A5"/>
                </a:solidFill>
                <a:latin typeface="Calibri"/>
                <a:cs typeface="Calibri"/>
              </a:rPr>
              <a:t>Pearson</a:t>
            </a:r>
            <a:r>
              <a:rPr sz="1100" b="1" spc="-65" dirty="0">
                <a:solidFill>
                  <a:srgbClr val="A5A5A5"/>
                </a:solidFill>
                <a:latin typeface="Calibri"/>
                <a:cs typeface="Calibri"/>
              </a:rPr>
              <a:t> </a:t>
            </a:r>
            <a:r>
              <a:rPr sz="1100" b="1" spc="-10" dirty="0">
                <a:solidFill>
                  <a:srgbClr val="A5A5A5"/>
                </a:solidFill>
                <a:latin typeface="Calibri"/>
                <a:cs typeface="Calibri"/>
              </a:rPr>
              <a:t>Education,</a:t>
            </a:r>
            <a:r>
              <a:rPr sz="1100" b="1" spc="-30" dirty="0">
                <a:solidFill>
                  <a:srgbClr val="A5A5A5"/>
                </a:solidFill>
                <a:latin typeface="Calibri"/>
                <a:cs typeface="Calibri"/>
              </a:rPr>
              <a:t> </a:t>
            </a:r>
            <a:r>
              <a:rPr sz="1100" b="1" dirty="0">
                <a:solidFill>
                  <a:srgbClr val="A5A5A5"/>
                </a:solidFill>
                <a:latin typeface="Calibri"/>
                <a:cs typeface="Calibri"/>
              </a:rPr>
              <a:t>Inc.,</a:t>
            </a:r>
            <a:r>
              <a:rPr sz="1100" b="1" spc="-10" dirty="0">
                <a:solidFill>
                  <a:srgbClr val="A5A5A5"/>
                </a:solidFill>
                <a:latin typeface="Calibri"/>
                <a:cs typeface="Calibri"/>
              </a:rPr>
              <a:t> Hoboken,</a:t>
            </a:r>
            <a:r>
              <a:rPr sz="1100" b="1" spc="-40" dirty="0">
                <a:solidFill>
                  <a:srgbClr val="A5A5A5"/>
                </a:solidFill>
                <a:latin typeface="Calibri"/>
                <a:cs typeface="Calibri"/>
              </a:rPr>
              <a:t> </a:t>
            </a:r>
            <a:r>
              <a:rPr sz="1100" b="1" dirty="0">
                <a:solidFill>
                  <a:srgbClr val="A5A5A5"/>
                </a:solidFill>
                <a:latin typeface="Calibri"/>
                <a:cs typeface="Calibri"/>
              </a:rPr>
              <a:t>NJ.</a:t>
            </a:r>
            <a:r>
              <a:rPr sz="1100" b="1" spc="25" dirty="0">
                <a:solidFill>
                  <a:srgbClr val="A5A5A5"/>
                </a:solidFill>
                <a:latin typeface="Calibri"/>
                <a:cs typeface="Calibri"/>
              </a:rPr>
              <a:t> </a:t>
            </a:r>
            <a:r>
              <a:rPr sz="1100" b="1" dirty="0">
                <a:solidFill>
                  <a:srgbClr val="A5A5A5"/>
                </a:solidFill>
                <a:latin typeface="Calibri"/>
                <a:cs typeface="Calibri"/>
              </a:rPr>
              <a:t>All</a:t>
            </a:r>
            <a:r>
              <a:rPr sz="1100" b="1" spc="-30" dirty="0">
                <a:solidFill>
                  <a:srgbClr val="A5A5A5"/>
                </a:solidFill>
                <a:latin typeface="Calibri"/>
                <a:cs typeface="Calibri"/>
              </a:rPr>
              <a:t> </a:t>
            </a:r>
            <a:r>
              <a:rPr sz="1100" b="1" dirty="0">
                <a:solidFill>
                  <a:srgbClr val="A5A5A5"/>
                </a:solidFill>
                <a:latin typeface="Calibri"/>
                <a:cs typeface="Calibri"/>
              </a:rPr>
              <a:t>rights</a:t>
            </a:r>
            <a:r>
              <a:rPr sz="1100" b="1" spc="-10" dirty="0">
                <a:solidFill>
                  <a:srgbClr val="A5A5A5"/>
                </a:solidFill>
                <a:latin typeface="Calibri"/>
                <a:cs typeface="Calibri"/>
              </a:rPr>
              <a:t> reserved.</a:t>
            </a:r>
            <a:endParaRPr sz="1100">
              <a:latin typeface="Calibri"/>
              <a:cs typeface="Calibri"/>
            </a:endParaRPr>
          </a:p>
        </p:txBody>
      </p:sp>
      <p:sp>
        <p:nvSpPr>
          <p:cNvPr id="18" name="object 18"/>
          <p:cNvSpPr txBox="1"/>
          <p:nvPr/>
        </p:nvSpPr>
        <p:spPr>
          <a:xfrm>
            <a:off x="1180612" y="2218425"/>
            <a:ext cx="889000" cy="247015"/>
          </a:xfrm>
          <a:prstGeom prst="rect">
            <a:avLst/>
          </a:prstGeom>
        </p:spPr>
        <p:txBody>
          <a:bodyPr vert="horz" wrap="square" lIns="0" tIns="12700" rIns="0" bIns="0" rtlCol="0">
            <a:spAutoFit/>
          </a:bodyPr>
          <a:lstStyle/>
          <a:p>
            <a:pPr marL="12700">
              <a:lnSpc>
                <a:spcPct val="100000"/>
              </a:lnSpc>
              <a:spcBef>
                <a:spcPts val="100"/>
              </a:spcBef>
            </a:pPr>
            <a:r>
              <a:rPr sz="1450" b="1" dirty="0">
                <a:latin typeface="Times New Roman"/>
                <a:cs typeface="Times New Roman"/>
              </a:rPr>
              <a:t>Long-</a:t>
            </a:r>
            <a:r>
              <a:rPr sz="1450" b="1" spc="-20" dirty="0">
                <a:latin typeface="Times New Roman"/>
                <a:cs typeface="Times New Roman"/>
              </a:rPr>
              <a:t>term</a:t>
            </a:r>
            <a:endParaRPr sz="1450">
              <a:latin typeface="Times New Roman"/>
              <a:cs typeface="Times New Roman"/>
            </a:endParaRPr>
          </a:p>
        </p:txBody>
      </p:sp>
      <p:sp>
        <p:nvSpPr>
          <p:cNvPr id="19" name="object 19"/>
          <p:cNvSpPr txBox="1"/>
          <p:nvPr/>
        </p:nvSpPr>
        <p:spPr>
          <a:xfrm>
            <a:off x="1186645" y="2443977"/>
            <a:ext cx="866775" cy="247015"/>
          </a:xfrm>
          <a:prstGeom prst="rect">
            <a:avLst/>
          </a:prstGeom>
        </p:spPr>
        <p:txBody>
          <a:bodyPr vert="horz" wrap="square" lIns="0" tIns="12700" rIns="0" bIns="0" rtlCol="0">
            <a:spAutoFit/>
          </a:bodyPr>
          <a:lstStyle/>
          <a:p>
            <a:pPr marL="12700">
              <a:lnSpc>
                <a:spcPct val="100000"/>
              </a:lnSpc>
              <a:spcBef>
                <a:spcPts val="100"/>
              </a:spcBef>
            </a:pPr>
            <a:r>
              <a:rPr sz="1450" b="1" spc="-10" dirty="0">
                <a:latin typeface="Times New Roman"/>
                <a:cs typeface="Times New Roman"/>
              </a:rPr>
              <a:t>scheduling</a:t>
            </a:r>
            <a:endParaRPr sz="1450">
              <a:latin typeface="Times New Roman"/>
              <a:cs typeface="Times New Roman"/>
            </a:endParaRPr>
          </a:p>
        </p:txBody>
      </p:sp>
      <p:sp>
        <p:nvSpPr>
          <p:cNvPr id="20" name="object 20"/>
          <p:cNvSpPr txBox="1"/>
          <p:nvPr/>
        </p:nvSpPr>
        <p:spPr>
          <a:xfrm>
            <a:off x="2693881" y="1392473"/>
            <a:ext cx="1877060" cy="902335"/>
          </a:xfrm>
          <a:prstGeom prst="rect">
            <a:avLst/>
          </a:prstGeom>
        </p:spPr>
        <p:txBody>
          <a:bodyPr vert="horz" wrap="square" lIns="0" tIns="13335" rIns="0" bIns="0" rtlCol="0">
            <a:spAutoFit/>
          </a:bodyPr>
          <a:lstStyle/>
          <a:p>
            <a:pPr marL="12700">
              <a:lnSpc>
                <a:spcPct val="100000"/>
              </a:lnSpc>
              <a:spcBef>
                <a:spcPts val="105"/>
              </a:spcBef>
            </a:pPr>
            <a:r>
              <a:rPr sz="1700" b="1" spc="-25" dirty="0">
                <a:latin typeface="Times New Roman"/>
                <a:cs typeface="Times New Roman"/>
              </a:rPr>
              <a:t>New</a:t>
            </a:r>
            <a:endParaRPr sz="1700" dirty="0">
              <a:latin typeface="Times New Roman"/>
              <a:cs typeface="Times New Roman"/>
            </a:endParaRPr>
          </a:p>
          <a:p>
            <a:pPr>
              <a:lnSpc>
                <a:spcPct val="100000"/>
              </a:lnSpc>
              <a:spcBef>
                <a:spcPts val="1160"/>
              </a:spcBef>
            </a:pPr>
            <a:endParaRPr sz="1700" dirty="0">
              <a:latin typeface="Times New Roman"/>
              <a:cs typeface="Times New Roman"/>
            </a:endParaRPr>
          </a:p>
          <a:p>
            <a:pPr marL="1007744">
              <a:lnSpc>
                <a:spcPct val="100000"/>
              </a:lnSpc>
            </a:pPr>
            <a:r>
              <a:rPr sz="1450" b="1" spc="-10" dirty="0">
                <a:latin typeface="Times New Roman"/>
                <a:cs typeface="Times New Roman"/>
              </a:rPr>
              <a:t>Long-</a:t>
            </a:r>
            <a:r>
              <a:rPr sz="1450" b="1" spc="-20" dirty="0">
                <a:latin typeface="Times New Roman"/>
                <a:cs typeface="Times New Roman"/>
              </a:rPr>
              <a:t>term</a:t>
            </a:r>
            <a:endParaRPr sz="1450" dirty="0">
              <a:latin typeface="Times New Roman"/>
              <a:cs typeface="Times New Roman"/>
            </a:endParaRPr>
          </a:p>
        </p:txBody>
      </p:sp>
      <p:sp>
        <p:nvSpPr>
          <p:cNvPr id="21" name="object 21"/>
          <p:cNvSpPr txBox="1"/>
          <p:nvPr/>
        </p:nvSpPr>
        <p:spPr>
          <a:xfrm>
            <a:off x="3693656" y="2273260"/>
            <a:ext cx="868680" cy="247015"/>
          </a:xfrm>
          <a:prstGeom prst="rect">
            <a:avLst/>
          </a:prstGeom>
        </p:spPr>
        <p:txBody>
          <a:bodyPr vert="horz" wrap="square" lIns="0" tIns="12700" rIns="0" bIns="0" rtlCol="0">
            <a:spAutoFit/>
          </a:bodyPr>
          <a:lstStyle/>
          <a:p>
            <a:pPr marL="12700">
              <a:lnSpc>
                <a:spcPct val="100000"/>
              </a:lnSpc>
              <a:spcBef>
                <a:spcPts val="100"/>
              </a:spcBef>
            </a:pPr>
            <a:r>
              <a:rPr sz="1450" b="1" spc="-10" dirty="0">
                <a:latin typeface="Times New Roman"/>
                <a:cs typeface="Times New Roman"/>
              </a:rPr>
              <a:t>scheduling</a:t>
            </a:r>
            <a:endParaRPr sz="1450">
              <a:latin typeface="Times New Roman"/>
              <a:cs typeface="Times New Roman"/>
            </a:endParaRPr>
          </a:p>
        </p:txBody>
      </p:sp>
      <p:sp>
        <p:nvSpPr>
          <p:cNvPr id="22" name="object 22"/>
          <p:cNvSpPr txBox="1"/>
          <p:nvPr/>
        </p:nvSpPr>
        <p:spPr>
          <a:xfrm>
            <a:off x="2276321" y="3603705"/>
            <a:ext cx="1141730" cy="472440"/>
          </a:xfrm>
          <a:prstGeom prst="rect">
            <a:avLst/>
          </a:prstGeom>
        </p:spPr>
        <p:txBody>
          <a:bodyPr vert="horz" wrap="square" lIns="0" tIns="8255" rIns="0" bIns="0" rtlCol="0">
            <a:spAutoFit/>
          </a:bodyPr>
          <a:lstStyle/>
          <a:p>
            <a:pPr marL="147955" marR="5080" indent="-135890">
              <a:lnSpc>
                <a:spcPct val="102099"/>
              </a:lnSpc>
              <a:spcBef>
                <a:spcPts val="65"/>
              </a:spcBef>
            </a:pPr>
            <a:r>
              <a:rPr sz="1450" b="1" dirty="0">
                <a:latin typeface="Times New Roman"/>
                <a:cs typeface="Times New Roman"/>
              </a:rPr>
              <a:t>Medium-</a:t>
            </a:r>
            <a:r>
              <a:rPr sz="1450" b="1" spc="-20" dirty="0">
                <a:latin typeface="Times New Roman"/>
                <a:cs typeface="Times New Roman"/>
              </a:rPr>
              <a:t>term </a:t>
            </a:r>
            <a:r>
              <a:rPr sz="1450" b="1" spc="-10" dirty="0">
                <a:latin typeface="Times New Roman"/>
                <a:cs typeface="Times New Roman"/>
              </a:rPr>
              <a:t>scheduling</a:t>
            </a:r>
            <a:endParaRPr sz="1450">
              <a:latin typeface="Times New Roman"/>
              <a:cs typeface="Times New Roman"/>
            </a:endParaRPr>
          </a:p>
        </p:txBody>
      </p:sp>
      <p:sp>
        <p:nvSpPr>
          <p:cNvPr id="23" name="object 23"/>
          <p:cNvSpPr txBox="1"/>
          <p:nvPr/>
        </p:nvSpPr>
        <p:spPr>
          <a:xfrm>
            <a:off x="2323593" y="5615377"/>
            <a:ext cx="1141730" cy="472440"/>
          </a:xfrm>
          <a:prstGeom prst="rect">
            <a:avLst/>
          </a:prstGeom>
        </p:spPr>
        <p:txBody>
          <a:bodyPr vert="horz" wrap="square" lIns="0" tIns="8255" rIns="0" bIns="0" rtlCol="0">
            <a:spAutoFit/>
          </a:bodyPr>
          <a:lstStyle/>
          <a:p>
            <a:pPr marL="147955" marR="5080" indent="-135890">
              <a:lnSpc>
                <a:spcPct val="102099"/>
              </a:lnSpc>
              <a:spcBef>
                <a:spcPts val="65"/>
              </a:spcBef>
            </a:pPr>
            <a:r>
              <a:rPr sz="1450" b="1" dirty="0">
                <a:latin typeface="Times New Roman"/>
                <a:cs typeface="Times New Roman"/>
              </a:rPr>
              <a:t>Medium-</a:t>
            </a:r>
            <a:r>
              <a:rPr sz="1450" b="1" spc="-20" dirty="0">
                <a:latin typeface="Times New Roman"/>
                <a:cs typeface="Times New Roman"/>
              </a:rPr>
              <a:t>term </a:t>
            </a:r>
            <a:r>
              <a:rPr sz="1450" b="1" spc="-10" dirty="0">
                <a:latin typeface="Times New Roman"/>
                <a:cs typeface="Times New Roman"/>
              </a:rPr>
              <a:t>scheduling</a:t>
            </a:r>
            <a:endParaRPr sz="1450">
              <a:latin typeface="Times New Roman"/>
              <a:cs typeface="Times New Roman"/>
            </a:endParaRPr>
          </a:p>
        </p:txBody>
      </p:sp>
      <p:sp>
        <p:nvSpPr>
          <p:cNvPr id="24" name="object 24"/>
          <p:cNvSpPr txBox="1"/>
          <p:nvPr/>
        </p:nvSpPr>
        <p:spPr>
          <a:xfrm>
            <a:off x="4640076" y="3571740"/>
            <a:ext cx="913130" cy="474345"/>
          </a:xfrm>
          <a:prstGeom prst="rect">
            <a:avLst/>
          </a:prstGeom>
        </p:spPr>
        <p:txBody>
          <a:bodyPr vert="horz" wrap="square" lIns="0" tIns="6350" rIns="0" bIns="0" rtlCol="0">
            <a:spAutoFit/>
          </a:bodyPr>
          <a:lstStyle/>
          <a:p>
            <a:pPr marL="33655" marR="5080" indent="-21590">
              <a:lnSpc>
                <a:spcPct val="102800"/>
              </a:lnSpc>
              <a:spcBef>
                <a:spcPts val="50"/>
              </a:spcBef>
            </a:pPr>
            <a:r>
              <a:rPr sz="1450" b="1" dirty="0">
                <a:latin typeface="Times New Roman"/>
                <a:cs typeface="Times New Roman"/>
              </a:rPr>
              <a:t>Short-</a:t>
            </a:r>
            <a:r>
              <a:rPr sz="1450" b="1" spc="-20" dirty="0">
                <a:latin typeface="Times New Roman"/>
                <a:cs typeface="Times New Roman"/>
              </a:rPr>
              <a:t>term </a:t>
            </a:r>
            <a:r>
              <a:rPr sz="1450" b="1" spc="-10" dirty="0">
                <a:latin typeface="Times New Roman"/>
                <a:cs typeface="Times New Roman"/>
              </a:rPr>
              <a:t>scheduling</a:t>
            </a:r>
            <a:endParaRPr sz="1450">
              <a:latin typeface="Times New Roman"/>
              <a:cs typeface="Times New Roman"/>
            </a:endParaRPr>
          </a:p>
        </p:txBody>
      </p:sp>
      <p:sp>
        <p:nvSpPr>
          <p:cNvPr id="25" name="object 25"/>
          <p:cNvSpPr txBox="1"/>
          <p:nvPr/>
        </p:nvSpPr>
        <p:spPr>
          <a:xfrm>
            <a:off x="3734817" y="3373644"/>
            <a:ext cx="616585" cy="285115"/>
          </a:xfrm>
          <a:prstGeom prst="rect">
            <a:avLst/>
          </a:prstGeom>
        </p:spPr>
        <p:txBody>
          <a:bodyPr vert="horz" wrap="square" lIns="0" tIns="13335" rIns="0" bIns="0" rtlCol="0">
            <a:spAutoFit/>
          </a:bodyPr>
          <a:lstStyle/>
          <a:p>
            <a:pPr marL="12700">
              <a:lnSpc>
                <a:spcPct val="100000"/>
              </a:lnSpc>
              <a:spcBef>
                <a:spcPts val="105"/>
              </a:spcBef>
            </a:pPr>
            <a:r>
              <a:rPr sz="1700" b="1" spc="-10" dirty="0">
                <a:latin typeface="Times New Roman"/>
                <a:cs typeface="Times New Roman"/>
              </a:rPr>
              <a:t>Ready</a:t>
            </a:r>
            <a:endParaRPr sz="1700">
              <a:latin typeface="Times New Roman"/>
              <a:cs typeface="Times New Roman"/>
            </a:endParaRPr>
          </a:p>
        </p:txBody>
      </p:sp>
      <p:sp>
        <p:nvSpPr>
          <p:cNvPr id="26" name="object 26"/>
          <p:cNvSpPr txBox="1"/>
          <p:nvPr/>
        </p:nvSpPr>
        <p:spPr>
          <a:xfrm>
            <a:off x="1418321" y="5261900"/>
            <a:ext cx="716915" cy="473709"/>
          </a:xfrm>
          <a:prstGeom prst="rect">
            <a:avLst/>
          </a:prstGeom>
        </p:spPr>
        <p:txBody>
          <a:bodyPr vert="horz" wrap="square" lIns="0" tIns="6985" rIns="0" bIns="0" rtlCol="0">
            <a:spAutoFit/>
          </a:bodyPr>
          <a:lstStyle/>
          <a:p>
            <a:pPr marL="22860" marR="5080" indent="-10795">
              <a:lnSpc>
                <a:spcPct val="102699"/>
              </a:lnSpc>
              <a:spcBef>
                <a:spcPts val="55"/>
              </a:spcBef>
            </a:pPr>
            <a:r>
              <a:rPr sz="1450" b="1" spc="-10" dirty="0">
                <a:latin typeface="Times New Roman"/>
                <a:cs typeface="Times New Roman"/>
              </a:rPr>
              <a:t>Blocked/ Suspend</a:t>
            </a:r>
            <a:endParaRPr sz="1450">
              <a:latin typeface="Times New Roman"/>
              <a:cs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200" y="1737360"/>
            <a:ext cx="533400" cy="228600"/>
          </a:xfrm>
          <a:custGeom>
            <a:avLst/>
            <a:gdLst/>
            <a:ahLst/>
            <a:cxnLst/>
            <a:rect l="l" t="t" r="r" b="b"/>
            <a:pathLst>
              <a:path w="533400" h="228600">
                <a:moveTo>
                  <a:pt x="533400" y="228599"/>
                </a:moveTo>
                <a:lnTo>
                  <a:pt x="0" y="228599"/>
                </a:lnTo>
                <a:lnTo>
                  <a:pt x="0" y="0"/>
                </a:lnTo>
                <a:lnTo>
                  <a:pt x="533400" y="0"/>
                </a:lnTo>
                <a:lnTo>
                  <a:pt x="533400" y="228599"/>
                </a:lnTo>
                <a:close/>
              </a:path>
            </a:pathLst>
          </a:custGeom>
          <a:solidFill>
            <a:srgbClr val="DD8046"/>
          </a:solidFill>
        </p:spPr>
        <p:txBody>
          <a:bodyPr wrap="square" lIns="0" tIns="0" rIns="0" bIns="0" rtlCol="0"/>
          <a:lstStyle/>
          <a:p>
            <a:endParaRPr/>
          </a:p>
        </p:txBody>
      </p:sp>
      <p:sp>
        <p:nvSpPr>
          <p:cNvPr id="3" name="object 3"/>
          <p:cNvSpPr/>
          <p:nvPr/>
        </p:nvSpPr>
        <p:spPr>
          <a:xfrm>
            <a:off x="1048512" y="1737360"/>
            <a:ext cx="8552815" cy="228600"/>
          </a:xfrm>
          <a:custGeom>
            <a:avLst/>
            <a:gdLst/>
            <a:ahLst/>
            <a:cxnLst/>
            <a:rect l="l" t="t" r="r" b="b"/>
            <a:pathLst>
              <a:path w="8552815" h="228600">
                <a:moveTo>
                  <a:pt x="8552687" y="228599"/>
                </a:moveTo>
                <a:lnTo>
                  <a:pt x="0" y="228599"/>
                </a:lnTo>
                <a:lnTo>
                  <a:pt x="0" y="0"/>
                </a:lnTo>
                <a:lnTo>
                  <a:pt x="8552687" y="0"/>
                </a:lnTo>
                <a:lnTo>
                  <a:pt x="8552687" y="228599"/>
                </a:lnTo>
                <a:close/>
              </a:path>
            </a:pathLst>
          </a:custGeom>
          <a:solidFill>
            <a:srgbClr val="93B6D1"/>
          </a:solidFill>
        </p:spPr>
        <p:txBody>
          <a:bodyPr wrap="square" lIns="0" tIns="0" rIns="0" bIns="0" rtlCol="0"/>
          <a:lstStyle/>
          <a:p>
            <a:endParaRPr/>
          </a:p>
        </p:txBody>
      </p:sp>
      <p:sp>
        <p:nvSpPr>
          <p:cNvPr id="4" name="object 4"/>
          <p:cNvSpPr txBox="1">
            <a:spLocks noGrp="1"/>
          </p:cNvSpPr>
          <p:nvPr>
            <p:ph type="title"/>
          </p:nvPr>
        </p:nvSpPr>
        <p:spPr>
          <a:xfrm>
            <a:off x="1150222" y="976267"/>
            <a:ext cx="3774440" cy="635000"/>
          </a:xfrm>
          <a:prstGeom prst="rect">
            <a:avLst/>
          </a:prstGeom>
        </p:spPr>
        <p:txBody>
          <a:bodyPr vert="horz" wrap="square" lIns="0" tIns="12065" rIns="0" bIns="0" rtlCol="0">
            <a:spAutoFit/>
          </a:bodyPr>
          <a:lstStyle/>
          <a:p>
            <a:pPr marL="12700">
              <a:lnSpc>
                <a:spcPct val="100000"/>
              </a:lnSpc>
              <a:spcBef>
                <a:spcPts val="95"/>
              </a:spcBef>
            </a:pPr>
            <a:r>
              <a:rPr sz="4000" b="0" spc="-10" dirty="0">
                <a:solidFill>
                  <a:srgbClr val="775D54"/>
                </a:solidFill>
                <a:latin typeface="Arial MT"/>
                <a:cs typeface="Arial MT"/>
              </a:rPr>
              <a:t>Multilevel</a:t>
            </a:r>
            <a:r>
              <a:rPr sz="4000" b="0" spc="-235" dirty="0">
                <a:solidFill>
                  <a:srgbClr val="775D54"/>
                </a:solidFill>
                <a:latin typeface="Arial MT"/>
                <a:cs typeface="Arial MT"/>
              </a:rPr>
              <a:t> </a:t>
            </a:r>
            <a:r>
              <a:rPr sz="4000" b="0" spc="-10" dirty="0">
                <a:solidFill>
                  <a:srgbClr val="775D54"/>
                </a:solidFill>
                <a:latin typeface="Arial MT"/>
                <a:cs typeface="Arial MT"/>
              </a:rPr>
              <a:t>Queue</a:t>
            </a:r>
            <a:endParaRPr sz="4000">
              <a:latin typeface="Arial MT"/>
              <a:cs typeface="Arial MT"/>
            </a:endParaRPr>
          </a:p>
        </p:txBody>
      </p:sp>
      <p:sp>
        <p:nvSpPr>
          <p:cNvPr id="5" name="object 5"/>
          <p:cNvSpPr txBox="1"/>
          <p:nvPr/>
        </p:nvSpPr>
        <p:spPr>
          <a:xfrm>
            <a:off x="723388" y="1817930"/>
            <a:ext cx="8783320" cy="5300980"/>
          </a:xfrm>
          <a:prstGeom prst="rect">
            <a:avLst/>
          </a:prstGeom>
        </p:spPr>
        <p:txBody>
          <a:bodyPr vert="horz" wrap="square" lIns="0" tIns="170815" rIns="0" bIns="0" rtlCol="0">
            <a:spAutoFit/>
          </a:bodyPr>
          <a:lstStyle/>
          <a:p>
            <a:pPr marL="332105" indent="-319405">
              <a:lnSpc>
                <a:spcPct val="100000"/>
              </a:lnSpc>
              <a:spcBef>
                <a:spcPts val="1345"/>
              </a:spcBef>
              <a:buClr>
                <a:srgbClr val="DD8046"/>
              </a:buClr>
              <a:buSzPct val="58333"/>
              <a:buFont typeface="Times New Roman"/>
              <a:buChar char="□"/>
              <a:tabLst>
                <a:tab pos="332105" algn="l"/>
              </a:tabLst>
            </a:pPr>
            <a:r>
              <a:rPr sz="1800" dirty="0">
                <a:latin typeface="Arial MT"/>
                <a:cs typeface="Arial MT"/>
              </a:rPr>
              <a:t>Ready</a:t>
            </a:r>
            <a:r>
              <a:rPr sz="1800" spc="-60" dirty="0">
                <a:latin typeface="Arial MT"/>
                <a:cs typeface="Arial MT"/>
              </a:rPr>
              <a:t> </a:t>
            </a:r>
            <a:r>
              <a:rPr sz="1800" dirty="0">
                <a:latin typeface="Arial MT"/>
                <a:cs typeface="Arial MT"/>
              </a:rPr>
              <a:t>queue</a:t>
            </a:r>
            <a:r>
              <a:rPr sz="1800" spc="-40" dirty="0">
                <a:latin typeface="Arial MT"/>
                <a:cs typeface="Arial MT"/>
              </a:rPr>
              <a:t> </a:t>
            </a:r>
            <a:r>
              <a:rPr sz="1800" dirty="0">
                <a:latin typeface="Arial MT"/>
                <a:cs typeface="Arial MT"/>
              </a:rPr>
              <a:t>is</a:t>
            </a:r>
            <a:r>
              <a:rPr sz="1800" spc="-85" dirty="0">
                <a:latin typeface="Arial MT"/>
                <a:cs typeface="Arial MT"/>
              </a:rPr>
              <a:t> </a:t>
            </a:r>
            <a:r>
              <a:rPr sz="1800" spc="-10" dirty="0">
                <a:latin typeface="Arial MT"/>
                <a:cs typeface="Arial MT"/>
              </a:rPr>
              <a:t>partitioned</a:t>
            </a:r>
            <a:r>
              <a:rPr sz="1800" spc="-114" dirty="0">
                <a:latin typeface="Arial MT"/>
                <a:cs typeface="Arial MT"/>
              </a:rPr>
              <a:t> </a:t>
            </a:r>
            <a:r>
              <a:rPr sz="1800" dirty="0">
                <a:latin typeface="Arial MT"/>
                <a:cs typeface="Arial MT"/>
              </a:rPr>
              <a:t>into</a:t>
            </a:r>
            <a:r>
              <a:rPr sz="1800" spc="-75" dirty="0">
                <a:latin typeface="Arial MT"/>
                <a:cs typeface="Arial MT"/>
              </a:rPr>
              <a:t> </a:t>
            </a:r>
            <a:r>
              <a:rPr sz="1800" dirty="0">
                <a:latin typeface="Arial MT"/>
                <a:cs typeface="Arial MT"/>
              </a:rPr>
              <a:t>separate</a:t>
            </a:r>
            <a:r>
              <a:rPr sz="1800" spc="-10" dirty="0">
                <a:latin typeface="Arial MT"/>
                <a:cs typeface="Arial MT"/>
              </a:rPr>
              <a:t> queues</a:t>
            </a:r>
            <a:endParaRPr sz="1800">
              <a:latin typeface="Arial MT"/>
              <a:cs typeface="Arial MT"/>
            </a:endParaRPr>
          </a:p>
          <a:p>
            <a:pPr marL="652145" lvl="1" indent="-273685">
              <a:lnSpc>
                <a:spcPct val="100000"/>
              </a:lnSpc>
              <a:spcBef>
                <a:spcPts val="1100"/>
              </a:spcBef>
              <a:buClr>
                <a:srgbClr val="93B6D1"/>
              </a:buClr>
              <a:buSzPct val="68750"/>
              <a:buFont typeface="Times New Roman"/>
              <a:buChar char="□"/>
              <a:tabLst>
                <a:tab pos="652145" algn="l"/>
              </a:tabLst>
            </a:pPr>
            <a:r>
              <a:rPr sz="1600" dirty="0">
                <a:latin typeface="Arial MT"/>
                <a:cs typeface="Arial MT"/>
              </a:rPr>
              <a:t>foreground</a:t>
            </a:r>
            <a:r>
              <a:rPr sz="1600" spc="-105" dirty="0">
                <a:latin typeface="Arial MT"/>
                <a:cs typeface="Arial MT"/>
              </a:rPr>
              <a:t> </a:t>
            </a:r>
            <a:r>
              <a:rPr sz="1600" spc="-10" dirty="0">
                <a:latin typeface="Arial MT"/>
                <a:cs typeface="Arial MT"/>
              </a:rPr>
              <a:t>(interactive)</a:t>
            </a:r>
            <a:endParaRPr sz="1600">
              <a:latin typeface="Arial MT"/>
              <a:cs typeface="Arial MT"/>
            </a:endParaRPr>
          </a:p>
          <a:p>
            <a:pPr marL="652145" lvl="1" indent="-273685">
              <a:lnSpc>
                <a:spcPct val="100000"/>
              </a:lnSpc>
              <a:spcBef>
                <a:spcPts val="1105"/>
              </a:spcBef>
              <a:buClr>
                <a:srgbClr val="93B6D1"/>
              </a:buClr>
              <a:buSzPct val="68750"/>
              <a:buFont typeface="Times New Roman"/>
              <a:buChar char="□"/>
              <a:tabLst>
                <a:tab pos="652145" algn="l"/>
              </a:tabLst>
            </a:pPr>
            <a:r>
              <a:rPr sz="1600" spc="-10" dirty="0">
                <a:latin typeface="Arial MT"/>
                <a:cs typeface="Arial MT"/>
              </a:rPr>
              <a:t>background</a:t>
            </a:r>
            <a:r>
              <a:rPr sz="1600" spc="-40" dirty="0">
                <a:latin typeface="Arial MT"/>
                <a:cs typeface="Arial MT"/>
              </a:rPr>
              <a:t> </a:t>
            </a:r>
            <a:r>
              <a:rPr sz="1600" spc="-10" dirty="0">
                <a:latin typeface="Arial MT"/>
                <a:cs typeface="Arial MT"/>
              </a:rPr>
              <a:t>(batch)</a:t>
            </a:r>
            <a:endParaRPr sz="1600">
              <a:latin typeface="Arial MT"/>
              <a:cs typeface="Arial MT"/>
            </a:endParaRPr>
          </a:p>
          <a:p>
            <a:pPr marL="332740" marR="243204" indent="-320675">
              <a:lnSpc>
                <a:spcPct val="150000"/>
              </a:lnSpc>
              <a:spcBef>
                <a:spcPts val="290"/>
              </a:spcBef>
              <a:buClr>
                <a:srgbClr val="DD8046"/>
              </a:buClr>
              <a:buSzPct val="58333"/>
              <a:buFont typeface="Times New Roman"/>
              <a:buChar char="□"/>
              <a:tabLst>
                <a:tab pos="332740" algn="l"/>
              </a:tabLst>
            </a:pPr>
            <a:r>
              <a:rPr sz="1800" dirty="0">
                <a:latin typeface="Arial MT"/>
                <a:cs typeface="Arial MT"/>
              </a:rPr>
              <a:t>The</a:t>
            </a:r>
            <a:r>
              <a:rPr sz="1800" spc="-55" dirty="0">
                <a:latin typeface="Arial MT"/>
                <a:cs typeface="Arial MT"/>
              </a:rPr>
              <a:t> </a:t>
            </a:r>
            <a:r>
              <a:rPr sz="1800" spc="-10" dirty="0">
                <a:latin typeface="Arial MT"/>
                <a:cs typeface="Arial MT"/>
              </a:rPr>
              <a:t>processes</a:t>
            </a:r>
            <a:r>
              <a:rPr sz="1800" spc="-25" dirty="0">
                <a:latin typeface="Arial MT"/>
                <a:cs typeface="Arial MT"/>
              </a:rPr>
              <a:t> </a:t>
            </a:r>
            <a:r>
              <a:rPr sz="1800" dirty="0">
                <a:latin typeface="Arial MT"/>
                <a:cs typeface="Arial MT"/>
              </a:rPr>
              <a:t>are</a:t>
            </a:r>
            <a:r>
              <a:rPr sz="1800" spc="-70" dirty="0">
                <a:latin typeface="Arial MT"/>
                <a:cs typeface="Arial MT"/>
              </a:rPr>
              <a:t> </a:t>
            </a:r>
            <a:r>
              <a:rPr sz="1800" spc="-10" dirty="0">
                <a:latin typeface="Arial MT"/>
                <a:cs typeface="Arial MT"/>
              </a:rPr>
              <a:t>permanently</a:t>
            </a:r>
            <a:r>
              <a:rPr sz="1800" spc="-25" dirty="0">
                <a:latin typeface="Arial MT"/>
                <a:cs typeface="Arial MT"/>
              </a:rPr>
              <a:t> </a:t>
            </a:r>
            <a:r>
              <a:rPr sz="1800" dirty="0">
                <a:latin typeface="Arial MT"/>
                <a:cs typeface="Arial MT"/>
              </a:rPr>
              <a:t>assigned</a:t>
            </a:r>
            <a:r>
              <a:rPr sz="1800" spc="-75" dirty="0">
                <a:latin typeface="Arial MT"/>
                <a:cs typeface="Arial MT"/>
              </a:rPr>
              <a:t> </a:t>
            </a:r>
            <a:r>
              <a:rPr sz="1800" dirty="0">
                <a:latin typeface="Arial MT"/>
                <a:cs typeface="Arial MT"/>
              </a:rPr>
              <a:t>to</a:t>
            </a:r>
            <a:r>
              <a:rPr sz="1800" spc="-30" dirty="0">
                <a:latin typeface="Arial MT"/>
                <a:cs typeface="Arial MT"/>
              </a:rPr>
              <a:t> </a:t>
            </a:r>
            <a:r>
              <a:rPr sz="1800" dirty="0">
                <a:latin typeface="Arial MT"/>
                <a:cs typeface="Arial MT"/>
              </a:rPr>
              <a:t>one</a:t>
            </a:r>
            <a:r>
              <a:rPr sz="1800" spc="-55" dirty="0">
                <a:latin typeface="Arial MT"/>
                <a:cs typeface="Arial MT"/>
              </a:rPr>
              <a:t> </a:t>
            </a:r>
            <a:r>
              <a:rPr sz="1800" dirty="0">
                <a:latin typeface="Arial MT"/>
                <a:cs typeface="Arial MT"/>
              </a:rPr>
              <a:t>queue,</a:t>
            </a:r>
            <a:r>
              <a:rPr sz="1800" spc="-40" dirty="0">
                <a:latin typeface="Arial MT"/>
                <a:cs typeface="Arial MT"/>
              </a:rPr>
              <a:t> </a:t>
            </a:r>
            <a:r>
              <a:rPr sz="1800" spc="-10" dirty="0">
                <a:latin typeface="Arial MT"/>
                <a:cs typeface="Arial MT"/>
              </a:rPr>
              <a:t>generally</a:t>
            </a:r>
            <a:r>
              <a:rPr sz="1800" spc="-25" dirty="0">
                <a:latin typeface="Arial MT"/>
                <a:cs typeface="Arial MT"/>
              </a:rPr>
              <a:t> </a:t>
            </a:r>
            <a:r>
              <a:rPr sz="1800" dirty="0">
                <a:latin typeface="Arial MT"/>
                <a:cs typeface="Arial MT"/>
              </a:rPr>
              <a:t>based</a:t>
            </a:r>
            <a:r>
              <a:rPr sz="1800" spc="-70" dirty="0">
                <a:latin typeface="Arial MT"/>
                <a:cs typeface="Arial MT"/>
              </a:rPr>
              <a:t> </a:t>
            </a:r>
            <a:r>
              <a:rPr sz="1800" dirty="0">
                <a:latin typeface="Arial MT"/>
                <a:cs typeface="Arial MT"/>
              </a:rPr>
              <a:t>on</a:t>
            </a:r>
            <a:r>
              <a:rPr sz="1800" spc="-55" dirty="0">
                <a:latin typeface="Arial MT"/>
                <a:cs typeface="Arial MT"/>
              </a:rPr>
              <a:t> </a:t>
            </a:r>
            <a:r>
              <a:rPr sz="1800" spc="-20" dirty="0">
                <a:latin typeface="Arial MT"/>
                <a:cs typeface="Arial MT"/>
              </a:rPr>
              <a:t>some </a:t>
            </a:r>
            <a:r>
              <a:rPr sz="1800" spc="-10" dirty="0">
                <a:latin typeface="Arial MT"/>
                <a:cs typeface="Arial MT"/>
              </a:rPr>
              <a:t>property</a:t>
            </a:r>
            <a:endParaRPr sz="1800">
              <a:latin typeface="Arial MT"/>
              <a:cs typeface="Arial MT"/>
            </a:endParaRPr>
          </a:p>
          <a:p>
            <a:pPr marL="332105" indent="-319405">
              <a:lnSpc>
                <a:spcPct val="100000"/>
              </a:lnSpc>
              <a:spcBef>
                <a:spcPts val="1705"/>
              </a:spcBef>
              <a:buClr>
                <a:srgbClr val="DD8046"/>
              </a:buClr>
              <a:buSzPct val="58333"/>
              <a:buFont typeface="Times New Roman"/>
              <a:buChar char="□"/>
              <a:tabLst>
                <a:tab pos="332105" algn="l"/>
              </a:tabLst>
            </a:pPr>
            <a:r>
              <a:rPr sz="1800" dirty="0">
                <a:latin typeface="Arial MT"/>
                <a:cs typeface="Arial MT"/>
              </a:rPr>
              <a:t>Each</a:t>
            </a:r>
            <a:r>
              <a:rPr sz="1800" spc="-105" dirty="0">
                <a:latin typeface="Arial MT"/>
                <a:cs typeface="Arial MT"/>
              </a:rPr>
              <a:t> </a:t>
            </a:r>
            <a:r>
              <a:rPr sz="1800" b="1" dirty="0">
                <a:latin typeface="Arial"/>
                <a:cs typeface="Arial"/>
              </a:rPr>
              <a:t>queue</a:t>
            </a:r>
            <a:r>
              <a:rPr sz="1800" b="1" spc="-100" dirty="0">
                <a:latin typeface="Arial"/>
                <a:cs typeface="Arial"/>
              </a:rPr>
              <a:t> </a:t>
            </a:r>
            <a:r>
              <a:rPr sz="1800" dirty="0">
                <a:latin typeface="Arial MT"/>
                <a:cs typeface="Arial MT"/>
              </a:rPr>
              <a:t>has</a:t>
            </a:r>
            <a:r>
              <a:rPr sz="1800" spc="-70" dirty="0">
                <a:latin typeface="Arial MT"/>
                <a:cs typeface="Arial MT"/>
              </a:rPr>
              <a:t> </a:t>
            </a:r>
            <a:r>
              <a:rPr sz="1800" dirty="0">
                <a:latin typeface="Arial MT"/>
                <a:cs typeface="Arial MT"/>
              </a:rPr>
              <a:t>its</a:t>
            </a:r>
            <a:r>
              <a:rPr sz="1800" spc="-65" dirty="0">
                <a:latin typeface="Arial MT"/>
                <a:cs typeface="Arial MT"/>
              </a:rPr>
              <a:t> </a:t>
            </a:r>
            <a:r>
              <a:rPr sz="1800" dirty="0">
                <a:latin typeface="Arial MT"/>
                <a:cs typeface="Arial MT"/>
              </a:rPr>
              <a:t>own</a:t>
            </a:r>
            <a:r>
              <a:rPr sz="1800" spc="10" dirty="0">
                <a:latin typeface="Arial MT"/>
                <a:cs typeface="Arial MT"/>
              </a:rPr>
              <a:t> </a:t>
            </a:r>
            <a:r>
              <a:rPr sz="1800" b="1" spc="-10" dirty="0">
                <a:latin typeface="Arial"/>
                <a:cs typeface="Arial"/>
              </a:rPr>
              <a:t>scheduling</a:t>
            </a:r>
            <a:r>
              <a:rPr sz="1800" b="1" spc="-90" dirty="0">
                <a:latin typeface="Arial"/>
                <a:cs typeface="Arial"/>
              </a:rPr>
              <a:t> </a:t>
            </a:r>
            <a:r>
              <a:rPr sz="1800" spc="-10" dirty="0">
                <a:latin typeface="Arial MT"/>
                <a:cs typeface="Arial MT"/>
              </a:rPr>
              <a:t>algorithm:</a:t>
            </a:r>
            <a:endParaRPr sz="1800">
              <a:latin typeface="Arial MT"/>
              <a:cs typeface="Arial MT"/>
            </a:endParaRPr>
          </a:p>
          <a:p>
            <a:pPr marL="652145" lvl="1" indent="-273685">
              <a:lnSpc>
                <a:spcPct val="100000"/>
              </a:lnSpc>
              <a:spcBef>
                <a:spcPts val="1100"/>
              </a:spcBef>
              <a:buClr>
                <a:srgbClr val="93B6D1"/>
              </a:buClr>
              <a:buSzPct val="68750"/>
              <a:buFont typeface="Times New Roman"/>
              <a:buChar char="□"/>
              <a:tabLst>
                <a:tab pos="652145" algn="l"/>
              </a:tabLst>
            </a:pPr>
            <a:r>
              <a:rPr sz="1600" spc="-10" dirty="0">
                <a:latin typeface="Arial MT"/>
                <a:cs typeface="Arial MT"/>
              </a:rPr>
              <a:t>Foreground:</a:t>
            </a:r>
            <a:r>
              <a:rPr sz="1600" spc="-35" dirty="0">
                <a:latin typeface="Arial MT"/>
                <a:cs typeface="Arial MT"/>
              </a:rPr>
              <a:t> </a:t>
            </a:r>
            <a:r>
              <a:rPr sz="1600" spc="-25" dirty="0">
                <a:latin typeface="Arial MT"/>
                <a:cs typeface="Arial MT"/>
              </a:rPr>
              <a:t>RR</a:t>
            </a:r>
            <a:endParaRPr sz="1600">
              <a:latin typeface="Arial MT"/>
              <a:cs typeface="Arial MT"/>
            </a:endParaRPr>
          </a:p>
          <a:p>
            <a:pPr marL="652145" lvl="1" indent="-273685">
              <a:lnSpc>
                <a:spcPct val="100000"/>
              </a:lnSpc>
              <a:spcBef>
                <a:spcPts val="1105"/>
              </a:spcBef>
              <a:buClr>
                <a:srgbClr val="93B6D1"/>
              </a:buClr>
              <a:buSzPct val="68750"/>
              <a:buFont typeface="Times New Roman"/>
              <a:buChar char="□"/>
              <a:tabLst>
                <a:tab pos="652145" algn="l"/>
              </a:tabLst>
            </a:pPr>
            <a:r>
              <a:rPr sz="1600" spc="-10" dirty="0">
                <a:latin typeface="Arial MT"/>
                <a:cs typeface="Arial MT"/>
              </a:rPr>
              <a:t>Background:</a:t>
            </a:r>
            <a:r>
              <a:rPr sz="1600" spc="-75" dirty="0">
                <a:latin typeface="Arial MT"/>
                <a:cs typeface="Arial MT"/>
              </a:rPr>
              <a:t> </a:t>
            </a:r>
            <a:r>
              <a:rPr sz="1600" spc="-20" dirty="0">
                <a:latin typeface="Arial MT"/>
                <a:cs typeface="Arial MT"/>
              </a:rPr>
              <a:t>FCFS</a:t>
            </a:r>
            <a:endParaRPr sz="1600">
              <a:latin typeface="Arial MT"/>
              <a:cs typeface="Arial MT"/>
            </a:endParaRPr>
          </a:p>
          <a:p>
            <a:pPr marL="332105" indent="-319405">
              <a:lnSpc>
                <a:spcPct val="100000"/>
              </a:lnSpc>
              <a:spcBef>
                <a:spcPts val="1190"/>
              </a:spcBef>
              <a:buClr>
                <a:srgbClr val="DD8046"/>
              </a:buClr>
              <a:buSzPct val="58333"/>
              <a:buFont typeface="Times New Roman"/>
              <a:buChar char="□"/>
              <a:tabLst>
                <a:tab pos="332105" algn="l"/>
              </a:tabLst>
            </a:pPr>
            <a:r>
              <a:rPr sz="1800" spc="-10" dirty="0">
                <a:latin typeface="Arial MT"/>
                <a:cs typeface="Arial MT"/>
              </a:rPr>
              <a:t>Scheduling</a:t>
            </a:r>
            <a:r>
              <a:rPr sz="1800" spc="-40" dirty="0">
                <a:latin typeface="Arial MT"/>
                <a:cs typeface="Arial MT"/>
              </a:rPr>
              <a:t> </a:t>
            </a:r>
            <a:r>
              <a:rPr sz="1800" dirty="0">
                <a:latin typeface="Arial MT"/>
                <a:cs typeface="Arial MT"/>
              </a:rPr>
              <a:t>must</a:t>
            </a:r>
            <a:r>
              <a:rPr sz="1800" spc="-75" dirty="0">
                <a:latin typeface="Arial MT"/>
                <a:cs typeface="Arial MT"/>
              </a:rPr>
              <a:t> </a:t>
            </a:r>
            <a:r>
              <a:rPr sz="1800" dirty="0">
                <a:latin typeface="Arial MT"/>
                <a:cs typeface="Arial MT"/>
              </a:rPr>
              <a:t>be</a:t>
            </a:r>
            <a:r>
              <a:rPr sz="1800" spc="-55" dirty="0">
                <a:latin typeface="Arial MT"/>
                <a:cs typeface="Arial MT"/>
              </a:rPr>
              <a:t> </a:t>
            </a:r>
            <a:r>
              <a:rPr sz="1800" dirty="0">
                <a:latin typeface="Arial MT"/>
                <a:cs typeface="Arial MT"/>
              </a:rPr>
              <a:t>done</a:t>
            </a:r>
            <a:r>
              <a:rPr sz="1800" spc="-50" dirty="0">
                <a:latin typeface="Arial MT"/>
                <a:cs typeface="Arial MT"/>
              </a:rPr>
              <a:t> </a:t>
            </a:r>
            <a:r>
              <a:rPr sz="1800" b="1" dirty="0">
                <a:latin typeface="Arial"/>
                <a:cs typeface="Arial"/>
              </a:rPr>
              <a:t>between</a:t>
            </a:r>
            <a:r>
              <a:rPr sz="1800" b="1" spc="-110" dirty="0">
                <a:latin typeface="Arial"/>
                <a:cs typeface="Arial"/>
              </a:rPr>
              <a:t> </a:t>
            </a:r>
            <a:r>
              <a:rPr sz="1800" b="1" dirty="0">
                <a:latin typeface="Arial"/>
                <a:cs typeface="Arial"/>
              </a:rPr>
              <a:t>the</a:t>
            </a:r>
            <a:r>
              <a:rPr sz="1800" b="1" spc="-35" dirty="0">
                <a:latin typeface="Arial"/>
                <a:cs typeface="Arial"/>
              </a:rPr>
              <a:t> </a:t>
            </a:r>
            <a:r>
              <a:rPr sz="1800" b="1" spc="-10" dirty="0">
                <a:latin typeface="Arial"/>
                <a:cs typeface="Arial"/>
              </a:rPr>
              <a:t>queues</a:t>
            </a:r>
            <a:r>
              <a:rPr sz="1800" spc="-10" dirty="0">
                <a:latin typeface="Arial MT"/>
                <a:cs typeface="Arial MT"/>
              </a:rPr>
              <a:t>:</a:t>
            </a:r>
            <a:endParaRPr sz="1800">
              <a:latin typeface="Arial MT"/>
              <a:cs typeface="Arial MT"/>
            </a:endParaRPr>
          </a:p>
          <a:p>
            <a:pPr marL="652145" lvl="1" indent="-273685">
              <a:lnSpc>
                <a:spcPct val="100000"/>
              </a:lnSpc>
              <a:spcBef>
                <a:spcPts val="1110"/>
              </a:spcBef>
              <a:buClr>
                <a:srgbClr val="93B6D1"/>
              </a:buClr>
              <a:buSzPct val="68750"/>
              <a:buFont typeface="Times New Roman"/>
              <a:buChar char="□"/>
              <a:tabLst>
                <a:tab pos="652145" algn="l"/>
              </a:tabLst>
            </a:pPr>
            <a:r>
              <a:rPr sz="1600" dirty="0">
                <a:latin typeface="Arial MT"/>
                <a:cs typeface="Arial MT"/>
              </a:rPr>
              <a:t>Fixed</a:t>
            </a:r>
            <a:r>
              <a:rPr sz="1600" spc="-90" dirty="0">
                <a:latin typeface="Arial MT"/>
                <a:cs typeface="Arial MT"/>
              </a:rPr>
              <a:t> </a:t>
            </a:r>
            <a:r>
              <a:rPr sz="1600" dirty="0">
                <a:latin typeface="Arial MT"/>
                <a:cs typeface="Arial MT"/>
              </a:rPr>
              <a:t>priority</a:t>
            </a:r>
            <a:r>
              <a:rPr sz="1600" spc="-75" dirty="0">
                <a:latin typeface="Arial MT"/>
                <a:cs typeface="Arial MT"/>
              </a:rPr>
              <a:t> </a:t>
            </a:r>
            <a:r>
              <a:rPr sz="1600" dirty="0">
                <a:latin typeface="Arial MT"/>
                <a:cs typeface="Arial MT"/>
              </a:rPr>
              <a:t>preemptive</a:t>
            </a:r>
            <a:r>
              <a:rPr sz="1600" spc="-100" dirty="0">
                <a:latin typeface="Arial MT"/>
                <a:cs typeface="Arial MT"/>
              </a:rPr>
              <a:t> </a:t>
            </a:r>
            <a:r>
              <a:rPr sz="1600" spc="-10" dirty="0">
                <a:latin typeface="Arial MT"/>
                <a:cs typeface="Arial MT"/>
              </a:rPr>
              <a:t>scheduling</a:t>
            </a:r>
            <a:endParaRPr sz="1600">
              <a:latin typeface="Arial MT"/>
              <a:cs typeface="Arial MT"/>
            </a:endParaRPr>
          </a:p>
          <a:p>
            <a:pPr marL="652145" lvl="1" indent="-273685">
              <a:lnSpc>
                <a:spcPct val="100000"/>
              </a:lnSpc>
              <a:spcBef>
                <a:spcPts val="1095"/>
              </a:spcBef>
              <a:buClr>
                <a:srgbClr val="93B6D1"/>
              </a:buClr>
              <a:buSzPct val="68750"/>
              <a:buFont typeface="Times New Roman"/>
              <a:buChar char="□"/>
              <a:tabLst>
                <a:tab pos="652145" algn="l"/>
              </a:tabLst>
            </a:pPr>
            <a:r>
              <a:rPr sz="1600" spc="-10" dirty="0">
                <a:latin typeface="Arial MT"/>
                <a:cs typeface="Arial MT"/>
              </a:rPr>
              <a:t>Possibility</a:t>
            </a:r>
            <a:r>
              <a:rPr sz="1600" spc="-45" dirty="0">
                <a:latin typeface="Arial MT"/>
                <a:cs typeface="Arial MT"/>
              </a:rPr>
              <a:t> </a:t>
            </a:r>
            <a:r>
              <a:rPr sz="1600" dirty="0">
                <a:latin typeface="Arial MT"/>
                <a:cs typeface="Arial MT"/>
              </a:rPr>
              <a:t>of</a:t>
            </a:r>
            <a:r>
              <a:rPr sz="1600" spc="-5" dirty="0">
                <a:latin typeface="Arial MT"/>
                <a:cs typeface="Arial MT"/>
              </a:rPr>
              <a:t> </a:t>
            </a:r>
            <a:r>
              <a:rPr sz="1600" spc="-10" dirty="0">
                <a:latin typeface="Arial MT"/>
                <a:cs typeface="Arial MT"/>
              </a:rPr>
              <a:t>starvation.</a:t>
            </a:r>
            <a:endParaRPr sz="1600">
              <a:latin typeface="Arial MT"/>
              <a:cs typeface="Arial MT"/>
            </a:endParaRPr>
          </a:p>
          <a:p>
            <a:pPr marL="652780" marR="5080" lvl="1" indent="-274320">
              <a:lnSpc>
                <a:spcPct val="150000"/>
              </a:lnSpc>
              <a:spcBef>
                <a:spcPts val="250"/>
              </a:spcBef>
              <a:buClr>
                <a:srgbClr val="93B6D1"/>
              </a:buClr>
              <a:buSzPct val="68750"/>
              <a:buFont typeface="Times New Roman"/>
              <a:buChar char="□"/>
              <a:tabLst>
                <a:tab pos="652780" algn="l"/>
              </a:tabLst>
            </a:pPr>
            <a:r>
              <a:rPr sz="1600" spc="-55" dirty="0">
                <a:latin typeface="Arial MT"/>
                <a:cs typeface="Arial MT"/>
              </a:rPr>
              <a:t>Time</a:t>
            </a:r>
            <a:r>
              <a:rPr sz="1600" spc="-60" dirty="0">
                <a:latin typeface="Arial MT"/>
                <a:cs typeface="Arial MT"/>
              </a:rPr>
              <a:t> </a:t>
            </a:r>
            <a:r>
              <a:rPr sz="1600" dirty="0">
                <a:latin typeface="Arial MT"/>
                <a:cs typeface="Arial MT"/>
              </a:rPr>
              <a:t>slice</a:t>
            </a:r>
            <a:r>
              <a:rPr sz="1600" spc="-55" dirty="0">
                <a:latin typeface="Arial MT"/>
                <a:cs typeface="Arial MT"/>
              </a:rPr>
              <a:t> </a:t>
            </a:r>
            <a:r>
              <a:rPr sz="1600" dirty="0">
                <a:latin typeface="Arial MT"/>
                <a:cs typeface="Arial MT"/>
              </a:rPr>
              <a:t>–</a:t>
            </a:r>
            <a:r>
              <a:rPr sz="1600" spc="-15" dirty="0">
                <a:latin typeface="Arial MT"/>
                <a:cs typeface="Arial MT"/>
              </a:rPr>
              <a:t> </a:t>
            </a:r>
            <a:r>
              <a:rPr sz="1600" dirty="0">
                <a:latin typeface="Arial MT"/>
                <a:cs typeface="Arial MT"/>
              </a:rPr>
              <a:t>each</a:t>
            </a:r>
            <a:r>
              <a:rPr sz="1600" spc="-35" dirty="0">
                <a:latin typeface="Arial MT"/>
                <a:cs typeface="Arial MT"/>
              </a:rPr>
              <a:t> </a:t>
            </a:r>
            <a:r>
              <a:rPr sz="1600" dirty="0">
                <a:latin typeface="Arial MT"/>
                <a:cs typeface="Arial MT"/>
              </a:rPr>
              <a:t>queue</a:t>
            </a:r>
            <a:r>
              <a:rPr sz="1600" spc="-30" dirty="0">
                <a:latin typeface="Arial MT"/>
                <a:cs typeface="Arial MT"/>
              </a:rPr>
              <a:t> </a:t>
            </a:r>
            <a:r>
              <a:rPr sz="1600" dirty="0">
                <a:latin typeface="Arial MT"/>
                <a:cs typeface="Arial MT"/>
              </a:rPr>
              <a:t>gets</a:t>
            </a:r>
            <a:r>
              <a:rPr sz="1600" spc="-25" dirty="0">
                <a:latin typeface="Arial MT"/>
                <a:cs typeface="Arial MT"/>
              </a:rPr>
              <a:t> </a:t>
            </a:r>
            <a:r>
              <a:rPr sz="1600" dirty="0">
                <a:latin typeface="Arial MT"/>
                <a:cs typeface="Arial MT"/>
              </a:rPr>
              <a:t>a</a:t>
            </a:r>
            <a:r>
              <a:rPr sz="1600" spc="-15" dirty="0">
                <a:latin typeface="Arial MT"/>
                <a:cs typeface="Arial MT"/>
              </a:rPr>
              <a:t> </a:t>
            </a:r>
            <a:r>
              <a:rPr sz="1600" dirty="0">
                <a:latin typeface="Arial MT"/>
                <a:cs typeface="Arial MT"/>
              </a:rPr>
              <a:t>certain</a:t>
            </a:r>
            <a:r>
              <a:rPr sz="1600" spc="-45" dirty="0">
                <a:latin typeface="Arial MT"/>
                <a:cs typeface="Arial MT"/>
              </a:rPr>
              <a:t> </a:t>
            </a:r>
            <a:r>
              <a:rPr sz="1600" dirty="0">
                <a:latin typeface="Arial MT"/>
                <a:cs typeface="Arial MT"/>
              </a:rPr>
              <a:t>amount</a:t>
            </a:r>
            <a:r>
              <a:rPr sz="1600" spc="-40" dirty="0">
                <a:latin typeface="Arial MT"/>
                <a:cs typeface="Arial MT"/>
              </a:rPr>
              <a:t> </a:t>
            </a:r>
            <a:r>
              <a:rPr sz="1600" dirty="0">
                <a:latin typeface="Arial MT"/>
                <a:cs typeface="Arial MT"/>
              </a:rPr>
              <a:t>of CPU</a:t>
            </a:r>
            <a:r>
              <a:rPr sz="1600" spc="-25" dirty="0">
                <a:latin typeface="Arial MT"/>
                <a:cs typeface="Arial MT"/>
              </a:rPr>
              <a:t> </a:t>
            </a:r>
            <a:r>
              <a:rPr sz="1600" dirty="0">
                <a:latin typeface="Arial MT"/>
                <a:cs typeface="Arial MT"/>
              </a:rPr>
              <a:t>time</a:t>
            </a:r>
            <a:r>
              <a:rPr sz="1600" spc="-20" dirty="0">
                <a:latin typeface="Arial MT"/>
                <a:cs typeface="Arial MT"/>
              </a:rPr>
              <a:t> </a:t>
            </a:r>
            <a:r>
              <a:rPr sz="1600" dirty="0">
                <a:latin typeface="Arial MT"/>
                <a:cs typeface="Arial MT"/>
              </a:rPr>
              <a:t>which</a:t>
            </a:r>
            <a:r>
              <a:rPr sz="1600" spc="-30" dirty="0">
                <a:latin typeface="Arial MT"/>
                <a:cs typeface="Arial MT"/>
              </a:rPr>
              <a:t> </a:t>
            </a:r>
            <a:r>
              <a:rPr sz="1600" dirty="0">
                <a:latin typeface="Arial MT"/>
                <a:cs typeface="Arial MT"/>
              </a:rPr>
              <a:t>it</a:t>
            </a:r>
            <a:r>
              <a:rPr sz="1600" spc="-25" dirty="0">
                <a:latin typeface="Arial MT"/>
                <a:cs typeface="Arial MT"/>
              </a:rPr>
              <a:t> </a:t>
            </a:r>
            <a:r>
              <a:rPr sz="1600" dirty="0">
                <a:latin typeface="Arial MT"/>
                <a:cs typeface="Arial MT"/>
              </a:rPr>
              <a:t>can</a:t>
            </a:r>
            <a:r>
              <a:rPr sz="1600" spc="-30" dirty="0">
                <a:latin typeface="Arial MT"/>
                <a:cs typeface="Arial MT"/>
              </a:rPr>
              <a:t> </a:t>
            </a:r>
            <a:r>
              <a:rPr sz="1600" dirty="0">
                <a:latin typeface="Arial MT"/>
                <a:cs typeface="Arial MT"/>
              </a:rPr>
              <a:t>schedule</a:t>
            </a:r>
            <a:r>
              <a:rPr sz="1600" spc="-30" dirty="0">
                <a:latin typeface="Arial MT"/>
                <a:cs typeface="Arial MT"/>
              </a:rPr>
              <a:t> </a:t>
            </a:r>
            <a:r>
              <a:rPr sz="1600" spc="-10" dirty="0">
                <a:latin typeface="Arial MT"/>
                <a:cs typeface="Arial MT"/>
              </a:rPr>
              <a:t>amongst </a:t>
            </a:r>
            <a:r>
              <a:rPr sz="1600" dirty="0">
                <a:latin typeface="Arial MT"/>
                <a:cs typeface="Arial MT"/>
              </a:rPr>
              <a:t>its</a:t>
            </a:r>
            <a:r>
              <a:rPr sz="1600" spc="-35" dirty="0">
                <a:latin typeface="Arial MT"/>
                <a:cs typeface="Arial MT"/>
              </a:rPr>
              <a:t> </a:t>
            </a:r>
            <a:r>
              <a:rPr sz="1600" dirty="0">
                <a:latin typeface="Arial MT"/>
                <a:cs typeface="Arial MT"/>
              </a:rPr>
              <a:t>processes;</a:t>
            </a:r>
            <a:r>
              <a:rPr sz="1600" spc="-50" dirty="0">
                <a:latin typeface="Arial MT"/>
                <a:cs typeface="Arial MT"/>
              </a:rPr>
              <a:t> </a:t>
            </a:r>
            <a:r>
              <a:rPr sz="1600" dirty="0">
                <a:latin typeface="Arial MT"/>
                <a:cs typeface="Arial MT"/>
              </a:rPr>
              <a:t>i.e.,</a:t>
            </a:r>
            <a:r>
              <a:rPr sz="1600" spc="-35" dirty="0">
                <a:latin typeface="Arial MT"/>
                <a:cs typeface="Arial MT"/>
              </a:rPr>
              <a:t> </a:t>
            </a:r>
            <a:r>
              <a:rPr sz="1600" dirty="0">
                <a:latin typeface="Arial MT"/>
                <a:cs typeface="Arial MT"/>
              </a:rPr>
              <a:t>80%</a:t>
            </a:r>
            <a:r>
              <a:rPr sz="1600" spc="-5" dirty="0">
                <a:latin typeface="Arial MT"/>
                <a:cs typeface="Arial MT"/>
              </a:rPr>
              <a:t> </a:t>
            </a:r>
            <a:r>
              <a:rPr sz="1600" dirty="0">
                <a:latin typeface="Arial MT"/>
                <a:cs typeface="Arial MT"/>
              </a:rPr>
              <a:t>to foreground</a:t>
            </a:r>
            <a:r>
              <a:rPr sz="1600" spc="-15" dirty="0">
                <a:latin typeface="Arial MT"/>
                <a:cs typeface="Arial MT"/>
              </a:rPr>
              <a:t> </a:t>
            </a:r>
            <a:r>
              <a:rPr sz="1600" dirty="0">
                <a:latin typeface="Arial MT"/>
                <a:cs typeface="Arial MT"/>
              </a:rPr>
              <a:t>in</a:t>
            </a:r>
            <a:r>
              <a:rPr sz="1600" spc="-30" dirty="0">
                <a:latin typeface="Arial MT"/>
                <a:cs typeface="Arial MT"/>
              </a:rPr>
              <a:t> </a:t>
            </a:r>
            <a:r>
              <a:rPr sz="1600" dirty="0">
                <a:latin typeface="Arial MT"/>
                <a:cs typeface="Arial MT"/>
              </a:rPr>
              <a:t>RR</a:t>
            </a:r>
            <a:r>
              <a:rPr sz="1600" spc="-25" dirty="0">
                <a:latin typeface="Arial MT"/>
                <a:cs typeface="Arial MT"/>
              </a:rPr>
              <a:t> </a:t>
            </a:r>
            <a:r>
              <a:rPr sz="1600" dirty="0">
                <a:latin typeface="Arial MT"/>
                <a:cs typeface="Arial MT"/>
              </a:rPr>
              <a:t>20%</a:t>
            </a:r>
            <a:r>
              <a:rPr sz="1600" spc="-10" dirty="0">
                <a:latin typeface="Arial MT"/>
                <a:cs typeface="Arial MT"/>
              </a:rPr>
              <a:t> </a:t>
            </a:r>
            <a:r>
              <a:rPr sz="1600" dirty="0">
                <a:latin typeface="Arial MT"/>
                <a:cs typeface="Arial MT"/>
              </a:rPr>
              <a:t>to</a:t>
            </a:r>
            <a:r>
              <a:rPr sz="1600" spc="-15" dirty="0">
                <a:latin typeface="Arial MT"/>
                <a:cs typeface="Arial MT"/>
              </a:rPr>
              <a:t> </a:t>
            </a:r>
            <a:r>
              <a:rPr sz="1600" dirty="0">
                <a:latin typeface="Arial MT"/>
                <a:cs typeface="Arial MT"/>
              </a:rPr>
              <a:t>background</a:t>
            </a:r>
            <a:r>
              <a:rPr sz="1600" spc="-45" dirty="0">
                <a:latin typeface="Arial MT"/>
                <a:cs typeface="Arial MT"/>
              </a:rPr>
              <a:t> </a:t>
            </a:r>
            <a:r>
              <a:rPr sz="1600" dirty="0">
                <a:latin typeface="Arial MT"/>
                <a:cs typeface="Arial MT"/>
              </a:rPr>
              <a:t>in</a:t>
            </a:r>
            <a:r>
              <a:rPr sz="1600" spc="-170" dirty="0">
                <a:latin typeface="Arial MT"/>
                <a:cs typeface="Arial MT"/>
              </a:rPr>
              <a:t> </a:t>
            </a:r>
            <a:r>
              <a:rPr sz="1600" spc="-20" dirty="0">
                <a:latin typeface="Arial MT"/>
                <a:cs typeface="Arial MT"/>
              </a:rPr>
              <a:t>FCFS</a:t>
            </a:r>
            <a:endParaRPr sz="1600">
              <a:latin typeface="Arial MT"/>
              <a:cs typeface="Arial M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01550" y="515105"/>
            <a:ext cx="1069294" cy="808037"/>
          </a:xfrm>
          <a:prstGeom prst="rect">
            <a:avLst/>
          </a:prstGeom>
        </p:spPr>
      </p:pic>
      <p:grpSp>
        <p:nvGrpSpPr>
          <p:cNvPr id="3" name="object 3"/>
          <p:cNvGrpSpPr/>
          <p:nvPr/>
        </p:nvGrpSpPr>
        <p:grpSpPr>
          <a:xfrm>
            <a:off x="452627" y="457200"/>
            <a:ext cx="238125" cy="6863080"/>
            <a:chOff x="452627" y="457200"/>
            <a:chExt cx="238125" cy="6863080"/>
          </a:xfrm>
        </p:grpSpPr>
        <p:sp>
          <p:nvSpPr>
            <p:cNvPr id="4" name="object 4"/>
            <p:cNvSpPr/>
            <p:nvPr/>
          </p:nvSpPr>
          <p:spPr>
            <a:xfrm>
              <a:off x="457200" y="457200"/>
              <a:ext cx="228600" cy="2286000"/>
            </a:xfrm>
            <a:custGeom>
              <a:avLst/>
              <a:gdLst/>
              <a:ahLst/>
              <a:cxnLst/>
              <a:rect l="l" t="t" r="r" b="b"/>
              <a:pathLst>
                <a:path w="228600" h="2286000">
                  <a:moveTo>
                    <a:pt x="228600" y="2286000"/>
                  </a:moveTo>
                  <a:lnTo>
                    <a:pt x="0" y="2286000"/>
                  </a:lnTo>
                  <a:lnTo>
                    <a:pt x="0" y="0"/>
                  </a:lnTo>
                  <a:lnTo>
                    <a:pt x="228600" y="0"/>
                  </a:lnTo>
                  <a:lnTo>
                    <a:pt x="228600" y="2286000"/>
                  </a:lnTo>
                  <a:close/>
                </a:path>
              </a:pathLst>
            </a:custGeom>
            <a:solidFill>
              <a:srgbClr val="336699"/>
            </a:solidFill>
          </p:spPr>
          <p:txBody>
            <a:bodyPr wrap="square" lIns="0" tIns="0" rIns="0" bIns="0" rtlCol="0"/>
            <a:lstStyle/>
            <a:p>
              <a:endParaRPr/>
            </a:p>
          </p:txBody>
        </p:sp>
        <p:pic>
          <p:nvPicPr>
            <p:cNvPr id="5" name="object 5"/>
            <p:cNvPicPr/>
            <p:nvPr/>
          </p:nvPicPr>
          <p:blipFill>
            <a:blip r:embed="rId3" cstate="print"/>
            <a:stretch>
              <a:fillRect/>
            </a:stretch>
          </p:blipFill>
          <p:spPr>
            <a:xfrm>
              <a:off x="452627" y="2738627"/>
              <a:ext cx="237743" cy="4581143"/>
            </a:xfrm>
            <a:prstGeom prst="rect">
              <a:avLst/>
            </a:prstGeom>
          </p:spPr>
        </p:pic>
      </p:grpSp>
      <p:pic>
        <p:nvPicPr>
          <p:cNvPr id="6" name="object 6"/>
          <p:cNvPicPr/>
          <p:nvPr/>
        </p:nvPicPr>
        <p:blipFill>
          <a:blip r:embed="rId4" cstate="print"/>
          <a:stretch>
            <a:fillRect/>
          </a:stretch>
        </p:blipFill>
        <p:spPr>
          <a:xfrm>
            <a:off x="8225028" y="6300216"/>
            <a:ext cx="1293875" cy="803147"/>
          </a:xfrm>
          <a:prstGeom prst="rect">
            <a:avLst/>
          </a:prstGeom>
        </p:spPr>
      </p:pic>
      <p:sp>
        <p:nvSpPr>
          <p:cNvPr id="7" name="object 7"/>
          <p:cNvSpPr txBox="1">
            <a:spLocks noGrp="1"/>
          </p:cNvSpPr>
          <p:nvPr>
            <p:ph type="title"/>
          </p:nvPr>
        </p:nvSpPr>
        <p:spPr>
          <a:xfrm>
            <a:off x="901700" y="791975"/>
            <a:ext cx="8102600" cy="513715"/>
          </a:xfrm>
          <a:prstGeom prst="rect">
            <a:avLst/>
          </a:prstGeom>
        </p:spPr>
        <p:txBody>
          <a:bodyPr vert="horz" wrap="square" lIns="0" tIns="12700" rIns="0" bIns="0" rtlCol="0">
            <a:spAutoFit/>
          </a:bodyPr>
          <a:lstStyle/>
          <a:p>
            <a:pPr marL="12700">
              <a:lnSpc>
                <a:spcPct val="100000"/>
              </a:lnSpc>
              <a:spcBef>
                <a:spcPts val="100"/>
              </a:spcBef>
              <a:tabLst>
                <a:tab pos="2287905" algn="l"/>
                <a:tab pos="8089265" algn="l"/>
              </a:tabLst>
            </a:pPr>
            <a:r>
              <a:rPr sz="3200" b="0" u="sng" dirty="0">
                <a:uFill>
                  <a:solidFill>
                    <a:srgbClr val="336699"/>
                  </a:solidFill>
                </a:uFill>
                <a:latin typeface="Times New Roman"/>
                <a:cs typeface="Times New Roman"/>
              </a:rPr>
              <a:t>	</a:t>
            </a:r>
            <a:r>
              <a:rPr sz="3200" u="sng" dirty="0">
                <a:uFill>
                  <a:solidFill>
                    <a:srgbClr val="336699"/>
                  </a:solidFill>
                </a:uFill>
              </a:rPr>
              <a:t>Multilevel</a:t>
            </a:r>
            <a:r>
              <a:rPr sz="3200" u="sng" spc="-190" dirty="0">
                <a:uFill>
                  <a:solidFill>
                    <a:srgbClr val="336699"/>
                  </a:solidFill>
                </a:uFill>
              </a:rPr>
              <a:t> </a:t>
            </a:r>
            <a:r>
              <a:rPr sz="3200" u="sng" spc="-10" dirty="0">
                <a:uFill>
                  <a:solidFill>
                    <a:srgbClr val="336699"/>
                  </a:solidFill>
                </a:uFill>
              </a:rPr>
              <a:t>Queue</a:t>
            </a:r>
            <a:r>
              <a:rPr sz="3200" u="sng" dirty="0">
                <a:uFill>
                  <a:solidFill>
                    <a:srgbClr val="336699"/>
                  </a:solidFill>
                </a:uFill>
              </a:rPr>
              <a:t>	</a:t>
            </a:r>
            <a:endParaRPr sz="3200">
              <a:latin typeface="Times New Roman"/>
              <a:cs typeface="Times New Roman"/>
            </a:endParaRPr>
          </a:p>
        </p:txBody>
      </p:sp>
      <p:sp>
        <p:nvSpPr>
          <p:cNvPr id="8" name="object 8"/>
          <p:cNvSpPr txBox="1"/>
          <p:nvPr/>
        </p:nvSpPr>
        <p:spPr>
          <a:xfrm>
            <a:off x="1349772" y="1470377"/>
            <a:ext cx="6759575" cy="757555"/>
          </a:xfrm>
          <a:prstGeom prst="rect">
            <a:avLst/>
          </a:prstGeom>
        </p:spPr>
        <p:txBody>
          <a:bodyPr vert="horz" wrap="square" lIns="0" tIns="90170" rIns="0" bIns="0" rtlCol="0">
            <a:spAutoFit/>
          </a:bodyPr>
          <a:lstStyle/>
          <a:p>
            <a:pPr marL="354965" indent="-342265">
              <a:lnSpc>
                <a:spcPct val="100000"/>
              </a:lnSpc>
              <a:spcBef>
                <a:spcPts val="710"/>
              </a:spcBef>
              <a:buClr>
                <a:srgbClr val="993300"/>
              </a:buClr>
              <a:buSzPct val="108333"/>
              <a:buFont typeface="Times New Roman"/>
              <a:buChar char="▪"/>
              <a:tabLst>
                <a:tab pos="354965" algn="l"/>
              </a:tabLst>
            </a:pPr>
            <a:r>
              <a:rPr sz="1800" dirty="0">
                <a:latin typeface="Arial MT"/>
                <a:cs typeface="Arial MT"/>
              </a:rPr>
              <a:t>With</a:t>
            </a:r>
            <a:r>
              <a:rPr sz="1800" spc="-85" dirty="0">
                <a:latin typeface="Arial MT"/>
                <a:cs typeface="Arial MT"/>
              </a:rPr>
              <a:t> </a:t>
            </a:r>
            <a:r>
              <a:rPr sz="1800" dirty="0">
                <a:latin typeface="Arial MT"/>
                <a:cs typeface="Arial MT"/>
              </a:rPr>
              <a:t>priority</a:t>
            </a:r>
            <a:r>
              <a:rPr sz="1800" spc="-90" dirty="0">
                <a:latin typeface="Arial MT"/>
                <a:cs typeface="Arial MT"/>
              </a:rPr>
              <a:t> </a:t>
            </a:r>
            <a:r>
              <a:rPr sz="1800" dirty="0">
                <a:latin typeface="Arial MT"/>
                <a:cs typeface="Arial MT"/>
              </a:rPr>
              <a:t>scheduling,</a:t>
            </a:r>
            <a:r>
              <a:rPr sz="1800" spc="10" dirty="0">
                <a:latin typeface="Arial MT"/>
                <a:cs typeface="Arial MT"/>
              </a:rPr>
              <a:t> </a:t>
            </a:r>
            <a:r>
              <a:rPr sz="1800" dirty="0">
                <a:latin typeface="Arial MT"/>
                <a:cs typeface="Arial MT"/>
              </a:rPr>
              <a:t>have</a:t>
            </a:r>
            <a:r>
              <a:rPr sz="1800" spc="-50" dirty="0">
                <a:latin typeface="Arial MT"/>
                <a:cs typeface="Arial MT"/>
              </a:rPr>
              <a:t> </a:t>
            </a:r>
            <a:r>
              <a:rPr sz="1800" dirty="0">
                <a:latin typeface="Arial MT"/>
                <a:cs typeface="Arial MT"/>
              </a:rPr>
              <a:t>separate</a:t>
            </a:r>
            <a:r>
              <a:rPr sz="1800" spc="-85" dirty="0">
                <a:latin typeface="Arial MT"/>
                <a:cs typeface="Arial MT"/>
              </a:rPr>
              <a:t> </a:t>
            </a:r>
            <a:r>
              <a:rPr sz="1800" dirty="0">
                <a:latin typeface="Arial MT"/>
                <a:cs typeface="Arial MT"/>
              </a:rPr>
              <a:t>queues</a:t>
            </a:r>
            <a:r>
              <a:rPr sz="1800" spc="-40" dirty="0">
                <a:latin typeface="Arial MT"/>
                <a:cs typeface="Arial MT"/>
              </a:rPr>
              <a:t> </a:t>
            </a:r>
            <a:r>
              <a:rPr sz="1800" dirty="0">
                <a:latin typeface="Arial MT"/>
                <a:cs typeface="Arial MT"/>
              </a:rPr>
              <a:t>for</a:t>
            </a:r>
            <a:r>
              <a:rPr sz="1800" spc="-45" dirty="0">
                <a:latin typeface="Arial MT"/>
                <a:cs typeface="Arial MT"/>
              </a:rPr>
              <a:t> </a:t>
            </a:r>
            <a:r>
              <a:rPr sz="1800" dirty="0">
                <a:latin typeface="Arial MT"/>
                <a:cs typeface="Arial MT"/>
              </a:rPr>
              <a:t>each</a:t>
            </a:r>
            <a:r>
              <a:rPr sz="1800" spc="-50" dirty="0">
                <a:latin typeface="Arial MT"/>
                <a:cs typeface="Arial MT"/>
              </a:rPr>
              <a:t> </a:t>
            </a:r>
            <a:r>
              <a:rPr sz="1800" spc="-10" dirty="0">
                <a:latin typeface="Arial MT"/>
                <a:cs typeface="Arial MT"/>
              </a:rPr>
              <a:t>priority.</a:t>
            </a:r>
            <a:endParaRPr sz="1800">
              <a:latin typeface="Arial MT"/>
              <a:cs typeface="Arial MT"/>
            </a:endParaRPr>
          </a:p>
          <a:p>
            <a:pPr marL="354965" indent="-342265">
              <a:lnSpc>
                <a:spcPct val="100000"/>
              </a:lnSpc>
              <a:spcBef>
                <a:spcPts val="805"/>
              </a:spcBef>
              <a:buClr>
                <a:srgbClr val="993300"/>
              </a:buClr>
              <a:buSzPct val="108333"/>
              <a:buFont typeface="Times New Roman"/>
              <a:buChar char="▪"/>
              <a:tabLst>
                <a:tab pos="354965" algn="l"/>
              </a:tabLst>
            </a:pPr>
            <a:r>
              <a:rPr sz="1800" dirty="0">
                <a:latin typeface="Arial MT"/>
                <a:cs typeface="Arial MT"/>
              </a:rPr>
              <a:t>Schedule</a:t>
            </a:r>
            <a:r>
              <a:rPr sz="1800" spc="-35" dirty="0">
                <a:latin typeface="Arial MT"/>
                <a:cs typeface="Arial MT"/>
              </a:rPr>
              <a:t> </a:t>
            </a:r>
            <a:r>
              <a:rPr sz="1800" dirty="0">
                <a:latin typeface="Arial MT"/>
                <a:cs typeface="Arial MT"/>
              </a:rPr>
              <a:t>the</a:t>
            </a:r>
            <a:r>
              <a:rPr sz="1800" spc="-65" dirty="0">
                <a:latin typeface="Arial MT"/>
                <a:cs typeface="Arial MT"/>
              </a:rPr>
              <a:t> </a:t>
            </a:r>
            <a:r>
              <a:rPr sz="1800" dirty="0">
                <a:latin typeface="Arial MT"/>
                <a:cs typeface="Arial MT"/>
              </a:rPr>
              <a:t>process</a:t>
            </a:r>
            <a:r>
              <a:rPr sz="1800" spc="-55" dirty="0">
                <a:latin typeface="Arial MT"/>
                <a:cs typeface="Arial MT"/>
              </a:rPr>
              <a:t> </a:t>
            </a:r>
            <a:r>
              <a:rPr sz="1800" dirty="0">
                <a:latin typeface="Arial MT"/>
                <a:cs typeface="Arial MT"/>
              </a:rPr>
              <a:t>in</a:t>
            </a:r>
            <a:r>
              <a:rPr sz="1800" spc="-35" dirty="0">
                <a:latin typeface="Arial MT"/>
                <a:cs typeface="Arial MT"/>
              </a:rPr>
              <a:t> </a:t>
            </a:r>
            <a:r>
              <a:rPr sz="1800" dirty="0">
                <a:latin typeface="Arial MT"/>
                <a:cs typeface="Arial MT"/>
              </a:rPr>
              <a:t>the</a:t>
            </a:r>
            <a:r>
              <a:rPr sz="1800" spc="-50" dirty="0">
                <a:latin typeface="Arial MT"/>
                <a:cs typeface="Arial MT"/>
              </a:rPr>
              <a:t> </a:t>
            </a:r>
            <a:r>
              <a:rPr sz="1800" spc="-10" dirty="0">
                <a:latin typeface="Arial MT"/>
                <a:cs typeface="Arial MT"/>
              </a:rPr>
              <a:t>highest-</a:t>
            </a:r>
            <a:r>
              <a:rPr sz="1800" dirty="0">
                <a:latin typeface="Arial MT"/>
                <a:cs typeface="Arial MT"/>
              </a:rPr>
              <a:t>priority</a:t>
            </a:r>
            <a:r>
              <a:rPr sz="1800" spc="-55" dirty="0">
                <a:latin typeface="Arial MT"/>
                <a:cs typeface="Arial MT"/>
              </a:rPr>
              <a:t> </a:t>
            </a:r>
            <a:r>
              <a:rPr sz="1800" spc="-10" dirty="0">
                <a:latin typeface="Arial MT"/>
                <a:cs typeface="Arial MT"/>
              </a:rPr>
              <a:t>queue!</a:t>
            </a:r>
            <a:endParaRPr sz="1800">
              <a:latin typeface="Arial MT"/>
              <a:cs typeface="Arial MT"/>
            </a:endParaRPr>
          </a:p>
        </p:txBody>
      </p:sp>
      <p:pic>
        <p:nvPicPr>
          <p:cNvPr id="9" name="object 9"/>
          <p:cNvPicPr/>
          <p:nvPr/>
        </p:nvPicPr>
        <p:blipFill>
          <a:blip r:embed="rId5" cstate="print"/>
          <a:stretch>
            <a:fillRect/>
          </a:stretch>
        </p:blipFill>
        <p:spPr>
          <a:xfrm>
            <a:off x="3534155" y="2566416"/>
            <a:ext cx="3073908" cy="3396996"/>
          </a:xfrm>
          <a:prstGeom prst="rect">
            <a:avLst/>
          </a:prstGeom>
        </p:spPr>
      </p:pic>
      <p:sp>
        <p:nvSpPr>
          <p:cNvPr id="10" name="object 10"/>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11" name="object 11"/>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12" name="object 12"/>
          <p:cNvSpPr txBox="1"/>
          <p:nvPr/>
        </p:nvSpPr>
        <p:spPr>
          <a:xfrm>
            <a:off x="4803088" y="7110197"/>
            <a:ext cx="269240" cy="167005"/>
          </a:xfrm>
          <a:prstGeom prst="rect">
            <a:avLst/>
          </a:prstGeom>
        </p:spPr>
        <p:txBody>
          <a:bodyPr vert="horz" wrap="square" lIns="0" tIns="0" rIns="0" bIns="0" rtlCol="0">
            <a:spAutoFit/>
          </a:bodyPr>
          <a:lstStyle/>
          <a:p>
            <a:pPr marL="12700">
              <a:lnSpc>
                <a:spcPct val="100000"/>
              </a:lnSpc>
            </a:pPr>
            <a:r>
              <a:rPr sz="1000" b="1" spc="-20" dirty="0">
                <a:solidFill>
                  <a:srgbClr val="006699"/>
                </a:solidFill>
                <a:latin typeface="Arial"/>
                <a:cs typeface="Arial"/>
              </a:rPr>
              <a:t>5.67</a:t>
            </a:r>
            <a:endParaRPr sz="1000">
              <a:latin typeface="Arial"/>
              <a:cs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200" y="1737360"/>
            <a:ext cx="533400" cy="228600"/>
          </a:xfrm>
          <a:custGeom>
            <a:avLst/>
            <a:gdLst/>
            <a:ahLst/>
            <a:cxnLst/>
            <a:rect l="l" t="t" r="r" b="b"/>
            <a:pathLst>
              <a:path w="533400" h="228600">
                <a:moveTo>
                  <a:pt x="533400" y="228599"/>
                </a:moveTo>
                <a:lnTo>
                  <a:pt x="0" y="228599"/>
                </a:lnTo>
                <a:lnTo>
                  <a:pt x="0" y="0"/>
                </a:lnTo>
                <a:lnTo>
                  <a:pt x="533400" y="0"/>
                </a:lnTo>
                <a:lnTo>
                  <a:pt x="533400" y="228599"/>
                </a:lnTo>
                <a:close/>
              </a:path>
            </a:pathLst>
          </a:custGeom>
          <a:solidFill>
            <a:srgbClr val="DD8046"/>
          </a:solidFill>
        </p:spPr>
        <p:txBody>
          <a:bodyPr wrap="square" lIns="0" tIns="0" rIns="0" bIns="0" rtlCol="0"/>
          <a:lstStyle/>
          <a:p>
            <a:endParaRPr/>
          </a:p>
        </p:txBody>
      </p:sp>
      <p:sp>
        <p:nvSpPr>
          <p:cNvPr id="3" name="object 3"/>
          <p:cNvSpPr/>
          <p:nvPr/>
        </p:nvSpPr>
        <p:spPr>
          <a:xfrm>
            <a:off x="1048512" y="1737360"/>
            <a:ext cx="8552815" cy="228600"/>
          </a:xfrm>
          <a:custGeom>
            <a:avLst/>
            <a:gdLst/>
            <a:ahLst/>
            <a:cxnLst/>
            <a:rect l="l" t="t" r="r" b="b"/>
            <a:pathLst>
              <a:path w="8552815" h="228600">
                <a:moveTo>
                  <a:pt x="8552687" y="228599"/>
                </a:moveTo>
                <a:lnTo>
                  <a:pt x="0" y="228599"/>
                </a:lnTo>
                <a:lnTo>
                  <a:pt x="0" y="0"/>
                </a:lnTo>
                <a:lnTo>
                  <a:pt x="8552687" y="0"/>
                </a:lnTo>
                <a:lnTo>
                  <a:pt x="8552687" y="228599"/>
                </a:lnTo>
                <a:close/>
              </a:path>
            </a:pathLst>
          </a:custGeom>
          <a:solidFill>
            <a:srgbClr val="93B6D1"/>
          </a:solidFill>
        </p:spPr>
        <p:txBody>
          <a:bodyPr wrap="square" lIns="0" tIns="0" rIns="0" bIns="0" rtlCol="0"/>
          <a:lstStyle/>
          <a:p>
            <a:endParaRPr/>
          </a:p>
        </p:txBody>
      </p:sp>
      <p:sp>
        <p:nvSpPr>
          <p:cNvPr id="4" name="object 4"/>
          <p:cNvSpPr txBox="1">
            <a:spLocks noGrp="1"/>
          </p:cNvSpPr>
          <p:nvPr>
            <p:ph type="title"/>
          </p:nvPr>
        </p:nvSpPr>
        <p:spPr>
          <a:xfrm>
            <a:off x="2942307" y="939840"/>
            <a:ext cx="3774440" cy="635000"/>
          </a:xfrm>
          <a:prstGeom prst="rect">
            <a:avLst/>
          </a:prstGeom>
        </p:spPr>
        <p:txBody>
          <a:bodyPr vert="horz" wrap="square" lIns="0" tIns="12065" rIns="0" bIns="0" rtlCol="0">
            <a:spAutoFit/>
          </a:bodyPr>
          <a:lstStyle/>
          <a:p>
            <a:pPr marL="12700">
              <a:lnSpc>
                <a:spcPct val="100000"/>
              </a:lnSpc>
              <a:spcBef>
                <a:spcPts val="95"/>
              </a:spcBef>
            </a:pPr>
            <a:r>
              <a:rPr sz="4000" b="0" spc="-10" dirty="0">
                <a:solidFill>
                  <a:srgbClr val="775D54"/>
                </a:solidFill>
                <a:latin typeface="Arial MT"/>
                <a:cs typeface="Arial MT"/>
              </a:rPr>
              <a:t>Multilevel</a:t>
            </a:r>
            <a:r>
              <a:rPr sz="4000" b="0" spc="-235" dirty="0">
                <a:solidFill>
                  <a:srgbClr val="775D54"/>
                </a:solidFill>
                <a:latin typeface="Arial MT"/>
                <a:cs typeface="Arial MT"/>
              </a:rPr>
              <a:t> </a:t>
            </a:r>
            <a:r>
              <a:rPr sz="4000" b="0" spc="-10" dirty="0">
                <a:solidFill>
                  <a:srgbClr val="775D54"/>
                </a:solidFill>
                <a:latin typeface="Arial MT"/>
                <a:cs typeface="Arial MT"/>
              </a:rPr>
              <a:t>Queue</a:t>
            </a:r>
            <a:endParaRPr sz="4000">
              <a:latin typeface="Arial MT"/>
              <a:cs typeface="Arial MT"/>
            </a:endParaRPr>
          </a:p>
        </p:txBody>
      </p:sp>
      <p:pic>
        <p:nvPicPr>
          <p:cNvPr id="5" name="object 5"/>
          <p:cNvPicPr/>
          <p:nvPr/>
        </p:nvPicPr>
        <p:blipFill>
          <a:blip r:embed="rId2" cstate="print"/>
          <a:stretch>
            <a:fillRect/>
          </a:stretch>
        </p:blipFill>
        <p:spPr>
          <a:xfrm>
            <a:off x="990600" y="2278380"/>
            <a:ext cx="8174735" cy="4808219"/>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50389">
              <a:lnSpc>
                <a:spcPct val="100000"/>
              </a:lnSpc>
              <a:spcBef>
                <a:spcPts val="100"/>
              </a:spcBef>
            </a:pPr>
            <a:r>
              <a:rPr sz="3200" dirty="0"/>
              <a:t>Multilevel</a:t>
            </a:r>
            <a:r>
              <a:rPr sz="3200" spc="-165" dirty="0"/>
              <a:t> </a:t>
            </a:r>
            <a:r>
              <a:rPr sz="3200" dirty="0"/>
              <a:t>Feedback</a:t>
            </a:r>
            <a:r>
              <a:rPr sz="3200" spc="-175" dirty="0"/>
              <a:t> </a:t>
            </a:r>
            <a:r>
              <a:rPr sz="3200" spc="-10" dirty="0"/>
              <a:t>Queue</a:t>
            </a:r>
            <a:endParaRPr sz="3200"/>
          </a:p>
        </p:txBody>
      </p:sp>
      <p:sp>
        <p:nvSpPr>
          <p:cNvPr id="4" name="object 4"/>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5" name="object 5"/>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5.69</a:t>
            </a:r>
          </a:p>
        </p:txBody>
      </p:sp>
      <p:sp>
        <p:nvSpPr>
          <p:cNvPr id="3" name="object 3"/>
          <p:cNvSpPr txBox="1"/>
          <p:nvPr/>
        </p:nvSpPr>
        <p:spPr>
          <a:xfrm>
            <a:off x="991614" y="1546566"/>
            <a:ext cx="7802880" cy="3561715"/>
          </a:xfrm>
          <a:prstGeom prst="rect">
            <a:avLst/>
          </a:prstGeom>
        </p:spPr>
        <p:txBody>
          <a:bodyPr vert="horz" wrap="square" lIns="0" tIns="90170" rIns="0" bIns="0" rtlCol="0">
            <a:spAutoFit/>
          </a:bodyPr>
          <a:lstStyle/>
          <a:p>
            <a:pPr marL="354965" indent="-342265">
              <a:lnSpc>
                <a:spcPct val="100000"/>
              </a:lnSpc>
              <a:spcBef>
                <a:spcPts val="710"/>
              </a:spcBef>
              <a:buClr>
                <a:srgbClr val="993300"/>
              </a:buClr>
              <a:buSzPct val="108333"/>
              <a:buFont typeface="Times New Roman"/>
              <a:buChar char="▪"/>
              <a:tabLst>
                <a:tab pos="354965" algn="l"/>
              </a:tabLst>
            </a:pPr>
            <a:r>
              <a:rPr sz="1800" dirty="0">
                <a:latin typeface="Arial MT"/>
                <a:cs typeface="Arial MT"/>
              </a:rPr>
              <a:t>A</a:t>
            </a:r>
            <a:r>
              <a:rPr sz="1800" spc="-125" dirty="0">
                <a:latin typeface="Arial MT"/>
                <a:cs typeface="Arial MT"/>
              </a:rPr>
              <a:t> </a:t>
            </a:r>
            <a:r>
              <a:rPr sz="1800" dirty="0">
                <a:latin typeface="Arial MT"/>
                <a:cs typeface="Arial MT"/>
              </a:rPr>
              <a:t>process</a:t>
            </a:r>
            <a:r>
              <a:rPr sz="1800" spc="-80" dirty="0">
                <a:latin typeface="Arial MT"/>
                <a:cs typeface="Arial MT"/>
              </a:rPr>
              <a:t> </a:t>
            </a:r>
            <a:r>
              <a:rPr sz="1800" dirty="0">
                <a:latin typeface="Arial MT"/>
                <a:cs typeface="Arial MT"/>
              </a:rPr>
              <a:t>can</a:t>
            </a:r>
            <a:r>
              <a:rPr sz="1800" spc="-50" dirty="0">
                <a:latin typeface="Arial MT"/>
                <a:cs typeface="Arial MT"/>
              </a:rPr>
              <a:t> </a:t>
            </a:r>
            <a:r>
              <a:rPr sz="1800" dirty="0">
                <a:latin typeface="Arial MT"/>
                <a:cs typeface="Arial MT"/>
              </a:rPr>
              <a:t>move</a:t>
            </a:r>
            <a:r>
              <a:rPr sz="1800" spc="-65" dirty="0">
                <a:latin typeface="Arial MT"/>
                <a:cs typeface="Arial MT"/>
              </a:rPr>
              <a:t> </a:t>
            </a:r>
            <a:r>
              <a:rPr sz="1800" dirty="0">
                <a:latin typeface="Arial MT"/>
                <a:cs typeface="Arial MT"/>
              </a:rPr>
              <a:t>between</a:t>
            </a:r>
            <a:r>
              <a:rPr sz="1800" spc="15" dirty="0">
                <a:latin typeface="Arial MT"/>
                <a:cs typeface="Arial MT"/>
              </a:rPr>
              <a:t> </a:t>
            </a:r>
            <a:r>
              <a:rPr sz="1800" dirty="0">
                <a:latin typeface="Arial MT"/>
                <a:cs typeface="Arial MT"/>
              </a:rPr>
              <a:t>the</a:t>
            </a:r>
            <a:r>
              <a:rPr sz="1800" spc="-65" dirty="0">
                <a:latin typeface="Arial MT"/>
                <a:cs typeface="Arial MT"/>
              </a:rPr>
              <a:t> </a:t>
            </a:r>
            <a:r>
              <a:rPr sz="1800" dirty="0">
                <a:latin typeface="Arial MT"/>
                <a:cs typeface="Arial MT"/>
              </a:rPr>
              <a:t>various</a:t>
            </a:r>
            <a:r>
              <a:rPr sz="1800" spc="-70" dirty="0">
                <a:latin typeface="Arial MT"/>
                <a:cs typeface="Arial MT"/>
              </a:rPr>
              <a:t> </a:t>
            </a:r>
            <a:r>
              <a:rPr sz="1800" spc="-10" dirty="0">
                <a:latin typeface="Arial MT"/>
                <a:cs typeface="Arial MT"/>
              </a:rPr>
              <a:t>queues.</a:t>
            </a:r>
            <a:endParaRPr sz="1800">
              <a:latin typeface="Arial MT"/>
              <a:cs typeface="Arial MT"/>
            </a:endParaRPr>
          </a:p>
          <a:p>
            <a:pPr marL="355600" marR="1315720" indent="-343535">
              <a:lnSpc>
                <a:spcPct val="100000"/>
              </a:lnSpc>
              <a:spcBef>
                <a:spcPts val="805"/>
              </a:spcBef>
              <a:buClr>
                <a:srgbClr val="993300"/>
              </a:buClr>
              <a:buSzPct val="108333"/>
              <a:buFont typeface="Times New Roman"/>
              <a:buChar char="▪"/>
              <a:tabLst>
                <a:tab pos="355600" algn="l"/>
              </a:tabLst>
            </a:pPr>
            <a:r>
              <a:rPr sz="1800" spc="-25" dirty="0">
                <a:latin typeface="Arial MT"/>
                <a:cs typeface="Arial MT"/>
              </a:rPr>
              <a:t>Multilevel-</a:t>
            </a:r>
            <a:r>
              <a:rPr sz="1800" spc="-20" dirty="0">
                <a:latin typeface="Arial MT"/>
                <a:cs typeface="Arial MT"/>
              </a:rPr>
              <a:t>feedback-</a:t>
            </a:r>
            <a:r>
              <a:rPr sz="1800" dirty="0">
                <a:latin typeface="Arial MT"/>
                <a:cs typeface="Arial MT"/>
              </a:rPr>
              <a:t>queue</a:t>
            </a:r>
            <a:r>
              <a:rPr sz="1800" spc="75" dirty="0">
                <a:latin typeface="Arial MT"/>
                <a:cs typeface="Arial MT"/>
              </a:rPr>
              <a:t> </a:t>
            </a:r>
            <a:r>
              <a:rPr sz="1800" dirty="0">
                <a:latin typeface="Arial MT"/>
                <a:cs typeface="Arial MT"/>
              </a:rPr>
              <a:t>scheduler</a:t>
            </a:r>
            <a:r>
              <a:rPr sz="1800" spc="20" dirty="0">
                <a:latin typeface="Arial MT"/>
                <a:cs typeface="Arial MT"/>
              </a:rPr>
              <a:t> </a:t>
            </a:r>
            <a:r>
              <a:rPr sz="1800" dirty="0">
                <a:latin typeface="Arial MT"/>
                <a:cs typeface="Arial MT"/>
              </a:rPr>
              <a:t>defined</a:t>
            </a:r>
            <a:r>
              <a:rPr sz="1800" spc="-20" dirty="0">
                <a:latin typeface="Arial MT"/>
                <a:cs typeface="Arial MT"/>
              </a:rPr>
              <a:t> </a:t>
            </a:r>
            <a:r>
              <a:rPr sz="1800" dirty="0">
                <a:latin typeface="Arial MT"/>
                <a:cs typeface="Arial MT"/>
              </a:rPr>
              <a:t>by</a:t>
            </a:r>
            <a:r>
              <a:rPr sz="1800" spc="-25" dirty="0">
                <a:latin typeface="Arial MT"/>
                <a:cs typeface="Arial MT"/>
              </a:rPr>
              <a:t> </a:t>
            </a:r>
            <a:r>
              <a:rPr sz="1800" dirty="0">
                <a:latin typeface="Arial MT"/>
                <a:cs typeface="Arial MT"/>
              </a:rPr>
              <a:t>the</a:t>
            </a:r>
            <a:r>
              <a:rPr sz="1800" spc="-60" dirty="0">
                <a:latin typeface="Arial MT"/>
                <a:cs typeface="Arial MT"/>
              </a:rPr>
              <a:t> </a:t>
            </a:r>
            <a:r>
              <a:rPr sz="1800" spc="-10" dirty="0">
                <a:latin typeface="Arial MT"/>
                <a:cs typeface="Arial MT"/>
              </a:rPr>
              <a:t>following parameters:</a:t>
            </a:r>
            <a:endParaRPr sz="1800">
              <a:latin typeface="Arial MT"/>
              <a:cs typeface="Arial MT"/>
            </a:endParaRPr>
          </a:p>
          <a:p>
            <a:pPr marL="756285" lvl="1" indent="-286385">
              <a:lnSpc>
                <a:spcPct val="100000"/>
              </a:lnSpc>
              <a:spcBef>
                <a:spcPts val="790"/>
              </a:spcBef>
              <a:buClr>
                <a:srgbClr val="CC6600"/>
              </a:buClr>
              <a:buSzPct val="108333"/>
              <a:buChar char="•"/>
              <a:tabLst>
                <a:tab pos="756285" algn="l"/>
              </a:tabLst>
            </a:pPr>
            <a:r>
              <a:rPr sz="1800" dirty="0">
                <a:latin typeface="Arial MT"/>
                <a:cs typeface="Arial MT"/>
              </a:rPr>
              <a:t>Number</a:t>
            </a:r>
            <a:r>
              <a:rPr sz="1800" spc="-65" dirty="0">
                <a:latin typeface="Arial MT"/>
                <a:cs typeface="Arial MT"/>
              </a:rPr>
              <a:t> </a:t>
            </a:r>
            <a:r>
              <a:rPr sz="1800" dirty="0">
                <a:latin typeface="Arial MT"/>
                <a:cs typeface="Arial MT"/>
              </a:rPr>
              <a:t>of</a:t>
            </a:r>
            <a:r>
              <a:rPr sz="1800" spc="-70" dirty="0">
                <a:latin typeface="Arial MT"/>
                <a:cs typeface="Arial MT"/>
              </a:rPr>
              <a:t> </a:t>
            </a:r>
            <a:r>
              <a:rPr sz="1800" spc="-10" dirty="0">
                <a:latin typeface="Arial MT"/>
                <a:cs typeface="Arial MT"/>
              </a:rPr>
              <a:t>queues</a:t>
            </a:r>
            <a:endParaRPr sz="1800">
              <a:latin typeface="Arial MT"/>
              <a:cs typeface="Arial MT"/>
            </a:endParaRPr>
          </a:p>
          <a:p>
            <a:pPr marL="756285" lvl="1" indent="-286385">
              <a:lnSpc>
                <a:spcPct val="100000"/>
              </a:lnSpc>
              <a:spcBef>
                <a:spcPts val="805"/>
              </a:spcBef>
              <a:buClr>
                <a:srgbClr val="CC6600"/>
              </a:buClr>
              <a:buSzPct val="108333"/>
              <a:buChar char="•"/>
              <a:tabLst>
                <a:tab pos="756285" algn="l"/>
              </a:tabLst>
            </a:pPr>
            <a:r>
              <a:rPr sz="1800" spc="-10" dirty="0">
                <a:latin typeface="Arial MT"/>
                <a:cs typeface="Arial MT"/>
              </a:rPr>
              <a:t>Scheduling </a:t>
            </a:r>
            <a:r>
              <a:rPr sz="1800" dirty="0">
                <a:latin typeface="Arial MT"/>
                <a:cs typeface="Arial MT"/>
              </a:rPr>
              <a:t>algorithms</a:t>
            </a:r>
            <a:r>
              <a:rPr sz="1800" spc="-45" dirty="0">
                <a:latin typeface="Arial MT"/>
                <a:cs typeface="Arial MT"/>
              </a:rPr>
              <a:t> </a:t>
            </a:r>
            <a:r>
              <a:rPr sz="1800" dirty="0">
                <a:latin typeface="Arial MT"/>
                <a:cs typeface="Arial MT"/>
              </a:rPr>
              <a:t>for</a:t>
            </a:r>
            <a:r>
              <a:rPr sz="1800" spc="-85" dirty="0">
                <a:latin typeface="Arial MT"/>
                <a:cs typeface="Arial MT"/>
              </a:rPr>
              <a:t> </a:t>
            </a:r>
            <a:r>
              <a:rPr sz="1800" dirty="0">
                <a:latin typeface="Arial MT"/>
                <a:cs typeface="Arial MT"/>
              </a:rPr>
              <a:t>each</a:t>
            </a:r>
            <a:r>
              <a:rPr sz="1800" spc="-55" dirty="0">
                <a:latin typeface="Arial MT"/>
                <a:cs typeface="Arial MT"/>
              </a:rPr>
              <a:t> </a:t>
            </a:r>
            <a:r>
              <a:rPr sz="1800" spc="-10" dirty="0">
                <a:latin typeface="Arial MT"/>
                <a:cs typeface="Arial MT"/>
              </a:rPr>
              <a:t>queue</a:t>
            </a:r>
            <a:endParaRPr sz="1800">
              <a:latin typeface="Arial MT"/>
              <a:cs typeface="Arial MT"/>
            </a:endParaRPr>
          </a:p>
          <a:p>
            <a:pPr marL="756285" lvl="1" indent="-286385">
              <a:lnSpc>
                <a:spcPct val="100000"/>
              </a:lnSpc>
              <a:spcBef>
                <a:spcPts val="805"/>
              </a:spcBef>
              <a:buClr>
                <a:srgbClr val="CC6600"/>
              </a:buClr>
              <a:buSzPct val="108333"/>
              <a:buChar char="•"/>
              <a:tabLst>
                <a:tab pos="756285" algn="l"/>
              </a:tabLst>
            </a:pPr>
            <a:r>
              <a:rPr sz="1800" dirty="0">
                <a:latin typeface="Arial MT"/>
                <a:cs typeface="Arial MT"/>
              </a:rPr>
              <a:t>Method</a:t>
            </a:r>
            <a:r>
              <a:rPr sz="1800" spc="-45" dirty="0">
                <a:latin typeface="Arial MT"/>
                <a:cs typeface="Arial MT"/>
              </a:rPr>
              <a:t> </a:t>
            </a:r>
            <a:r>
              <a:rPr sz="1800" dirty="0">
                <a:latin typeface="Arial MT"/>
                <a:cs typeface="Arial MT"/>
              </a:rPr>
              <a:t>used</a:t>
            </a:r>
            <a:r>
              <a:rPr sz="1800" spc="-80" dirty="0">
                <a:latin typeface="Arial MT"/>
                <a:cs typeface="Arial MT"/>
              </a:rPr>
              <a:t> </a:t>
            </a:r>
            <a:r>
              <a:rPr sz="1800" dirty="0">
                <a:latin typeface="Arial MT"/>
                <a:cs typeface="Arial MT"/>
              </a:rPr>
              <a:t>to</a:t>
            </a:r>
            <a:r>
              <a:rPr sz="1800" spc="-60" dirty="0">
                <a:latin typeface="Arial MT"/>
                <a:cs typeface="Arial MT"/>
              </a:rPr>
              <a:t> </a:t>
            </a:r>
            <a:r>
              <a:rPr sz="1800" dirty="0">
                <a:latin typeface="Arial MT"/>
                <a:cs typeface="Arial MT"/>
              </a:rPr>
              <a:t>determine</a:t>
            </a:r>
            <a:r>
              <a:rPr sz="1800" spc="-80" dirty="0">
                <a:latin typeface="Arial MT"/>
                <a:cs typeface="Arial MT"/>
              </a:rPr>
              <a:t> </a:t>
            </a:r>
            <a:r>
              <a:rPr sz="1800" dirty="0">
                <a:latin typeface="Arial MT"/>
                <a:cs typeface="Arial MT"/>
              </a:rPr>
              <a:t>when</a:t>
            </a:r>
            <a:r>
              <a:rPr sz="1800" spc="20" dirty="0">
                <a:latin typeface="Arial MT"/>
                <a:cs typeface="Arial MT"/>
              </a:rPr>
              <a:t> </a:t>
            </a:r>
            <a:r>
              <a:rPr sz="1800" dirty="0">
                <a:latin typeface="Arial MT"/>
                <a:cs typeface="Arial MT"/>
              </a:rPr>
              <a:t>to</a:t>
            </a:r>
            <a:r>
              <a:rPr sz="1800" spc="-40" dirty="0">
                <a:latin typeface="Arial MT"/>
                <a:cs typeface="Arial MT"/>
              </a:rPr>
              <a:t> </a:t>
            </a:r>
            <a:r>
              <a:rPr sz="1800" dirty="0">
                <a:latin typeface="Arial MT"/>
                <a:cs typeface="Arial MT"/>
              </a:rPr>
              <a:t>upgrade</a:t>
            </a:r>
            <a:r>
              <a:rPr sz="1800" spc="-45" dirty="0">
                <a:latin typeface="Arial MT"/>
                <a:cs typeface="Arial MT"/>
              </a:rPr>
              <a:t> </a:t>
            </a:r>
            <a:r>
              <a:rPr sz="1800" dirty="0">
                <a:latin typeface="Arial MT"/>
                <a:cs typeface="Arial MT"/>
              </a:rPr>
              <a:t>a</a:t>
            </a:r>
            <a:r>
              <a:rPr sz="1800" spc="-45" dirty="0">
                <a:latin typeface="Arial MT"/>
                <a:cs typeface="Arial MT"/>
              </a:rPr>
              <a:t> </a:t>
            </a:r>
            <a:r>
              <a:rPr sz="1800" spc="-10" dirty="0">
                <a:latin typeface="Arial MT"/>
                <a:cs typeface="Arial MT"/>
              </a:rPr>
              <a:t>process</a:t>
            </a:r>
            <a:endParaRPr sz="1800">
              <a:latin typeface="Arial MT"/>
              <a:cs typeface="Arial MT"/>
            </a:endParaRPr>
          </a:p>
          <a:p>
            <a:pPr marL="756285" lvl="1" indent="-286385">
              <a:lnSpc>
                <a:spcPct val="100000"/>
              </a:lnSpc>
              <a:spcBef>
                <a:spcPts val="790"/>
              </a:spcBef>
              <a:buClr>
                <a:srgbClr val="CC6600"/>
              </a:buClr>
              <a:buSzPct val="108333"/>
              <a:buChar char="•"/>
              <a:tabLst>
                <a:tab pos="756285" algn="l"/>
              </a:tabLst>
            </a:pPr>
            <a:r>
              <a:rPr sz="1800" dirty="0">
                <a:latin typeface="Arial MT"/>
                <a:cs typeface="Arial MT"/>
              </a:rPr>
              <a:t>Method</a:t>
            </a:r>
            <a:r>
              <a:rPr sz="1800" spc="-55" dirty="0">
                <a:latin typeface="Arial MT"/>
                <a:cs typeface="Arial MT"/>
              </a:rPr>
              <a:t> </a:t>
            </a:r>
            <a:r>
              <a:rPr sz="1800" dirty="0">
                <a:latin typeface="Arial MT"/>
                <a:cs typeface="Arial MT"/>
              </a:rPr>
              <a:t>used</a:t>
            </a:r>
            <a:r>
              <a:rPr sz="1800" spc="-75" dirty="0">
                <a:latin typeface="Arial MT"/>
                <a:cs typeface="Arial MT"/>
              </a:rPr>
              <a:t> </a:t>
            </a:r>
            <a:r>
              <a:rPr sz="1800" dirty="0">
                <a:latin typeface="Arial MT"/>
                <a:cs typeface="Arial MT"/>
              </a:rPr>
              <a:t>to</a:t>
            </a:r>
            <a:r>
              <a:rPr sz="1800" spc="-40" dirty="0">
                <a:latin typeface="Arial MT"/>
                <a:cs typeface="Arial MT"/>
              </a:rPr>
              <a:t> </a:t>
            </a:r>
            <a:r>
              <a:rPr sz="1800" dirty="0">
                <a:latin typeface="Arial MT"/>
                <a:cs typeface="Arial MT"/>
              </a:rPr>
              <a:t>determine</a:t>
            </a:r>
            <a:r>
              <a:rPr sz="1800" spc="-80" dirty="0">
                <a:latin typeface="Arial MT"/>
                <a:cs typeface="Arial MT"/>
              </a:rPr>
              <a:t> </a:t>
            </a:r>
            <a:r>
              <a:rPr sz="1800" dirty="0">
                <a:latin typeface="Arial MT"/>
                <a:cs typeface="Arial MT"/>
              </a:rPr>
              <a:t>when</a:t>
            </a:r>
            <a:r>
              <a:rPr sz="1800" spc="5" dirty="0">
                <a:latin typeface="Arial MT"/>
                <a:cs typeface="Arial MT"/>
              </a:rPr>
              <a:t> </a:t>
            </a:r>
            <a:r>
              <a:rPr sz="1800" dirty="0">
                <a:latin typeface="Arial MT"/>
                <a:cs typeface="Arial MT"/>
              </a:rPr>
              <a:t>to</a:t>
            </a:r>
            <a:r>
              <a:rPr sz="1800" spc="-40" dirty="0">
                <a:latin typeface="Arial MT"/>
                <a:cs typeface="Arial MT"/>
              </a:rPr>
              <a:t> </a:t>
            </a:r>
            <a:r>
              <a:rPr sz="1800" dirty="0">
                <a:latin typeface="Arial MT"/>
                <a:cs typeface="Arial MT"/>
              </a:rPr>
              <a:t>demote</a:t>
            </a:r>
            <a:r>
              <a:rPr sz="1800" spc="-45" dirty="0">
                <a:latin typeface="Arial MT"/>
                <a:cs typeface="Arial MT"/>
              </a:rPr>
              <a:t> </a:t>
            </a:r>
            <a:r>
              <a:rPr sz="1800" dirty="0">
                <a:latin typeface="Arial MT"/>
                <a:cs typeface="Arial MT"/>
              </a:rPr>
              <a:t>a</a:t>
            </a:r>
            <a:r>
              <a:rPr sz="1800" spc="-55" dirty="0">
                <a:latin typeface="Arial MT"/>
                <a:cs typeface="Arial MT"/>
              </a:rPr>
              <a:t> </a:t>
            </a:r>
            <a:r>
              <a:rPr sz="1800" spc="-10" dirty="0">
                <a:latin typeface="Arial MT"/>
                <a:cs typeface="Arial MT"/>
              </a:rPr>
              <a:t>process</a:t>
            </a:r>
            <a:endParaRPr sz="1800">
              <a:latin typeface="Arial MT"/>
              <a:cs typeface="Arial MT"/>
            </a:endParaRPr>
          </a:p>
          <a:p>
            <a:pPr marL="756285" marR="5080" lvl="1" indent="-287020">
              <a:lnSpc>
                <a:spcPct val="100000"/>
              </a:lnSpc>
              <a:spcBef>
                <a:spcPts val="805"/>
              </a:spcBef>
              <a:buClr>
                <a:srgbClr val="CC6600"/>
              </a:buClr>
              <a:buSzPct val="108333"/>
              <a:buChar char="•"/>
              <a:tabLst>
                <a:tab pos="756285" algn="l"/>
              </a:tabLst>
            </a:pPr>
            <a:r>
              <a:rPr sz="1800" dirty="0">
                <a:latin typeface="Arial MT"/>
                <a:cs typeface="Arial MT"/>
              </a:rPr>
              <a:t>Method</a:t>
            </a:r>
            <a:r>
              <a:rPr sz="1800" spc="-50" dirty="0">
                <a:latin typeface="Arial MT"/>
                <a:cs typeface="Arial MT"/>
              </a:rPr>
              <a:t> </a:t>
            </a:r>
            <a:r>
              <a:rPr sz="1800" dirty="0">
                <a:latin typeface="Arial MT"/>
                <a:cs typeface="Arial MT"/>
              </a:rPr>
              <a:t>used</a:t>
            </a:r>
            <a:r>
              <a:rPr sz="1800" spc="-85" dirty="0">
                <a:latin typeface="Arial MT"/>
                <a:cs typeface="Arial MT"/>
              </a:rPr>
              <a:t> </a:t>
            </a:r>
            <a:r>
              <a:rPr sz="1800" dirty="0">
                <a:latin typeface="Arial MT"/>
                <a:cs typeface="Arial MT"/>
              </a:rPr>
              <a:t>to</a:t>
            </a:r>
            <a:r>
              <a:rPr sz="1800" spc="-45" dirty="0">
                <a:latin typeface="Arial MT"/>
                <a:cs typeface="Arial MT"/>
              </a:rPr>
              <a:t> </a:t>
            </a:r>
            <a:r>
              <a:rPr sz="1800" dirty="0">
                <a:latin typeface="Arial MT"/>
                <a:cs typeface="Arial MT"/>
              </a:rPr>
              <a:t>determine</a:t>
            </a:r>
            <a:r>
              <a:rPr sz="1800" spc="-85" dirty="0">
                <a:latin typeface="Arial MT"/>
                <a:cs typeface="Arial MT"/>
              </a:rPr>
              <a:t> </a:t>
            </a:r>
            <a:r>
              <a:rPr sz="1800" dirty="0">
                <a:latin typeface="Arial MT"/>
                <a:cs typeface="Arial MT"/>
              </a:rPr>
              <a:t>which</a:t>
            </a:r>
            <a:r>
              <a:rPr sz="1800" spc="-5" dirty="0">
                <a:latin typeface="Arial MT"/>
                <a:cs typeface="Arial MT"/>
              </a:rPr>
              <a:t> </a:t>
            </a:r>
            <a:r>
              <a:rPr sz="1800" dirty="0">
                <a:latin typeface="Arial MT"/>
                <a:cs typeface="Arial MT"/>
              </a:rPr>
              <a:t>queue</a:t>
            </a:r>
            <a:r>
              <a:rPr sz="1800" spc="-15" dirty="0">
                <a:latin typeface="Arial MT"/>
                <a:cs typeface="Arial MT"/>
              </a:rPr>
              <a:t> </a:t>
            </a:r>
            <a:r>
              <a:rPr sz="1800" dirty="0">
                <a:latin typeface="Arial MT"/>
                <a:cs typeface="Arial MT"/>
              </a:rPr>
              <a:t>a</a:t>
            </a:r>
            <a:r>
              <a:rPr sz="1800" spc="-65" dirty="0">
                <a:latin typeface="Arial MT"/>
                <a:cs typeface="Arial MT"/>
              </a:rPr>
              <a:t> </a:t>
            </a:r>
            <a:r>
              <a:rPr sz="1800" dirty="0">
                <a:latin typeface="Arial MT"/>
                <a:cs typeface="Arial MT"/>
              </a:rPr>
              <a:t>process</a:t>
            </a:r>
            <a:r>
              <a:rPr sz="1800" spc="-85" dirty="0">
                <a:latin typeface="Arial MT"/>
                <a:cs typeface="Arial MT"/>
              </a:rPr>
              <a:t> </a:t>
            </a:r>
            <a:r>
              <a:rPr sz="1800" dirty="0">
                <a:latin typeface="Arial MT"/>
                <a:cs typeface="Arial MT"/>
              </a:rPr>
              <a:t>will</a:t>
            </a:r>
            <a:r>
              <a:rPr sz="1800" spc="5" dirty="0">
                <a:latin typeface="Arial MT"/>
                <a:cs typeface="Arial MT"/>
              </a:rPr>
              <a:t> </a:t>
            </a:r>
            <a:r>
              <a:rPr sz="1800" dirty="0">
                <a:latin typeface="Arial MT"/>
                <a:cs typeface="Arial MT"/>
              </a:rPr>
              <a:t>enter</a:t>
            </a:r>
            <a:r>
              <a:rPr sz="1800" spc="-65" dirty="0">
                <a:latin typeface="Arial MT"/>
                <a:cs typeface="Arial MT"/>
              </a:rPr>
              <a:t> </a:t>
            </a:r>
            <a:r>
              <a:rPr sz="1800" dirty="0">
                <a:latin typeface="Arial MT"/>
                <a:cs typeface="Arial MT"/>
              </a:rPr>
              <a:t>when</a:t>
            </a:r>
            <a:r>
              <a:rPr sz="1800" spc="-45" dirty="0">
                <a:latin typeface="Arial MT"/>
                <a:cs typeface="Arial MT"/>
              </a:rPr>
              <a:t> </a:t>
            </a:r>
            <a:r>
              <a:rPr sz="1800" spc="-20" dirty="0">
                <a:latin typeface="Arial MT"/>
                <a:cs typeface="Arial MT"/>
              </a:rPr>
              <a:t>that </a:t>
            </a:r>
            <a:r>
              <a:rPr sz="1800" dirty="0">
                <a:latin typeface="Arial MT"/>
                <a:cs typeface="Arial MT"/>
              </a:rPr>
              <a:t>process</a:t>
            </a:r>
            <a:r>
              <a:rPr sz="1800" spc="-75" dirty="0">
                <a:latin typeface="Arial MT"/>
                <a:cs typeface="Arial MT"/>
              </a:rPr>
              <a:t> </a:t>
            </a:r>
            <a:r>
              <a:rPr sz="1800" dirty="0">
                <a:latin typeface="Arial MT"/>
                <a:cs typeface="Arial MT"/>
              </a:rPr>
              <a:t>needs</a:t>
            </a:r>
            <a:r>
              <a:rPr sz="1800" spc="-40" dirty="0">
                <a:latin typeface="Arial MT"/>
                <a:cs typeface="Arial MT"/>
              </a:rPr>
              <a:t> </a:t>
            </a:r>
            <a:r>
              <a:rPr sz="1800" spc="-10" dirty="0">
                <a:latin typeface="Arial MT"/>
                <a:cs typeface="Arial MT"/>
              </a:rPr>
              <a:t>service</a:t>
            </a:r>
            <a:endParaRPr sz="1800">
              <a:latin typeface="Arial MT"/>
              <a:cs typeface="Arial MT"/>
            </a:endParaRPr>
          </a:p>
          <a:p>
            <a:pPr marL="354965" indent="-342265">
              <a:lnSpc>
                <a:spcPct val="100000"/>
              </a:lnSpc>
              <a:spcBef>
                <a:spcPts val="805"/>
              </a:spcBef>
              <a:buClr>
                <a:srgbClr val="993300"/>
              </a:buClr>
              <a:buSzPct val="108333"/>
              <a:buFont typeface="Times New Roman"/>
              <a:buChar char="▪"/>
              <a:tabLst>
                <a:tab pos="354965" algn="l"/>
              </a:tabLst>
            </a:pPr>
            <a:r>
              <a:rPr sz="1800" dirty="0">
                <a:latin typeface="Arial MT"/>
                <a:cs typeface="Arial MT"/>
              </a:rPr>
              <a:t>Aging</a:t>
            </a:r>
            <a:r>
              <a:rPr sz="1800" spc="-30" dirty="0">
                <a:latin typeface="Arial MT"/>
                <a:cs typeface="Arial MT"/>
              </a:rPr>
              <a:t> </a:t>
            </a:r>
            <a:r>
              <a:rPr sz="1800" dirty="0">
                <a:latin typeface="Arial MT"/>
                <a:cs typeface="Arial MT"/>
              </a:rPr>
              <a:t>can</a:t>
            </a:r>
            <a:r>
              <a:rPr sz="1800" spc="-45" dirty="0">
                <a:latin typeface="Arial MT"/>
                <a:cs typeface="Arial MT"/>
              </a:rPr>
              <a:t> </a:t>
            </a:r>
            <a:r>
              <a:rPr sz="1800" dirty="0">
                <a:latin typeface="Arial MT"/>
                <a:cs typeface="Arial MT"/>
              </a:rPr>
              <a:t>be</a:t>
            </a:r>
            <a:r>
              <a:rPr sz="1800" spc="-25" dirty="0">
                <a:latin typeface="Arial MT"/>
                <a:cs typeface="Arial MT"/>
              </a:rPr>
              <a:t> </a:t>
            </a:r>
            <a:r>
              <a:rPr sz="1800" spc="-10" dirty="0">
                <a:latin typeface="Arial MT"/>
                <a:cs typeface="Arial MT"/>
              </a:rPr>
              <a:t>implemented</a:t>
            </a:r>
            <a:r>
              <a:rPr sz="1800" spc="-65" dirty="0">
                <a:latin typeface="Arial MT"/>
                <a:cs typeface="Arial MT"/>
              </a:rPr>
              <a:t> </a:t>
            </a:r>
            <a:r>
              <a:rPr sz="1800" dirty="0">
                <a:latin typeface="Arial MT"/>
                <a:cs typeface="Arial MT"/>
              </a:rPr>
              <a:t>using</a:t>
            </a:r>
            <a:r>
              <a:rPr sz="1800" spc="-45" dirty="0">
                <a:latin typeface="Arial MT"/>
                <a:cs typeface="Arial MT"/>
              </a:rPr>
              <a:t> </a:t>
            </a:r>
            <a:r>
              <a:rPr sz="1800" dirty="0">
                <a:latin typeface="Arial MT"/>
                <a:cs typeface="Arial MT"/>
              </a:rPr>
              <a:t>multilevel</a:t>
            </a:r>
            <a:r>
              <a:rPr sz="1800" spc="-55" dirty="0">
                <a:latin typeface="Arial MT"/>
                <a:cs typeface="Arial MT"/>
              </a:rPr>
              <a:t> </a:t>
            </a:r>
            <a:r>
              <a:rPr sz="1800" dirty="0">
                <a:latin typeface="Arial MT"/>
                <a:cs typeface="Arial MT"/>
              </a:rPr>
              <a:t>feedback</a:t>
            </a:r>
            <a:r>
              <a:rPr sz="1800" spc="-70" dirty="0">
                <a:latin typeface="Arial MT"/>
                <a:cs typeface="Arial MT"/>
              </a:rPr>
              <a:t> </a:t>
            </a:r>
            <a:r>
              <a:rPr sz="1800" spc="-10" dirty="0">
                <a:latin typeface="Arial MT"/>
                <a:cs typeface="Arial MT"/>
              </a:rPr>
              <a:t>queue</a:t>
            </a:r>
            <a:endParaRPr sz="1800">
              <a:latin typeface="Arial MT"/>
              <a:cs typeface="Arial MT"/>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1737360"/>
            <a:ext cx="533400" cy="228600"/>
          </a:xfrm>
          <a:custGeom>
            <a:avLst/>
            <a:gdLst/>
            <a:ahLst/>
            <a:cxnLst/>
            <a:rect l="l" t="t" r="r" b="b"/>
            <a:pathLst>
              <a:path w="533400" h="228600">
                <a:moveTo>
                  <a:pt x="533400" y="228599"/>
                </a:moveTo>
                <a:lnTo>
                  <a:pt x="0" y="228599"/>
                </a:lnTo>
                <a:lnTo>
                  <a:pt x="0" y="0"/>
                </a:lnTo>
                <a:lnTo>
                  <a:pt x="533400" y="0"/>
                </a:lnTo>
                <a:lnTo>
                  <a:pt x="533400" y="228599"/>
                </a:lnTo>
                <a:close/>
              </a:path>
            </a:pathLst>
          </a:custGeom>
          <a:solidFill>
            <a:srgbClr val="DD8046"/>
          </a:solidFill>
        </p:spPr>
        <p:txBody>
          <a:bodyPr wrap="square" lIns="0" tIns="0" rIns="0" bIns="0" rtlCol="0"/>
          <a:lstStyle/>
          <a:p>
            <a:endParaRPr/>
          </a:p>
        </p:txBody>
      </p:sp>
      <p:sp>
        <p:nvSpPr>
          <p:cNvPr id="3" name="object 3"/>
          <p:cNvSpPr/>
          <p:nvPr/>
        </p:nvSpPr>
        <p:spPr>
          <a:xfrm>
            <a:off x="1048512" y="1737360"/>
            <a:ext cx="8552815" cy="228600"/>
          </a:xfrm>
          <a:custGeom>
            <a:avLst/>
            <a:gdLst/>
            <a:ahLst/>
            <a:cxnLst/>
            <a:rect l="l" t="t" r="r" b="b"/>
            <a:pathLst>
              <a:path w="8552815" h="228600">
                <a:moveTo>
                  <a:pt x="8552687" y="228599"/>
                </a:moveTo>
                <a:lnTo>
                  <a:pt x="0" y="228599"/>
                </a:lnTo>
                <a:lnTo>
                  <a:pt x="0" y="0"/>
                </a:lnTo>
                <a:lnTo>
                  <a:pt x="8552687" y="0"/>
                </a:lnTo>
                <a:lnTo>
                  <a:pt x="8552687" y="228599"/>
                </a:lnTo>
                <a:close/>
              </a:path>
            </a:pathLst>
          </a:custGeom>
          <a:solidFill>
            <a:srgbClr val="93B6D1"/>
          </a:solidFill>
        </p:spPr>
        <p:txBody>
          <a:bodyPr wrap="square" lIns="0" tIns="0" rIns="0" bIns="0" rtlCol="0"/>
          <a:lstStyle/>
          <a:p>
            <a:endParaRPr/>
          </a:p>
        </p:txBody>
      </p:sp>
      <p:sp>
        <p:nvSpPr>
          <p:cNvPr id="4" name="object 4"/>
          <p:cNvSpPr txBox="1">
            <a:spLocks noGrp="1"/>
          </p:cNvSpPr>
          <p:nvPr>
            <p:ph type="title"/>
          </p:nvPr>
        </p:nvSpPr>
        <p:spPr>
          <a:xfrm>
            <a:off x="2129328" y="533400"/>
            <a:ext cx="5542280" cy="574040"/>
          </a:xfrm>
          <a:prstGeom prst="rect">
            <a:avLst/>
          </a:prstGeom>
        </p:spPr>
        <p:txBody>
          <a:bodyPr vert="horz" wrap="square" lIns="0" tIns="12700" rIns="0" bIns="0" rtlCol="0">
            <a:spAutoFit/>
          </a:bodyPr>
          <a:lstStyle/>
          <a:p>
            <a:pPr marL="12700">
              <a:lnSpc>
                <a:spcPct val="100000"/>
              </a:lnSpc>
              <a:spcBef>
                <a:spcPts val="100"/>
              </a:spcBef>
            </a:pPr>
            <a:r>
              <a:rPr sz="3600" b="0" dirty="0">
                <a:solidFill>
                  <a:srgbClr val="775D54"/>
                </a:solidFill>
                <a:latin typeface="Arial MT"/>
                <a:cs typeface="Arial MT"/>
              </a:rPr>
              <a:t>Multilevel</a:t>
            </a:r>
            <a:r>
              <a:rPr sz="3600" b="0" spc="-140" dirty="0">
                <a:solidFill>
                  <a:srgbClr val="775D54"/>
                </a:solidFill>
                <a:latin typeface="Arial MT"/>
                <a:cs typeface="Arial MT"/>
              </a:rPr>
              <a:t> </a:t>
            </a:r>
            <a:r>
              <a:rPr sz="3600" b="0" dirty="0">
                <a:solidFill>
                  <a:srgbClr val="775D54"/>
                </a:solidFill>
                <a:latin typeface="Arial MT"/>
                <a:cs typeface="Arial MT"/>
              </a:rPr>
              <a:t>Feedback</a:t>
            </a:r>
            <a:r>
              <a:rPr sz="3600" b="0" spc="-195" dirty="0">
                <a:solidFill>
                  <a:srgbClr val="775D54"/>
                </a:solidFill>
                <a:latin typeface="Arial MT"/>
                <a:cs typeface="Arial MT"/>
              </a:rPr>
              <a:t> </a:t>
            </a:r>
            <a:r>
              <a:rPr sz="3600" b="0" spc="-10" dirty="0">
                <a:solidFill>
                  <a:srgbClr val="775D54"/>
                </a:solidFill>
                <a:latin typeface="Arial MT"/>
                <a:cs typeface="Arial MT"/>
              </a:rPr>
              <a:t>Queue</a:t>
            </a:r>
            <a:endParaRPr sz="3600" dirty="0">
              <a:latin typeface="Arial MT"/>
              <a:cs typeface="Arial MT"/>
            </a:endParaRPr>
          </a:p>
        </p:txBody>
      </p:sp>
      <p:sp>
        <p:nvSpPr>
          <p:cNvPr id="5" name="object 5"/>
          <p:cNvSpPr txBox="1"/>
          <p:nvPr/>
        </p:nvSpPr>
        <p:spPr>
          <a:xfrm>
            <a:off x="649216" y="2430272"/>
            <a:ext cx="4886960" cy="3260508"/>
          </a:xfrm>
          <a:prstGeom prst="rect">
            <a:avLst/>
          </a:prstGeom>
        </p:spPr>
        <p:txBody>
          <a:bodyPr vert="horz" wrap="square" lIns="0" tIns="13335" rIns="0" bIns="0" rtlCol="0">
            <a:spAutoFit/>
          </a:bodyPr>
          <a:lstStyle/>
          <a:p>
            <a:pPr marL="357505" marR="383540" indent="-320040">
              <a:lnSpc>
                <a:spcPct val="100000"/>
              </a:lnSpc>
              <a:spcBef>
                <a:spcPts val="105"/>
              </a:spcBef>
              <a:buClr>
                <a:srgbClr val="DD8046"/>
              </a:buClr>
              <a:buSzPct val="60000"/>
              <a:buFont typeface="Times New Roman"/>
              <a:buChar char="□"/>
              <a:tabLst>
                <a:tab pos="357505" algn="l"/>
              </a:tabLst>
            </a:pPr>
            <a:r>
              <a:rPr lang="en-US" sz="2000" dirty="0">
                <a:latin typeface="Arial MT"/>
                <a:cs typeface="Arial MT"/>
              </a:rPr>
              <a:t>A method to handle STRAVATION</a:t>
            </a:r>
          </a:p>
          <a:p>
            <a:pPr marL="357505" marR="383540" indent="-320040">
              <a:lnSpc>
                <a:spcPct val="100000"/>
              </a:lnSpc>
              <a:spcBef>
                <a:spcPts val="105"/>
              </a:spcBef>
              <a:buClr>
                <a:srgbClr val="DD8046"/>
              </a:buClr>
              <a:buSzPct val="60000"/>
              <a:buFont typeface="Times New Roman"/>
              <a:buChar char="□"/>
              <a:tabLst>
                <a:tab pos="357505" algn="l"/>
              </a:tabLst>
            </a:pPr>
            <a:r>
              <a:rPr lang="en-US" sz="2000" dirty="0">
                <a:latin typeface="Arial MT"/>
                <a:cs typeface="Arial MT"/>
              </a:rPr>
              <a:t>System Process is keep coming, the normal process will be pushed back</a:t>
            </a:r>
          </a:p>
          <a:p>
            <a:pPr marL="357505" marR="383540" indent="-320040">
              <a:lnSpc>
                <a:spcPct val="100000"/>
              </a:lnSpc>
              <a:spcBef>
                <a:spcPts val="105"/>
              </a:spcBef>
              <a:buClr>
                <a:srgbClr val="DD8046"/>
              </a:buClr>
              <a:buSzPct val="60000"/>
              <a:buFont typeface="Times New Roman"/>
              <a:buChar char="□"/>
              <a:tabLst>
                <a:tab pos="357505" algn="l"/>
              </a:tabLst>
            </a:pPr>
            <a:r>
              <a:rPr sz="2000" dirty="0">
                <a:latin typeface="Arial MT"/>
                <a:cs typeface="Arial MT"/>
              </a:rPr>
              <a:t>Penalize</a:t>
            </a:r>
            <a:r>
              <a:rPr sz="2000" spc="-55" dirty="0">
                <a:latin typeface="Arial MT"/>
                <a:cs typeface="Arial MT"/>
              </a:rPr>
              <a:t> </a:t>
            </a:r>
            <a:r>
              <a:rPr sz="2000" dirty="0">
                <a:latin typeface="Arial MT"/>
                <a:cs typeface="Arial MT"/>
              </a:rPr>
              <a:t>jobs</a:t>
            </a:r>
            <a:r>
              <a:rPr sz="2000" spc="-70" dirty="0">
                <a:latin typeface="Arial MT"/>
                <a:cs typeface="Arial MT"/>
              </a:rPr>
              <a:t> </a:t>
            </a:r>
            <a:r>
              <a:rPr sz="2000" dirty="0">
                <a:latin typeface="Arial MT"/>
                <a:cs typeface="Arial MT"/>
              </a:rPr>
              <a:t>that</a:t>
            </a:r>
            <a:r>
              <a:rPr sz="2000" spc="-50" dirty="0">
                <a:latin typeface="Arial MT"/>
                <a:cs typeface="Arial MT"/>
              </a:rPr>
              <a:t> </a:t>
            </a:r>
            <a:r>
              <a:rPr sz="2000" dirty="0">
                <a:latin typeface="Arial MT"/>
                <a:cs typeface="Arial MT"/>
              </a:rPr>
              <a:t>have</a:t>
            </a:r>
            <a:r>
              <a:rPr sz="2000" spc="-80" dirty="0">
                <a:latin typeface="Arial MT"/>
                <a:cs typeface="Arial MT"/>
              </a:rPr>
              <a:t> </a:t>
            </a:r>
            <a:r>
              <a:rPr sz="2000" spc="-10" dirty="0">
                <a:latin typeface="Arial MT"/>
                <a:cs typeface="Arial MT"/>
              </a:rPr>
              <a:t>been</a:t>
            </a:r>
            <a:r>
              <a:rPr sz="2000" spc="-125" dirty="0">
                <a:latin typeface="Arial MT"/>
                <a:cs typeface="Arial MT"/>
              </a:rPr>
              <a:t> </a:t>
            </a:r>
            <a:r>
              <a:rPr sz="2000" spc="-10" dirty="0">
                <a:latin typeface="Arial MT"/>
                <a:cs typeface="Arial MT"/>
              </a:rPr>
              <a:t>running longer</a:t>
            </a:r>
            <a:endParaRPr sz="2000" dirty="0">
              <a:latin typeface="Arial MT"/>
              <a:cs typeface="Arial MT"/>
            </a:endParaRPr>
          </a:p>
          <a:p>
            <a:pPr marL="357505" indent="-319405">
              <a:lnSpc>
                <a:spcPct val="100000"/>
              </a:lnSpc>
              <a:spcBef>
                <a:spcPts val="695"/>
              </a:spcBef>
              <a:buClr>
                <a:srgbClr val="DD8046"/>
              </a:buClr>
              <a:buSzPct val="60000"/>
              <a:buFont typeface="Times New Roman"/>
              <a:buChar char="□"/>
              <a:tabLst>
                <a:tab pos="357505" algn="l"/>
              </a:tabLst>
            </a:pPr>
            <a:r>
              <a:rPr sz="2000" spc="-10" dirty="0">
                <a:latin typeface="Arial MT"/>
                <a:cs typeface="Arial MT"/>
              </a:rPr>
              <a:t>Example</a:t>
            </a:r>
            <a:endParaRPr sz="2000" dirty="0">
              <a:latin typeface="Arial MT"/>
              <a:cs typeface="Arial MT"/>
            </a:endParaRPr>
          </a:p>
          <a:p>
            <a:pPr marL="677545" lvl="1" indent="-275590">
              <a:lnSpc>
                <a:spcPct val="100000"/>
              </a:lnSpc>
              <a:spcBef>
                <a:spcPts val="605"/>
              </a:spcBef>
              <a:buClr>
                <a:srgbClr val="93B6D1"/>
              </a:buClr>
              <a:buSzPct val="66666"/>
              <a:buFont typeface="Times New Roman"/>
              <a:buChar char="□"/>
              <a:tabLst>
                <a:tab pos="677545" algn="l"/>
              </a:tabLst>
            </a:pPr>
            <a:r>
              <a:rPr sz="1800" dirty="0">
                <a:latin typeface="Arial MT"/>
                <a:cs typeface="Arial MT"/>
              </a:rPr>
              <a:t>Three</a:t>
            </a:r>
            <a:r>
              <a:rPr sz="1800" spc="-125" dirty="0">
                <a:latin typeface="Arial MT"/>
                <a:cs typeface="Arial MT"/>
              </a:rPr>
              <a:t> </a:t>
            </a:r>
            <a:r>
              <a:rPr sz="1800" spc="-10" dirty="0">
                <a:latin typeface="Arial MT"/>
                <a:cs typeface="Arial MT"/>
              </a:rPr>
              <a:t>queues:</a:t>
            </a:r>
            <a:endParaRPr sz="1800" dirty="0">
              <a:latin typeface="Arial MT"/>
              <a:cs typeface="Arial MT"/>
            </a:endParaRPr>
          </a:p>
          <a:p>
            <a:pPr marL="951865" lvl="2" indent="-229870">
              <a:lnSpc>
                <a:spcPct val="100000"/>
              </a:lnSpc>
              <a:spcBef>
                <a:spcPts val="515"/>
              </a:spcBef>
              <a:buClr>
                <a:srgbClr val="DD8046"/>
              </a:buClr>
              <a:buSzPct val="71875"/>
              <a:buFont typeface="Times New Roman"/>
              <a:buChar char="■"/>
              <a:tabLst>
                <a:tab pos="951865" algn="l"/>
              </a:tabLst>
            </a:pPr>
            <a:r>
              <a:rPr sz="1600" i="1" dirty="0">
                <a:latin typeface="Arial"/>
                <a:cs typeface="Arial"/>
              </a:rPr>
              <a:t>RQ</a:t>
            </a:r>
            <a:r>
              <a:rPr sz="1575" baseline="-13227" dirty="0">
                <a:latin typeface="Arial MT"/>
                <a:cs typeface="Arial MT"/>
              </a:rPr>
              <a:t>0</a:t>
            </a:r>
            <a:r>
              <a:rPr sz="1575" spc="-22" baseline="-13227" dirty="0">
                <a:latin typeface="Arial MT"/>
                <a:cs typeface="Arial MT"/>
              </a:rPr>
              <a:t> </a:t>
            </a:r>
            <a:r>
              <a:rPr sz="1600" dirty="0">
                <a:latin typeface="Arial MT"/>
                <a:cs typeface="Arial MT"/>
              </a:rPr>
              <a:t>–</a:t>
            </a:r>
            <a:r>
              <a:rPr sz="1600" spc="-25" dirty="0">
                <a:latin typeface="Arial MT"/>
                <a:cs typeface="Arial MT"/>
              </a:rPr>
              <a:t> </a:t>
            </a:r>
            <a:r>
              <a:rPr sz="1600" dirty="0">
                <a:latin typeface="Arial MT"/>
                <a:cs typeface="Arial MT"/>
              </a:rPr>
              <a:t>RR</a:t>
            </a:r>
            <a:r>
              <a:rPr sz="1600" spc="-50" dirty="0">
                <a:latin typeface="Arial MT"/>
                <a:cs typeface="Arial MT"/>
              </a:rPr>
              <a:t> </a:t>
            </a:r>
            <a:r>
              <a:rPr sz="1600" dirty="0">
                <a:latin typeface="Arial MT"/>
                <a:cs typeface="Arial MT"/>
              </a:rPr>
              <a:t>with</a:t>
            </a:r>
            <a:r>
              <a:rPr sz="1600" spc="5" dirty="0">
                <a:latin typeface="Arial MT"/>
                <a:cs typeface="Arial MT"/>
              </a:rPr>
              <a:t> </a:t>
            </a:r>
            <a:r>
              <a:rPr sz="1600" dirty="0">
                <a:latin typeface="Arial MT"/>
                <a:cs typeface="Arial MT"/>
              </a:rPr>
              <a:t>time</a:t>
            </a:r>
            <a:r>
              <a:rPr sz="1600" spc="-45" dirty="0">
                <a:latin typeface="Arial MT"/>
                <a:cs typeface="Arial MT"/>
              </a:rPr>
              <a:t> </a:t>
            </a:r>
            <a:r>
              <a:rPr sz="1600" dirty="0">
                <a:latin typeface="Arial MT"/>
                <a:cs typeface="Arial MT"/>
              </a:rPr>
              <a:t>quantum</a:t>
            </a:r>
            <a:r>
              <a:rPr sz="1600" spc="-35" dirty="0">
                <a:latin typeface="Arial MT"/>
                <a:cs typeface="Arial MT"/>
              </a:rPr>
              <a:t> </a:t>
            </a:r>
            <a:r>
              <a:rPr sz="1600" dirty="0">
                <a:latin typeface="Arial MT"/>
                <a:cs typeface="Arial MT"/>
              </a:rPr>
              <a:t>8</a:t>
            </a:r>
            <a:r>
              <a:rPr sz="1600" spc="-10" dirty="0">
                <a:latin typeface="Arial MT"/>
                <a:cs typeface="Arial MT"/>
              </a:rPr>
              <a:t> milliseconds</a:t>
            </a:r>
            <a:endParaRPr sz="1600" dirty="0">
              <a:latin typeface="Arial MT"/>
              <a:cs typeface="Arial MT"/>
            </a:endParaRPr>
          </a:p>
          <a:p>
            <a:pPr marL="951865" lvl="2" indent="-229870">
              <a:lnSpc>
                <a:spcPct val="100000"/>
              </a:lnSpc>
              <a:spcBef>
                <a:spcPts val="490"/>
              </a:spcBef>
              <a:buClr>
                <a:srgbClr val="DD8046"/>
              </a:buClr>
              <a:buSzPct val="71875"/>
              <a:buFont typeface="Times New Roman"/>
              <a:buChar char="■"/>
              <a:tabLst>
                <a:tab pos="951865" algn="l"/>
              </a:tabLst>
            </a:pPr>
            <a:r>
              <a:rPr sz="1600" i="1" dirty="0">
                <a:latin typeface="Arial"/>
                <a:cs typeface="Arial"/>
              </a:rPr>
              <a:t>RQ</a:t>
            </a:r>
            <a:r>
              <a:rPr sz="1575" baseline="-13227" dirty="0">
                <a:latin typeface="Arial MT"/>
                <a:cs typeface="Arial MT"/>
              </a:rPr>
              <a:t>1</a:t>
            </a:r>
            <a:r>
              <a:rPr sz="1575" spc="-30" baseline="-13227" dirty="0">
                <a:latin typeface="Arial MT"/>
                <a:cs typeface="Arial MT"/>
              </a:rPr>
              <a:t> </a:t>
            </a:r>
            <a:r>
              <a:rPr sz="1600" dirty="0">
                <a:latin typeface="Arial MT"/>
                <a:cs typeface="Arial MT"/>
              </a:rPr>
              <a:t>–</a:t>
            </a:r>
            <a:r>
              <a:rPr sz="1600" spc="-10" dirty="0">
                <a:latin typeface="Arial MT"/>
                <a:cs typeface="Arial MT"/>
              </a:rPr>
              <a:t> </a:t>
            </a:r>
            <a:r>
              <a:rPr sz="1600" dirty="0">
                <a:latin typeface="Arial MT"/>
                <a:cs typeface="Arial MT"/>
              </a:rPr>
              <a:t>RR</a:t>
            </a:r>
            <a:r>
              <a:rPr sz="1600" spc="-15" dirty="0">
                <a:latin typeface="Arial MT"/>
                <a:cs typeface="Arial MT"/>
              </a:rPr>
              <a:t> </a:t>
            </a:r>
            <a:r>
              <a:rPr sz="1600" dirty="0">
                <a:latin typeface="Arial MT"/>
                <a:cs typeface="Arial MT"/>
              </a:rPr>
              <a:t>time</a:t>
            </a:r>
            <a:r>
              <a:rPr sz="1600" spc="-25" dirty="0">
                <a:latin typeface="Arial MT"/>
                <a:cs typeface="Arial MT"/>
              </a:rPr>
              <a:t> </a:t>
            </a:r>
            <a:r>
              <a:rPr sz="1600" dirty="0">
                <a:latin typeface="Arial MT"/>
                <a:cs typeface="Arial MT"/>
              </a:rPr>
              <a:t>quantum</a:t>
            </a:r>
            <a:r>
              <a:rPr sz="1600" spc="-35" dirty="0">
                <a:latin typeface="Arial MT"/>
                <a:cs typeface="Arial MT"/>
              </a:rPr>
              <a:t> </a:t>
            </a:r>
            <a:r>
              <a:rPr sz="1600" dirty="0">
                <a:latin typeface="Arial MT"/>
                <a:cs typeface="Arial MT"/>
              </a:rPr>
              <a:t>16</a:t>
            </a:r>
            <a:r>
              <a:rPr sz="1600" spc="-35" dirty="0">
                <a:latin typeface="Arial MT"/>
                <a:cs typeface="Arial MT"/>
              </a:rPr>
              <a:t> </a:t>
            </a:r>
            <a:r>
              <a:rPr sz="1600" spc="-10" dirty="0">
                <a:latin typeface="Arial MT"/>
                <a:cs typeface="Arial MT"/>
              </a:rPr>
              <a:t>milliseconds</a:t>
            </a:r>
            <a:endParaRPr sz="1600" dirty="0">
              <a:latin typeface="Arial MT"/>
              <a:cs typeface="Arial MT"/>
            </a:endParaRPr>
          </a:p>
          <a:p>
            <a:pPr marL="951865" lvl="2" indent="-229870">
              <a:lnSpc>
                <a:spcPct val="100000"/>
              </a:lnSpc>
              <a:spcBef>
                <a:spcPts val="505"/>
              </a:spcBef>
              <a:buClr>
                <a:srgbClr val="DD8046"/>
              </a:buClr>
              <a:buSzPct val="71875"/>
              <a:buFont typeface="Times New Roman"/>
              <a:buChar char="■"/>
              <a:tabLst>
                <a:tab pos="951865" algn="l"/>
              </a:tabLst>
            </a:pPr>
            <a:r>
              <a:rPr sz="1600" i="1" dirty="0">
                <a:latin typeface="Arial"/>
                <a:cs typeface="Arial"/>
              </a:rPr>
              <a:t>RQ</a:t>
            </a:r>
            <a:r>
              <a:rPr sz="1575" baseline="-13227" dirty="0">
                <a:latin typeface="Arial MT"/>
                <a:cs typeface="Arial MT"/>
              </a:rPr>
              <a:t>2</a:t>
            </a:r>
            <a:r>
              <a:rPr sz="1575" spc="7" baseline="-13227" dirty="0">
                <a:latin typeface="Arial MT"/>
                <a:cs typeface="Arial MT"/>
              </a:rPr>
              <a:t> </a:t>
            </a:r>
            <a:r>
              <a:rPr sz="1600" dirty="0">
                <a:latin typeface="Arial MT"/>
                <a:cs typeface="Arial MT"/>
              </a:rPr>
              <a:t>–</a:t>
            </a:r>
            <a:r>
              <a:rPr sz="1600" spc="-250" dirty="0">
                <a:latin typeface="Arial MT"/>
                <a:cs typeface="Arial MT"/>
              </a:rPr>
              <a:t> </a:t>
            </a:r>
            <a:r>
              <a:rPr sz="1600" spc="-20" dirty="0">
                <a:latin typeface="Arial MT"/>
                <a:cs typeface="Arial MT"/>
              </a:rPr>
              <a:t>FCFS</a:t>
            </a:r>
            <a:endParaRPr sz="1600" dirty="0">
              <a:latin typeface="Arial MT"/>
              <a:cs typeface="Arial MT"/>
            </a:endParaRPr>
          </a:p>
        </p:txBody>
      </p:sp>
      <p:pic>
        <p:nvPicPr>
          <p:cNvPr id="6" name="object 6"/>
          <p:cNvPicPr/>
          <p:nvPr/>
        </p:nvPicPr>
        <p:blipFill>
          <a:blip r:embed="rId2" cstate="print"/>
          <a:stretch>
            <a:fillRect/>
          </a:stretch>
        </p:blipFill>
        <p:spPr>
          <a:xfrm>
            <a:off x="5791200" y="2223516"/>
            <a:ext cx="3878580" cy="3552443"/>
          </a:xfrm>
          <a:prstGeom prst="rect">
            <a:avLst/>
          </a:prstGeom>
        </p:spPr>
      </p:pic>
    </p:spTree>
    <p:extLst>
      <p:ext uri="{BB962C8B-B14F-4D97-AF65-F5344CB8AC3E}">
        <p14:creationId xmlns:p14="http://schemas.microsoft.com/office/powerpoint/2010/main" val="42162287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1737360"/>
            <a:ext cx="533400" cy="228600"/>
          </a:xfrm>
          <a:custGeom>
            <a:avLst/>
            <a:gdLst/>
            <a:ahLst/>
            <a:cxnLst/>
            <a:rect l="l" t="t" r="r" b="b"/>
            <a:pathLst>
              <a:path w="533400" h="228600">
                <a:moveTo>
                  <a:pt x="533400" y="228599"/>
                </a:moveTo>
                <a:lnTo>
                  <a:pt x="0" y="228599"/>
                </a:lnTo>
                <a:lnTo>
                  <a:pt x="0" y="0"/>
                </a:lnTo>
                <a:lnTo>
                  <a:pt x="533400" y="0"/>
                </a:lnTo>
                <a:lnTo>
                  <a:pt x="533400" y="228599"/>
                </a:lnTo>
                <a:close/>
              </a:path>
            </a:pathLst>
          </a:custGeom>
          <a:solidFill>
            <a:srgbClr val="DD8046"/>
          </a:solidFill>
        </p:spPr>
        <p:txBody>
          <a:bodyPr wrap="square" lIns="0" tIns="0" rIns="0" bIns="0" rtlCol="0"/>
          <a:lstStyle/>
          <a:p>
            <a:endParaRPr/>
          </a:p>
        </p:txBody>
      </p:sp>
      <p:sp>
        <p:nvSpPr>
          <p:cNvPr id="3" name="object 3"/>
          <p:cNvSpPr/>
          <p:nvPr/>
        </p:nvSpPr>
        <p:spPr>
          <a:xfrm>
            <a:off x="1048512" y="1737360"/>
            <a:ext cx="8552815" cy="228600"/>
          </a:xfrm>
          <a:custGeom>
            <a:avLst/>
            <a:gdLst/>
            <a:ahLst/>
            <a:cxnLst/>
            <a:rect l="l" t="t" r="r" b="b"/>
            <a:pathLst>
              <a:path w="8552815" h="228600">
                <a:moveTo>
                  <a:pt x="8552687" y="228599"/>
                </a:moveTo>
                <a:lnTo>
                  <a:pt x="0" y="228599"/>
                </a:lnTo>
                <a:lnTo>
                  <a:pt x="0" y="0"/>
                </a:lnTo>
                <a:lnTo>
                  <a:pt x="8552687" y="0"/>
                </a:lnTo>
                <a:lnTo>
                  <a:pt x="8552687" y="228599"/>
                </a:lnTo>
                <a:close/>
              </a:path>
            </a:pathLst>
          </a:custGeom>
          <a:solidFill>
            <a:srgbClr val="93B6D1"/>
          </a:solidFill>
        </p:spPr>
        <p:txBody>
          <a:bodyPr wrap="square" lIns="0" tIns="0" rIns="0" bIns="0" rtlCol="0"/>
          <a:lstStyle/>
          <a:p>
            <a:endParaRPr/>
          </a:p>
        </p:txBody>
      </p:sp>
      <p:sp>
        <p:nvSpPr>
          <p:cNvPr id="4" name="object 4"/>
          <p:cNvSpPr txBox="1">
            <a:spLocks noGrp="1"/>
          </p:cNvSpPr>
          <p:nvPr>
            <p:ph type="title"/>
          </p:nvPr>
        </p:nvSpPr>
        <p:spPr>
          <a:xfrm>
            <a:off x="2368802" y="791464"/>
            <a:ext cx="5542280" cy="574040"/>
          </a:xfrm>
          <a:prstGeom prst="rect">
            <a:avLst/>
          </a:prstGeom>
        </p:spPr>
        <p:txBody>
          <a:bodyPr vert="horz" wrap="square" lIns="0" tIns="12700" rIns="0" bIns="0" rtlCol="0">
            <a:spAutoFit/>
          </a:bodyPr>
          <a:lstStyle/>
          <a:p>
            <a:pPr marL="12700">
              <a:lnSpc>
                <a:spcPct val="100000"/>
              </a:lnSpc>
              <a:spcBef>
                <a:spcPts val="100"/>
              </a:spcBef>
            </a:pPr>
            <a:r>
              <a:rPr sz="3600" b="0" dirty="0">
                <a:solidFill>
                  <a:srgbClr val="775D54"/>
                </a:solidFill>
                <a:latin typeface="Arial MT"/>
                <a:cs typeface="Arial MT"/>
              </a:rPr>
              <a:t>Multilevel</a:t>
            </a:r>
            <a:r>
              <a:rPr sz="3600" b="0" spc="-140" dirty="0">
                <a:solidFill>
                  <a:srgbClr val="775D54"/>
                </a:solidFill>
                <a:latin typeface="Arial MT"/>
                <a:cs typeface="Arial MT"/>
              </a:rPr>
              <a:t> </a:t>
            </a:r>
            <a:r>
              <a:rPr sz="3600" b="0" dirty="0">
                <a:solidFill>
                  <a:srgbClr val="775D54"/>
                </a:solidFill>
                <a:latin typeface="Arial MT"/>
                <a:cs typeface="Arial MT"/>
              </a:rPr>
              <a:t>Feedback</a:t>
            </a:r>
            <a:r>
              <a:rPr sz="3600" b="0" spc="-195" dirty="0">
                <a:solidFill>
                  <a:srgbClr val="775D54"/>
                </a:solidFill>
                <a:latin typeface="Arial MT"/>
                <a:cs typeface="Arial MT"/>
              </a:rPr>
              <a:t> </a:t>
            </a:r>
            <a:r>
              <a:rPr sz="3600" b="0" spc="-10" dirty="0">
                <a:solidFill>
                  <a:srgbClr val="775D54"/>
                </a:solidFill>
                <a:latin typeface="Arial MT"/>
                <a:cs typeface="Arial MT"/>
              </a:rPr>
              <a:t>Queue</a:t>
            </a:r>
            <a:endParaRPr sz="3600" dirty="0">
              <a:latin typeface="Arial MT"/>
              <a:cs typeface="Arial MT"/>
            </a:endParaRPr>
          </a:p>
        </p:txBody>
      </p:sp>
      <p:grpSp>
        <p:nvGrpSpPr>
          <p:cNvPr id="5" name="object 5"/>
          <p:cNvGrpSpPr/>
          <p:nvPr/>
        </p:nvGrpSpPr>
        <p:grpSpPr>
          <a:xfrm>
            <a:off x="2859024" y="2563368"/>
            <a:ext cx="2590800" cy="563880"/>
            <a:chOff x="2859024" y="2563368"/>
            <a:chExt cx="2590800" cy="563880"/>
          </a:xfrm>
        </p:grpSpPr>
        <p:pic>
          <p:nvPicPr>
            <p:cNvPr id="6" name="object 6"/>
            <p:cNvPicPr/>
            <p:nvPr/>
          </p:nvPicPr>
          <p:blipFill>
            <a:blip r:embed="rId2" cstate="print"/>
            <a:stretch>
              <a:fillRect/>
            </a:stretch>
          </p:blipFill>
          <p:spPr>
            <a:xfrm>
              <a:off x="2859024" y="2563368"/>
              <a:ext cx="2590799" cy="563880"/>
            </a:xfrm>
            <a:prstGeom prst="rect">
              <a:avLst/>
            </a:prstGeom>
          </p:spPr>
        </p:pic>
        <p:sp>
          <p:nvSpPr>
            <p:cNvPr id="7" name="object 7"/>
            <p:cNvSpPr/>
            <p:nvPr/>
          </p:nvSpPr>
          <p:spPr>
            <a:xfrm>
              <a:off x="2891028" y="2586228"/>
              <a:ext cx="2525395" cy="467995"/>
            </a:xfrm>
            <a:custGeom>
              <a:avLst/>
              <a:gdLst/>
              <a:ahLst/>
              <a:cxnLst/>
              <a:rect l="l" t="t" r="r" b="b"/>
              <a:pathLst>
                <a:path w="2525395" h="467994">
                  <a:moveTo>
                    <a:pt x="2523743" y="467867"/>
                  </a:moveTo>
                  <a:lnTo>
                    <a:pt x="3048" y="467867"/>
                  </a:lnTo>
                  <a:lnTo>
                    <a:pt x="0" y="466343"/>
                  </a:lnTo>
                  <a:lnTo>
                    <a:pt x="0" y="3048"/>
                  </a:lnTo>
                  <a:lnTo>
                    <a:pt x="3048" y="0"/>
                  </a:lnTo>
                  <a:lnTo>
                    <a:pt x="2523743" y="0"/>
                  </a:lnTo>
                  <a:lnTo>
                    <a:pt x="2525267" y="3048"/>
                  </a:lnTo>
                  <a:lnTo>
                    <a:pt x="2525267" y="466343"/>
                  </a:lnTo>
                  <a:lnTo>
                    <a:pt x="2523743" y="467867"/>
                  </a:lnTo>
                  <a:close/>
                </a:path>
              </a:pathLst>
            </a:custGeom>
            <a:solidFill>
              <a:srgbClr val="79A79C"/>
            </a:solidFill>
          </p:spPr>
          <p:txBody>
            <a:bodyPr wrap="square" lIns="0" tIns="0" rIns="0" bIns="0" rtlCol="0"/>
            <a:lstStyle/>
            <a:p>
              <a:endParaRPr/>
            </a:p>
          </p:txBody>
        </p:sp>
      </p:grpSp>
      <p:sp>
        <p:nvSpPr>
          <p:cNvPr id="8" name="object 8"/>
          <p:cNvSpPr txBox="1"/>
          <p:nvPr/>
        </p:nvSpPr>
        <p:spPr>
          <a:xfrm>
            <a:off x="3272969" y="2602501"/>
            <a:ext cx="1742439"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FFFF"/>
                </a:solidFill>
                <a:latin typeface="Arial MT"/>
                <a:cs typeface="Arial MT"/>
              </a:rPr>
              <a:t>RR</a:t>
            </a:r>
            <a:r>
              <a:rPr sz="2400" spc="-90" dirty="0">
                <a:solidFill>
                  <a:srgbClr val="FFFFFF"/>
                </a:solidFill>
                <a:latin typeface="Arial MT"/>
                <a:cs typeface="Arial MT"/>
              </a:rPr>
              <a:t> </a:t>
            </a:r>
            <a:r>
              <a:rPr sz="2400" dirty="0">
                <a:solidFill>
                  <a:srgbClr val="FFFFFF"/>
                </a:solidFill>
                <a:latin typeface="Arial MT"/>
                <a:cs typeface="Arial MT"/>
              </a:rPr>
              <a:t>(q=8</a:t>
            </a:r>
            <a:r>
              <a:rPr sz="2400" spc="-160" dirty="0">
                <a:solidFill>
                  <a:srgbClr val="FFFFFF"/>
                </a:solidFill>
                <a:latin typeface="Arial MT"/>
                <a:cs typeface="Arial MT"/>
              </a:rPr>
              <a:t> </a:t>
            </a:r>
            <a:r>
              <a:rPr sz="2400" spc="-25" dirty="0">
                <a:solidFill>
                  <a:srgbClr val="FFFFFF"/>
                </a:solidFill>
                <a:latin typeface="Arial MT"/>
                <a:cs typeface="Arial MT"/>
              </a:rPr>
              <a:t>ms)</a:t>
            </a:r>
            <a:endParaRPr sz="2400">
              <a:latin typeface="Arial MT"/>
              <a:cs typeface="Arial MT"/>
            </a:endParaRPr>
          </a:p>
        </p:txBody>
      </p:sp>
      <p:grpSp>
        <p:nvGrpSpPr>
          <p:cNvPr id="9" name="object 9"/>
          <p:cNvGrpSpPr/>
          <p:nvPr/>
        </p:nvGrpSpPr>
        <p:grpSpPr>
          <a:xfrm>
            <a:off x="2011679" y="2464308"/>
            <a:ext cx="4971415" cy="841375"/>
            <a:chOff x="2011679" y="2464308"/>
            <a:chExt cx="4971415" cy="841375"/>
          </a:xfrm>
        </p:grpSpPr>
        <p:pic>
          <p:nvPicPr>
            <p:cNvPr id="10" name="object 10"/>
            <p:cNvPicPr/>
            <p:nvPr/>
          </p:nvPicPr>
          <p:blipFill>
            <a:blip r:embed="rId3" cstate="print"/>
            <a:stretch>
              <a:fillRect/>
            </a:stretch>
          </p:blipFill>
          <p:spPr>
            <a:xfrm>
              <a:off x="2011679" y="2705100"/>
              <a:ext cx="1022604" cy="283463"/>
            </a:xfrm>
            <a:prstGeom prst="rect">
              <a:avLst/>
            </a:prstGeom>
          </p:spPr>
        </p:pic>
        <p:sp>
          <p:nvSpPr>
            <p:cNvPr id="11" name="object 11"/>
            <p:cNvSpPr/>
            <p:nvPr/>
          </p:nvSpPr>
          <p:spPr>
            <a:xfrm>
              <a:off x="2058923" y="2811779"/>
              <a:ext cx="821690" cy="66040"/>
            </a:xfrm>
            <a:custGeom>
              <a:avLst/>
              <a:gdLst/>
              <a:ahLst/>
              <a:cxnLst/>
              <a:rect l="l" t="t" r="r" b="b"/>
              <a:pathLst>
                <a:path w="821689" h="66039">
                  <a:moveTo>
                    <a:pt x="742187" y="65531"/>
                  </a:moveTo>
                  <a:lnTo>
                    <a:pt x="736091" y="64007"/>
                  </a:lnTo>
                  <a:lnTo>
                    <a:pt x="733043" y="57911"/>
                  </a:lnTo>
                  <a:lnTo>
                    <a:pt x="731519" y="53339"/>
                  </a:lnTo>
                  <a:lnTo>
                    <a:pt x="733043" y="47243"/>
                  </a:lnTo>
                  <a:lnTo>
                    <a:pt x="737615" y="45719"/>
                  </a:lnTo>
                  <a:lnTo>
                    <a:pt x="784859" y="18287"/>
                  </a:lnTo>
                  <a:lnTo>
                    <a:pt x="0" y="18287"/>
                  </a:lnTo>
                  <a:lnTo>
                    <a:pt x="0" y="0"/>
                  </a:lnTo>
                  <a:lnTo>
                    <a:pt x="790955" y="0"/>
                  </a:lnTo>
                  <a:lnTo>
                    <a:pt x="790955" y="15239"/>
                  </a:lnTo>
                  <a:lnTo>
                    <a:pt x="798575" y="9143"/>
                  </a:lnTo>
                  <a:lnTo>
                    <a:pt x="813815" y="18287"/>
                  </a:lnTo>
                  <a:lnTo>
                    <a:pt x="821435" y="18287"/>
                  </a:lnTo>
                  <a:lnTo>
                    <a:pt x="746759" y="62483"/>
                  </a:lnTo>
                  <a:lnTo>
                    <a:pt x="742187" y="65531"/>
                  </a:lnTo>
                  <a:close/>
                </a:path>
              </a:pathLst>
            </a:custGeom>
            <a:solidFill>
              <a:srgbClr val="000000"/>
            </a:solidFill>
          </p:spPr>
          <p:txBody>
            <a:bodyPr wrap="square" lIns="0" tIns="0" rIns="0" bIns="0" rtlCol="0"/>
            <a:lstStyle/>
            <a:p>
              <a:endParaRPr/>
            </a:p>
          </p:txBody>
        </p:sp>
        <p:pic>
          <p:nvPicPr>
            <p:cNvPr id="12" name="object 12"/>
            <p:cNvPicPr/>
            <p:nvPr/>
          </p:nvPicPr>
          <p:blipFill>
            <a:blip r:embed="rId4" cstate="print"/>
            <a:stretch>
              <a:fillRect/>
            </a:stretch>
          </p:blipFill>
          <p:spPr>
            <a:xfrm>
              <a:off x="2784348" y="2758440"/>
              <a:ext cx="117348" cy="77724"/>
            </a:xfrm>
            <a:prstGeom prst="rect">
              <a:avLst/>
            </a:prstGeom>
          </p:spPr>
        </p:pic>
        <p:pic>
          <p:nvPicPr>
            <p:cNvPr id="13" name="object 13"/>
            <p:cNvPicPr/>
            <p:nvPr/>
          </p:nvPicPr>
          <p:blipFill>
            <a:blip r:embed="rId5" cstate="print"/>
            <a:stretch>
              <a:fillRect/>
            </a:stretch>
          </p:blipFill>
          <p:spPr>
            <a:xfrm>
              <a:off x="5364479" y="2705100"/>
              <a:ext cx="1024127" cy="283463"/>
            </a:xfrm>
            <a:prstGeom prst="rect">
              <a:avLst/>
            </a:prstGeom>
          </p:spPr>
        </p:pic>
        <p:sp>
          <p:nvSpPr>
            <p:cNvPr id="14" name="object 14"/>
            <p:cNvSpPr/>
            <p:nvPr/>
          </p:nvSpPr>
          <p:spPr>
            <a:xfrm>
              <a:off x="5411724" y="2811779"/>
              <a:ext cx="821690" cy="66040"/>
            </a:xfrm>
            <a:custGeom>
              <a:avLst/>
              <a:gdLst/>
              <a:ahLst/>
              <a:cxnLst/>
              <a:rect l="l" t="t" r="r" b="b"/>
              <a:pathLst>
                <a:path w="821689" h="66039">
                  <a:moveTo>
                    <a:pt x="742187" y="65531"/>
                  </a:moveTo>
                  <a:lnTo>
                    <a:pt x="736091" y="64007"/>
                  </a:lnTo>
                  <a:lnTo>
                    <a:pt x="733043" y="57911"/>
                  </a:lnTo>
                  <a:lnTo>
                    <a:pt x="731519" y="53339"/>
                  </a:lnTo>
                  <a:lnTo>
                    <a:pt x="733043" y="47243"/>
                  </a:lnTo>
                  <a:lnTo>
                    <a:pt x="737615" y="45719"/>
                  </a:lnTo>
                  <a:lnTo>
                    <a:pt x="784859" y="18287"/>
                  </a:lnTo>
                  <a:lnTo>
                    <a:pt x="0" y="18287"/>
                  </a:lnTo>
                  <a:lnTo>
                    <a:pt x="0" y="0"/>
                  </a:lnTo>
                  <a:lnTo>
                    <a:pt x="790955" y="0"/>
                  </a:lnTo>
                  <a:lnTo>
                    <a:pt x="790955" y="15239"/>
                  </a:lnTo>
                  <a:lnTo>
                    <a:pt x="798575" y="9143"/>
                  </a:lnTo>
                  <a:lnTo>
                    <a:pt x="813815" y="18287"/>
                  </a:lnTo>
                  <a:lnTo>
                    <a:pt x="821435" y="18287"/>
                  </a:lnTo>
                  <a:lnTo>
                    <a:pt x="746759" y="62483"/>
                  </a:lnTo>
                  <a:lnTo>
                    <a:pt x="742187" y="65531"/>
                  </a:lnTo>
                  <a:close/>
                </a:path>
              </a:pathLst>
            </a:custGeom>
            <a:solidFill>
              <a:srgbClr val="000000"/>
            </a:solidFill>
          </p:spPr>
          <p:txBody>
            <a:bodyPr wrap="square" lIns="0" tIns="0" rIns="0" bIns="0" rtlCol="0"/>
            <a:lstStyle/>
            <a:p>
              <a:endParaRPr/>
            </a:p>
          </p:txBody>
        </p:sp>
        <p:pic>
          <p:nvPicPr>
            <p:cNvPr id="15" name="object 15"/>
            <p:cNvPicPr/>
            <p:nvPr/>
          </p:nvPicPr>
          <p:blipFill>
            <a:blip r:embed="rId6" cstate="print"/>
            <a:stretch>
              <a:fillRect/>
            </a:stretch>
          </p:blipFill>
          <p:spPr>
            <a:xfrm>
              <a:off x="6138671" y="2758440"/>
              <a:ext cx="117348" cy="77724"/>
            </a:xfrm>
            <a:prstGeom prst="rect">
              <a:avLst/>
            </a:prstGeom>
          </p:spPr>
        </p:pic>
        <p:pic>
          <p:nvPicPr>
            <p:cNvPr id="16" name="object 16"/>
            <p:cNvPicPr/>
            <p:nvPr/>
          </p:nvPicPr>
          <p:blipFill>
            <a:blip r:embed="rId7" cstate="print"/>
            <a:stretch>
              <a:fillRect/>
            </a:stretch>
          </p:blipFill>
          <p:spPr>
            <a:xfrm>
              <a:off x="6220967" y="2464308"/>
              <a:ext cx="762000" cy="841248"/>
            </a:xfrm>
            <a:prstGeom prst="rect">
              <a:avLst/>
            </a:prstGeom>
          </p:spPr>
        </p:pic>
        <p:sp>
          <p:nvSpPr>
            <p:cNvPr id="17" name="object 17"/>
            <p:cNvSpPr/>
            <p:nvPr/>
          </p:nvSpPr>
          <p:spPr>
            <a:xfrm>
              <a:off x="6265164" y="2496311"/>
              <a:ext cx="675640" cy="655320"/>
            </a:xfrm>
            <a:custGeom>
              <a:avLst/>
              <a:gdLst/>
              <a:ahLst/>
              <a:cxnLst/>
              <a:rect l="l" t="t" r="r" b="b"/>
              <a:pathLst>
                <a:path w="675640" h="655319">
                  <a:moveTo>
                    <a:pt x="673607" y="655320"/>
                  </a:moveTo>
                  <a:lnTo>
                    <a:pt x="3047" y="655320"/>
                  </a:lnTo>
                  <a:lnTo>
                    <a:pt x="0" y="653796"/>
                  </a:lnTo>
                  <a:lnTo>
                    <a:pt x="0" y="3048"/>
                  </a:lnTo>
                  <a:lnTo>
                    <a:pt x="3047" y="0"/>
                  </a:lnTo>
                  <a:lnTo>
                    <a:pt x="673607" y="0"/>
                  </a:lnTo>
                  <a:lnTo>
                    <a:pt x="675131" y="3048"/>
                  </a:lnTo>
                  <a:lnTo>
                    <a:pt x="675131" y="653796"/>
                  </a:lnTo>
                  <a:lnTo>
                    <a:pt x="673607" y="655320"/>
                  </a:lnTo>
                  <a:close/>
                </a:path>
              </a:pathLst>
            </a:custGeom>
            <a:solidFill>
              <a:srgbClr val="958989"/>
            </a:solidFill>
          </p:spPr>
          <p:txBody>
            <a:bodyPr wrap="square" lIns="0" tIns="0" rIns="0" bIns="0" rtlCol="0"/>
            <a:lstStyle/>
            <a:p>
              <a:endParaRPr/>
            </a:p>
          </p:txBody>
        </p:sp>
      </p:grpSp>
      <p:sp>
        <p:nvSpPr>
          <p:cNvPr id="18" name="object 18"/>
          <p:cNvSpPr txBox="1"/>
          <p:nvPr/>
        </p:nvSpPr>
        <p:spPr>
          <a:xfrm>
            <a:off x="6374354" y="2643652"/>
            <a:ext cx="504190"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Arial MT"/>
                <a:cs typeface="Arial MT"/>
              </a:rPr>
              <a:t>CPU</a:t>
            </a:r>
            <a:endParaRPr sz="1800">
              <a:latin typeface="Arial MT"/>
              <a:cs typeface="Arial MT"/>
            </a:endParaRPr>
          </a:p>
        </p:txBody>
      </p:sp>
      <p:grpSp>
        <p:nvGrpSpPr>
          <p:cNvPr id="19" name="object 19"/>
          <p:cNvGrpSpPr/>
          <p:nvPr/>
        </p:nvGrpSpPr>
        <p:grpSpPr>
          <a:xfrm>
            <a:off x="2854451" y="3765400"/>
            <a:ext cx="2595880" cy="563245"/>
            <a:chOff x="2854451" y="3765400"/>
            <a:chExt cx="2595880" cy="563245"/>
          </a:xfrm>
        </p:grpSpPr>
        <p:pic>
          <p:nvPicPr>
            <p:cNvPr id="20" name="object 20"/>
            <p:cNvPicPr/>
            <p:nvPr/>
          </p:nvPicPr>
          <p:blipFill>
            <a:blip r:embed="rId8" cstate="print"/>
            <a:stretch>
              <a:fillRect/>
            </a:stretch>
          </p:blipFill>
          <p:spPr>
            <a:xfrm>
              <a:off x="2854451" y="3765400"/>
              <a:ext cx="2595371" cy="562759"/>
            </a:xfrm>
            <a:prstGeom prst="rect">
              <a:avLst/>
            </a:prstGeom>
          </p:spPr>
        </p:pic>
        <p:sp>
          <p:nvSpPr>
            <p:cNvPr id="21" name="object 21"/>
            <p:cNvSpPr/>
            <p:nvPr/>
          </p:nvSpPr>
          <p:spPr>
            <a:xfrm>
              <a:off x="2891028" y="3784092"/>
              <a:ext cx="2525395" cy="467995"/>
            </a:xfrm>
            <a:custGeom>
              <a:avLst/>
              <a:gdLst/>
              <a:ahLst/>
              <a:cxnLst/>
              <a:rect l="l" t="t" r="r" b="b"/>
              <a:pathLst>
                <a:path w="2525395" h="467995">
                  <a:moveTo>
                    <a:pt x="2523743" y="467867"/>
                  </a:moveTo>
                  <a:lnTo>
                    <a:pt x="3048" y="467867"/>
                  </a:lnTo>
                  <a:lnTo>
                    <a:pt x="0" y="466343"/>
                  </a:lnTo>
                  <a:lnTo>
                    <a:pt x="0" y="3048"/>
                  </a:lnTo>
                  <a:lnTo>
                    <a:pt x="3048" y="0"/>
                  </a:lnTo>
                  <a:lnTo>
                    <a:pt x="2523743" y="0"/>
                  </a:lnTo>
                  <a:lnTo>
                    <a:pt x="2525267" y="3048"/>
                  </a:lnTo>
                  <a:lnTo>
                    <a:pt x="2525267" y="466343"/>
                  </a:lnTo>
                  <a:lnTo>
                    <a:pt x="2523743" y="467867"/>
                  </a:lnTo>
                  <a:close/>
                </a:path>
              </a:pathLst>
            </a:custGeom>
            <a:solidFill>
              <a:srgbClr val="79A79C"/>
            </a:solidFill>
          </p:spPr>
          <p:txBody>
            <a:bodyPr wrap="square" lIns="0" tIns="0" rIns="0" bIns="0" rtlCol="0"/>
            <a:lstStyle/>
            <a:p>
              <a:endParaRPr/>
            </a:p>
          </p:txBody>
        </p:sp>
      </p:grpSp>
      <p:sp>
        <p:nvSpPr>
          <p:cNvPr id="22" name="object 22"/>
          <p:cNvSpPr txBox="1"/>
          <p:nvPr/>
        </p:nvSpPr>
        <p:spPr>
          <a:xfrm>
            <a:off x="2891028" y="3800266"/>
            <a:ext cx="2525395" cy="391160"/>
          </a:xfrm>
          <a:prstGeom prst="rect">
            <a:avLst/>
          </a:prstGeom>
        </p:spPr>
        <p:txBody>
          <a:bodyPr vert="horz" wrap="square" lIns="0" tIns="12700" rIns="0" bIns="0" rtlCol="0">
            <a:spAutoFit/>
          </a:bodyPr>
          <a:lstStyle/>
          <a:p>
            <a:pPr marL="310515">
              <a:lnSpc>
                <a:spcPct val="100000"/>
              </a:lnSpc>
              <a:spcBef>
                <a:spcPts val="100"/>
              </a:spcBef>
            </a:pPr>
            <a:r>
              <a:rPr sz="2400" dirty="0">
                <a:solidFill>
                  <a:srgbClr val="FFFFFF"/>
                </a:solidFill>
                <a:latin typeface="Arial MT"/>
                <a:cs typeface="Arial MT"/>
              </a:rPr>
              <a:t>RR</a:t>
            </a:r>
            <a:r>
              <a:rPr sz="2400" spc="-55" dirty="0">
                <a:solidFill>
                  <a:srgbClr val="FFFFFF"/>
                </a:solidFill>
                <a:latin typeface="Arial MT"/>
                <a:cs typeface="Arial MT"/>
              </a:rPr>
              <a:t> </a:t>
            </a:r>
            <a:r>
              <a:rPr sz="2400" spc="-10" dirty="0">
                <a:solidFill>
                  <a:srgbClr val="FFFFFF"/>
                </a:solidFill>
                <a:latin typeface="Arial MT"/>
                <a:cs typeface="Arial MT"/>
              </a:rPr>
              <a:t>(q=16</a:t>
            </a:r>
            <a:r>
              <a:rPr sz="2400" spc="-155" dirty="0">
                <a:solidFill>
                  <a:srgbClr val="FFFFFF"/>
                </a:solidFill>
                <a:latin typeface="Arial MT"/>
                <a:cs typeface="Arial MT"/>
              </a:rPr>
              <a:t> </a:t>
            </a:r>
            <a:r>
              <a:rPr sz="2400" spc="-25" dirty="0">
                <a:solidFill>
                  <a:srgbClr val="FFFFFF"/>
                </a:solidFill>
                <a:latin typeface="Arial MT"/>
                <a:cs typeface="Arial MT"/>
              </a:rPr>
              <a:t>ms)</a:t>
            </a:r>
            <a:endParaRPr sz="2400">
              <a:latin typeface="Arial MT"/>
              <a:cs typeface="Arial MT"/>
            </a:endParaRPr>
          </a:p>
        </p:txBody>
      </p:sp>
      <p:grpSp>
        <p:nvGrpSpPr>
          <p:cNvPr id="23" name="object 23"/>
          <p:cNvGrpSpPr/>
          <p:nvPr/>
        </p:nvGrpSpPr>
        <p:grpSpPr>
          <a:xfrm>
            <a:off x="5364479" y="3665220"/>
            <a:ext cx="1618615" cy="836930"/>
            <a:chOff x="5364479" y="3665220"/>
            <a:chExt cx="1618615" cy="836930"/>
          </a:xfrm>
        </p:grpSpPr>
        <p:pic>
          <p:nvPicPr>
            <p:cNvPr id="24" name="object 24"/>
            <p:cNvPicPr/>
            <p:nvPr/>
          </p:nvPicPr>
          <p:blipFill>
            <a:blip r:embed="rId9" cstate="print"/>
            <a:stretch>
              <a:fillRect/>
            </a:stretch>
          </p:blipFill>
          <p:spPr>
            <a:xfrm>
              <a:off x="5364479" y="3906012"/>
              <a:ext cx="1024127" cy="280416"/>
            </a:xfrm>
            <a:prstGeom prst="rect">
              <a:avLst/>
            </a:prstGeom>
          </p:spPr>
        </p:pic>
        <p:sp>
          <p:nvSpPr>
            <p:cNvPr id="25" name="object 25"/>
            <p:cNvSpPr/>
            <p:nvPr/>
          </p:nvSpPr>
          <p:spPr>
            <a:xfrm>
              <a:off x="5411724" y="4008120"/>
              <a:ext cx="821690" cy="67310"/>
            </a:xfrm>
            <a:custGeom>
              <a:avLst/>
              <a:gdLst/>
              <a:ahLst/>
              <a:cxnLst/>
              <a:rect l="l" t="t" r="r" b="b"/>
              <a:pathLst>
                <a:path w="821689" h="67310">
                  <a:moveTo>
                    <a:pt x="742187" y="67056"/>
                  </a:moveTo>
                  <a:lnTo>
                    <a:pt x="736091" y="65532"/>
                  </a:lnTo>
                  <a:lnTo>
                    <a:pt x="733043" y="59436"/>
                  </a:lnTo>
                  <a:lnTo>
                    <a:pt x="731519" y="54864"/>
                  </a:lnTo>
                  <a:lnTo>
                    <a:pt x="733043" y="48768"/>
                  </a:lnTo>
                  <a:lnTo>
                    <a:pt x="737615" y="47244"/>
                  </a:lnTo>
                  <a:lnTo>
                    <a:pt x="783335" y="21336"/>
                  </a:lnTo>
                  <a:lnTo>
                    <a:pt x="0" y="21336"/>
                  </a:lnTo>
                  <a:lnTo>
                    <a:pt x="0" y="0"/>
                  </a:lnTo>
                  <a:lnTo>
                    <a:pt x="790955" y="0"/>
                  </a:lnTo>
                  <a:lnTo>
                    <a:pt x="790955" y="16764"/>
                  </a:lnTo>
                  <a:lnTo>
                    <a:pt x="798575" y="10668"/>
                  </a:lnTo>
                  <a:lnTo>
                    <a:pt x="813815" y="19812"/>
                  </a:lnTo>
                  <a:lnTo>
                    <a:pt x="821435" y="19812"/>
                  </a:lnTo>
                  <a:lnTo>
                    <a:pt x="746759" y="64008"/>
                  </a:lnTo>
                  <a:lnTo>
                    <a:pt x="742187" y="67056"/>
                  </a:lnTo>
                  <a:close/>
                </a:path>
              </a:pathLst>
            </a:custGeom>
            <a:solidFill>
              <a:srgbClr val="000000"/>
            </a:solidFill>
          </p:spPr>
          <p:txBody>
            <a:bodyPr wrap="square" lIns="0" tIns="0" rIns="0" bIns="0" rtlCol="0"/>
            <a:lstStyle/>
            <a:p>
              <a:endParaRPr/>
            </a:p>
          </p:txBody>
        </p:sp>
        <p:pic>
          <p:nvPicPr>
            <p:cNvPr id="26" name="object 26"/>
            <p:cNvPicPr/>
            <p:nvPr/>
          </p:nvPicPr>
          <p:blipFill>
            <a:blip r:embed="rId10" cstate="print"/>
            <a:stretch>
              <a:fillRect/>
            </a:stretch>
          </p:blipFill>
          <p:spPr>
            <a:xfrm>
              <a:off x="6138671" y="3956304"/>
              <a:ext cx="117348" cy="76200"/>
            </a:xfrm>
            <a:prstGeom prst="rect">
              <a:avLst/>
            </a:prstGeom>
          </p:spPr>
        </p:pic>
        <p:pic>
          <p:nvPicPr>
            <p:cNvPr id="27" name="object 27"/>
            <p:cNvPicPr/>
            <p:nvPr/>
          </p:nvPicPr>
          <p:blipFill>
            <a:blip r:embed="rId11" cstate="print"/>
            <a:stretch>
              <a:fillRect/>
            </a:stretch>
          </p:blipFill>
          <p:spPr>
            <a:xfrm>
              <a:off x="6220967" y="3665220"/>
              <a:ext cx="762000" cy="836675"/>
            </a:xfrm>
            <a:prstGeom prst="rect">
              <a:avLst/>
            </a:prstGeom>
          </p:spPr>
        </p:pic>
        <p:sp>
          <p:nvSpPr>
            <p:cNvPr id="28" name="object 28"/>
            <p:cNvSpPr/>
            <p:nvPr/>
          </p:nvSpPr>
          <p:spPr>
            <a:xfrm>
              <a:off x="6265163" y="3694176"/>
              <a:ext cx="675640" cy="655320"/>
            </a:xfrm>
            <a:custGeom>
              <a:avLst/>
              <a:gdLst/>
              <a:ahLst/>
              <a:cxnLst/>
              <a:rect l="l" t="t" r="r" b="b"/>
              <a:pathLst>
                <a:path w="675640" h="655320">
                  <a:moveTo>
                    <a:pt x="673607" y="655320"/>
                  </a:moveTo>
                  <a:lnTo>
                    <a:pt x="3047" y="655320"/>
                  </a:lnTo>
                  <a:lnTo>
                    <a:pt x="0" y="653796"/>
                  </a:lnTo>
                  <a:lnTo>
                    <a:pt x="0" y="3048"/>
                  </a:lnTo>
                  <a:lnTo>
                    <a:pt x="3047" y="0"/>
                  </a:lnTo>
                  <a:lnTo>
                    <a:pt x="673607" y="0"/>
                  </a:lnTo>
                  <a:lnTo>
                    <a:pt x="675131" y="3048"/>
                  </a:lnTo>
                  <a:lnTo>
                    <a:pt x="675131" y="653796"/>
                  </a:lnTo>
                  <a:lnTo>
                    <a:pt x="673607" y="655320"/>
                  </a:lnTo>
                  <a:close/>
                </a:path>
              </a:pathLst>
            </a:custGeom>
            <a:solidFill>
              <a:srgbClr val="958989"/>
            </a:solidFill>
          </p:spPr>
          <p:txBody>
            <a:bodyPr wrap="square" lIns="0" tIns="0" rIns="0" bIns="0" rtlCol="0"/>
            <a:lstStyle/>
            <a:p>
              <a:endParaRPr/>
            </a:p>
          </p:txBody>
        </p:sp>
      </p:grpSp>
      <p:sp>
        <p:nvSpPr>
          <p:cNvPr id="29" name="object 29"/>
          <p:cNvSpPr txBox="1"/>
          <p:nvPr/>
        </p:nvSpPr>
        <p:spPr>
          <a:xfrm>
            <a:off x="6372791" y="3859760"/>
            <a:ext cx="504190"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Arial MT"/>
                <a:cs typeface="Arial MT"/>
              </a:rPr>
              <a:t>CPU</a:t>
            </a:r>
            <a:endParaRPr sz="1800">
              <a:latin typeface="Arial MT"/>
              <a:cs typeface="Arial MT"/>
            </a:endParaRPr>
          </a:p>
        </p:txBody>
      </p:sp>
      <p:grpSp>
        <p:nvGrpSpPr>
          <p:cNvPr id="30" name="object 30"/>
          <p:cNvGrpSpPr/>
          <p:nvPr/>
        </p:nvGrpSpPr>
        <p:grpSpPr>
          <a:xfrm>
            <a:off x="2859024" y="4942332"/>
            <a:ext cx="2590800" cy="562610"/>
            <a:chOff x="2859024" y="4942332"/>
            <a:chExt cx="2590800" cy="562610"/>
          </a:xfrm>
        </p:grpSpPr>
        <p:pic>
          <p:nvPicPr>
            <p:cNvPr id="31" name="object 31"/>
            <p:cNvPicPr/>
            <p:nvPr/>
          </p:nvPicPr>
          <p:blipFill>
            <a:blip r:embed="rId12" cstate="print"/>
            <a:stretch>
              <a:fillRect/>
            </a:stretch>
          </p:blipFill>
          <p:spPr>
            <a:xfrm>
              <a:off x="2859024" y="4942332"/>
              <a:ext cx="2590799" cy="562355"/>
            </a:xfrm>
            <a:prstGeom prst="rect">
              <a:avLst/>
            </a:prstGeom>
          </p:spPr>
        </p:pic>
        <p:sp>
          <p:nvSpPr>
            <p:cNvPr id="32" name="object 32"/>
            <p:cNvSpPr/>
            <p:nvPr/>
          </p:nvSpPr>
          <p:spPr>
            <a:xfrm>
              <a:off x="2891028" y="4962144"/>
              <a:ext cx="2525395" cy="467995"/>
            </a:xfrm>
            <a:custGeom>
              <a:avLst/>
              <a:gdLst/>
              <a:ahLst/>
              <a:cxnLst/>
              <a:rect l="l" t="t" r="r" b="b"/>
              <a:pathLst>
                <a:path w="2525395" h="467995">
                  <a:moveTo>
                    <a:pt x="2523743" y="467867"/>
                  </a:moveTo>
                  <a:lnTo>
                    <a:pt x="3048" y="467867"/>
                  </a:lnTo>
                  <a:lnTo>
                    <a:pt x="0" y="466343"/>
                  </a:lnTo>
                  <a:lnTo>
                    <a:pt x="0" y="3048"/>
                  </a:lnTo>
                  <a:lnTo>
                    <a:pt x="3048" y="0"/>
                  </a:lnTo>
                  <a:lnTo>
                    <a:pt x="2523743" y="0"/>
                  </a:lnTo>
                  <a:lnTo>
                    <a:pt x="2525267" y="3048"/>
                  </a:lnTo>
                  <a:lnTo>
                    <a:pt x="2525267" y="466343"/>
                  </a:lnTo>
                  <a:lnTo>
                    <a:pt x="2523743" y="467867"/>
                  </a:lnTo>
                  <a:close/>
                </a:path>
              </a:pathLst>
            </a:custGeom>
            <a:solidFill>
              <a:srgbClr val="79A79C"/>
            </a:solidFill>
          </p:spPr>
          <p:txBody>
            <a:bodyPr wrap="square" lIns="0" tIns="0" rIns="0" bIns="0" rtlCol="0"/>
            <a:lstStyle/>
            <a:p>
              <a:endParaRPr/>
            </a:p>
          </p:txBody>
        </p:sp>
      </p:grpSp>
      <p:sp>
        <p:nvSpPr>
          <p:cNvPr id="33" name="object 33"/>
          <p:cNvSpPr txBox="1"/>
          <p:nvPr/>
        </p:nvSpPr>
        <p:spPr>
          <a:xfrm>
            <a:off x="3189180" y="4978387"/>
            <a:ext cx="19100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FFFF"/>
                </a:solidFill>
                <a:latin typeface="Arial MT"/>
                <a:cs typeface="Arial MT"/>
              </a:rPr>
              <a:t>RR</a:t>
            </a:r>
            <a:r>
              <a:rPr sz="2400" spc="-55" dirty="0">
                <a:solidFill>
                  <a:srgbClr val="FFFFFF"/>
                </a:solidFill>
                <a:latin typeface="Arial MT"/>
                <a:cs typeface="Arial MT"/>
              </a:rPr>
              <a:t> </a:t>
            </a:r>
            <a:r>
              <a:rPr sz="2400" spc="-10" dirty="0">
                <a:solidFill>
                  <a:srgbClr val="FFFFFF"/>
                </a:solidFill>
                <a:latin typeface="Arial MT"/>
                <a:cs typeface="Arial MT"/>
              </a:rPr>
              <a:t>(q=32</a:t>
            </a:r>
            <a:r>
              <a:rPr sz="2400" spc="-155" dirty="0">
                <a:solidFill>
                  <a:srgbClr val="FFFFFF"/>
                </a:solidFill>
                <a:latin typeface="Arial MT"/>
                <a:cs typeface="Arial MT"/>
              </a:rPr>
              <a:t> </a:t>
            </a:r>
            <a:r>
              <a:rPr sz="2400" spc="-25" dirty="0">
                <a:solidFill>
                  <a:srgbClr val="FFFFFF"/>
                </a:solidFill>
                <a:latin typeface="Arial MT"/>
                <a:cs typeface="Arial MT"/>
              </a:rPr>
              <a:t>ms)</a:t>
            </a:r>
            <a:endParaRPr sz="2400">
              <a:latin typeface="Arial MT"/>
              <a:cs typeface="Arial MT"/>
            </a:endParaRPr>
          </a:p>
        </p:txBody>
      </p:sp>
      <p:grpSp>
        <p:nvGrpSpPr>
          <p:cNvPr id="34" name="object 34"/>
          <p:cNvGrpSpPr/>
          <p:nvPr/>
        </p:nvGrpSpPr>
        <p:grpSpPr>
          <a:xfrm>
            <a:off x="5364479" y="4841748"/>
            <a:ext cx="1618615" cy="836930"/>
            <a:chOff x="5364479" y="4841748"/>
            <a:chExt cx="1618615" cy="836930"/>
          </a:xfrm>
        </p:grpSpPr>
        <p:pic>
          <p:nvPicPr>
            <p:cNvPr id="35" name="object 35"/>
            <p:cNvPicPr/>
            <p:nvPr/>
          </p:nvPicPr>
          <p:blipFill>
            <a:blip r:embed="rId13" cstate="print"/>
            <a:stretch>
              <a:fillRect/>
            </a:stretch>
          </p:blipFill>
          <p:spPr>
            <a:xfrm>
              <a:off x="5364479" y="5082539"/>
              <a:ext cx="1024127" cy="280416"/>
            </a:xfrm>
            <a:prstGeom prst="rect">
              <a:avLst/>
            </a:prstGeom>
          </p:spPr>
        </p:pic>
        <p:sp>
          <p:nvSpPr>
            <p:cNvPr id="36" name="object 36"/>
            <p:cNvSpPr/>
            <p:nvPr/>
          </p:nvSpPr>
          <p:spPr>
            <a:xfrm>
              <a:off x="5411724" y="5187695"/>
              <a:ext cx="821690" cy="66040"/>
            </a:xfrm>
            <a:custGeom>
              <a:avLst/>
              <a:gdLst/>
              <a:ahLst/>
              <a:cxnLst/>
              <a:rect l="l" t="t" r="r" b="b"/>
              <a:pathLst>
                <a:path w="821689" h="66039">
                  <a:moveTo>
                    <a:pt x="742187" y="65531"/>
                  </a:moveTo>
                  <a:lnTo>
                    <a:pt x="736091" y="64007"/>
                  </a:lnTo>
                  <a:lnTo>
                    <a:pt x="733043" y="57911"/>
                  </a:lnTo>
                  <a:lnTo>
                    <a:pt x="731519" y="53339"/>
                  </a:lnTo>
                  <a:lnTo>
                    <a:pt x="733043" y="47243"/>
                  </a:lnTo>
                  <a:lnTo>
                    <a:pt x="737615" y="45719"/>
                  </a:lnTo>
                  <a:lnTo>
                    <a:pt x="784859" y="18287"/>
                  </a:lnTo>
                  <a:lnTo>
                    <a:pt x="0" y="18287"/>
                  </a:lnTo>
                  <a:lnTo>
                    <a:pt x="0" y="0"/>
                  </a:lnTo>
                  <a:lnTo>
                    <a:pt x="790955" y="0"/>
                  </a:lnTo>
                  <a:lnTo>
                    <a:pt x="790955" y="15239"/>
                  </a:lnTo>
                  <a:lnTo>
                    <a:pt x="798575" y="9143"/>
                  </a:lnTo>
                  <a:lnTo>
                    <a:pt x="813815" y="18287"/>
                  </a:lnTo>
                  <a:lnTo>
                    <a:pt x="821435" y="18287"/>
                  </a:lnTo>
                  <a:lnTo>
                    <a:pt x="746759" y="62483"/>
                  </a:lnTo>
                  <a:lnTo>
                    <a:pt x="742187" y="65531"/>
                  </a:lnTo>
                  <a:close/>
                </a:path>
              </a:pathLst>
            </a:custGeom>
            <a:solidFill>
              <a:srgbClr val="000000"/>
            </a:solidFill>
          </p:spPr>
          <p:txBody>
            <a:bodyPr wrap="square" lIns="0" tIns="0" rIns="0" bIns="0" rtlCol="0"/>
            <a:lstStyle/>
            <a:p>
              <a:endParaRPr/>
            </a:p>
          </p:txBody>
        </p:sp>
        <p:pic>
          <p:nvPicPr>
            <p:cNvPr id="37" name="object 37"/>
            <p:cNvPicPr/>
            <p:nvPr/>
          </p:nvPicPr>
          <p:blipFill>
            <a:blip r:embed="rId14" cstate="print"/>
            <a:stretch>
              <a:fillRect/>
            </a:stretch>
          </p:blipFill>
          <p:spPr>
            <a:xfrm>
              <a:off x="6138671" y="5132831"/>
              <a:ext cx="117348" cy="80771"/>
            </a:xfrm>
            <a:prstGeom prst="rect">
              <a:avLst/>
            </a:prstGeom>
          </p:spPr>
        </p:pic>
        <p:pic>
          <p:nvPicPr>
            <p:cNvPr id="38" name="object 38"/>
            <p:cNvPicPr/>
            <p:nvPr/>
          </p:nvPicPr>
          <p:blipFill>
            <a:blip r:embed="rId15" cstate="print"/>
            <a:stretch>
              <a:fillRect/>
            </a:stretch>
          </p:blipFill>
          <p:spPr>
            <a:xfrm>
              <a:off x="6220967" y="4841748"/>
              <a:ext cx="762000" cy="836675"/>
            </a:xfrm>
            <a:prstGeom prst="rect">
              <a:avLst/>
            </a:prstGeom>
          </p:spPr>
        </p:pic>
        <p:sp>
          <p:nvSpPr>
            <p:cNvPr id="39" name="object 39"/>
            <p:cNvSpPr/>
            <p:nvPr/>
          </p:nvSpPr>
          <p:spPr>
            <a:xfrm>
              <a:off x="6265163" y="4872227"/>
              <a:ext cx="675640" cy="655320"/>
            </a:xfrm>
            <a:custGeom>
              <a:avLst/>
              <a:gdLst/>
              <a:ahLst/>
              <a:cxnLst/>
              <a:rect l="l" t="t" r="r" b="b"/>
              <a:pathLst>
                <a:path w="675640" h="655320">
                  <a:moveTo>
                    <a:pt x="673607" y="655320"/>
                  </a:moveTo>
                  <a:lnTo>
                    <a:pt x="3047" y="655320"/>
                  </a:lnTo>
                  <a:lnTo>
                    <a:pt x="0" y="653796"/>
                  </a:lnTo>
                  <a:lnTo>
                    <a:pt x="0" y="3048"/>
                  </a:lnTo>
                  <a:lnTo>
                    <a:pt x="3047" y="0"/>
                  </a:lnTo>
                  <a:lnTo>
                    <a:pt x="673607" y="0"/>
                  </a:lnTo>
                  <a:lnTo>
                    <a:pt x="675131" y="3048"/>
                  </a:lnTo>
                  <a:lnTo>
                    <a:pt x="675131" y="653796"/>
                  </a:lnTo>
                  <a:lnTo>
                    <a:pt x="673607" y="655320"/>
                  </a:lnTo>
                  <a:close/>
                </a:path>
              </a:pathLst>
            </a:custGeom>
            <a:solidFill>
              <a:srgbClr val="958989"/>
            </a:solidFill>
          </p:spPr>
          <p:txBody>
            <a:bodyPr wrap="square" lIns="0" tIns="0" rIns="0" bIns="0" rtlCol="0"/>
            <a:lstStyle/>
            <a:p>
              <a:endParaRPr/>
            </a:p>
          </p:txBody>
        </p:sp>
      </p:grpSp>
      <p:sp>
        <p:nvSpPr>
          <p:cNvPr id="40" name="object 40"/>
          <p:cNvSpPr txBox="1"/>
          <p:nvPr/>
        </p:nvSpPr>
        <p:spPr>
          <a:xfrm>
            <a:off x="6374354" y="5019500"/>
            <a:ext cx="504190"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Arial MT"/>
                <a:cs typeface="Arial MT"/>
              </a:rPr>
              <a:t>CPU</a:t>
            </a:r>
            <a:endParaRPr sz="1800">
              <a:latin typeface="Arial MT"/>
              <a:cs typeface="Arial MT"/>
            </a:endParaRPr>
          </a:p>
        </p:txBody>
      </p:sp>
      <p:grpSp>
        <p:nvGrpSpPr>
          <p:cNvPr id="41" name="object 41"/>
          <p:cNvGrpSpPr/>
          <p:nvPr/>
        </p:nvGrpSpPr>
        <p:grpSpPr>
          <a:xfrm>
            <a:off x="2859024" y="6083807"/>
            <a:ext cx="2590800" cy="554990"/>
            <a:chOff x="2859024" y="6083807"/>
            <a:chExt cx="2590800" cy="554990"/>
          </a:xfrm>
        </p:grpSpPr>
        <p:pic>
          <p:nvPicPr>
            <p:cNvPr id="42" name="object 42"/>
            <p:cNvPicPr/>
            <p:nvPr/>
          </p:nvPicPr>
          <p:blipFill>
            <a:blip r:embed="rId16" cstate="print"/>
            <a:stretch>
              <a:fillRect/>
            </a:stretch>
          </p:blipFill>
          <p:spPr>
            <a:xfrm>
              <a:off x="2859024" y="6083807"/>
              <a:ext cx="2590799" cy="554735"/>
            </a:xfrm>
            <a:prstGeom prst="rect">
              <a:avLst/>
            </a:prstGeom>
          </p:spPr>
        </p:pic>
        <p:sp>
          <p:nvSpPr>
            <p:cNvPr id="43" name="object 43"/>
            <p:cNvSpPr/>
            <p:nvPr/>
          </p:nvSpPr>
          <p:spPr>
            <a:xfrm>
              <a:off x="2891028" y="6105144"/>
              <a:ext cx="2525395" cy="467995"/>
            </a:xfrm>
            <a:custGeom>
              <a:avLst/>
              <a:gdLst/>
              <a:ahLst/>
              <a:cxnLst/>
              <a:rect l="l" t="t" r="r" b="b"/>
              <a:pathLst>
                <a:path w="2525395" h="467995">
                  <a:moveTo>
                    <a:pt x="2523743" y="467867"/>
                  </a:moveTo>
                  <a:lnTo>
                    <a:pt x="3048" y="467867"/>
                  </a:lnTo>
                  <a:lnTo>
                    <a:pt x="0" y="466343"/>
                  </a:lnTo>
                  <a:lnTo>
                    <a:pt x="0" y="3048"/>
                  </a:lnTo>
                  <a:lnTo>
                    <a:pt x="3048" y="0"/>
                  </a:lnTo>
                  <a:lnTo>
                    <a:pt x="2523743" y="0"/>
                  </a:lnTo>
                  <a:lnTo>
                    <a:pt x="2525267" y="3048"/>
                  </a:lnTo>
                  <a:lnTo>
                    <a:pt x="2525267" y="466343"/>
                  </a:lnTo>
                  <a:lnTo>
                    <a:pt x="2523743" y="467867"/>
                  </a:lnTo>
                  <a:close/>
                </a:path>
              </a:pathLst>
            </a:custGeom>
            <a:solidFill>
              <a:srgbClr val="79A79C"/>
            </a:solidFill>
          </p:spPr>
          <p:txBody>
            <a:bodyPr wrap="square" lIns="0" tIns="0" rIns="0" bIns="0" rtlCol="0"/>
            <a:lstStyle/>
            <a:p>
              <a:endParaRPr/>
            </a:p>
          </p:txBody>
        </p:sp>
      </p:grpSp>
      <p:sp>
        <p:nvSpPr>
          <p:cNvPr id="44" name="object 44"/>
          <p:cNvSpPr txBox="1"/>
          <p:nvPr/>
        </p:nvSpPr>
        <p:spPr>
          <a:xfrm>
            <a:off x="3745498" y="6122872"/>
            <a:ext cx="820419" cy="391160"/>
          </a:xfrm>
          <a:prstGeom prst="rect">
            <a:avLst/>
          </a:prstGeom>
        </p:spPr>
        <p:txBody>
          <a:bodyPr vert="horz" wrap="square" lIns="0" tIns="12700" rIns="0" bIns="0" rtlCol="0">
            <a:spAutoFit/>
          </a:bodyPr>
          <a:lstStyle/>
          <a:p>
            <a:pPr marL="12700">
              <a:lnSpc>
                <a:spcPct val="100000"/>
              </a:lnSpc>
              <a:spcBef>
                <a:spcPts val="100"/>
              </a:spcBef>
            </a:pPr>
            <a:r>
              <a:rPr sz="2400" spc="-20" dirty="0">
                <a:solidFill>
                  <a:srgbClr val="FFFFFF"/>
                </a:solidFill>
                <a:latin typeface="Arial MT"/>
                <a:cs typeface="Arial MT"/>
              </a:rPr>
              <a:t>FCFS</a:t>
            </a:r>
            <a:endParaRPr sz="2400">
              <a:latin typeface="Arial MT"/>
              <a:cs typeface="Arial MT"/>
            </a:endParaRPr>
          </a:p>
        </p:txBody>
      </p:sp>
      <p:grpSp>
        <p:nvGrpSpPr>
          <p:cNvPr id="45" name="object 45"/>
          <p:cNvGrpSpPr/>
          <p:nvPr/>
        </p:nvGrpSpPr>
        <p:grpSpPr>
          <a:xfrm>
            <a:off x="5364479" y="5984748"/>
            <a:ext cx="1618615" cy="836930"/>
            <a:chOff x="5364479" y="5984748"/>
            <a:chExt cx="1618615" cy="836930"/>
          </a:xfrm>
        </p:grpSpPr>
        <p:pic>
          <p:nvPicPr>
            <p:cNvPr id="46" name="object 46"/>
            <p:cNvPicPr/>
            <p:nvPr/>
          </p:nvPicPr>
          <p:blipFill>
            <a:blip r:embed="rId13" cstate="print"/>
            <a:stretch>
              <a:fillRect/>
            </a:stretch>
          </p:blipFill>
          <p:spPr>
            <a:xfrm>
              <a:off x="5364479" y="6225539"/>
              <a:ext cx="1024127" cy="280416"/>
            </a:xfrm>
            <a:prstGeom prst="rect">
              <a:avLst/>
            </a:prstGeom>
          </p:spPr>
        </p:pic>
        <p:sp>
          <p:nvSpPr>
            <p:cNvPr id="47" name="object 47"/>
            <p:cNvSpPr/>
            <p:nvPr/>
          </p:nvSpPr>
          <p:spPr>
            <a:xfrm>
              <a:off x="5411724" y="6330695"/>
              <a:ext cx="821690" cy="66040"/>
            </a:xfrm>
            <a:custGeom>
              <a:avLst/>
              <a:gdLst/>
              <a:ahLst/>
              <a:cxnLst/>
              <a:rect l="l" t="t" r="r" b="b"/>
              <a:pathLst>
                <a:path w="821689" h="66039">
                  <a:moveTo>
                    <a:pt x="742187" y="65531"/>
                  </a:moveTo>
                  <a:lnTo>
                    <a:pt x="736091" y="64007"/>
                  </a:lnTo>
                  <a:lnTo>
                    <a:pt x="731519" y="53339"/>
                  </a:lnTo>
                  <a:lnTo>
                    <a:pt x="733043" y="47243"/>
                  </a:lnTo>
                  <a:lnTo>
                    <a:pt x="783335" y="18287"/>
                  </a:lnTo>
                  <a:lnTo>
                    <a:pt x="0" y="18287"/>
                  </a:lnTo>
                  <a:lnTo>
                    <a:pt x="0" y="0"/>
                  </a:lnTo>
                  <a:lnTo>
                    <a:pt x="790955" y="0"/>
                  </a:lnTo>
                  <a:lnTo>
                    <a:pt x="790955" y="15239"/>
                  </a:lnTo>
                  <a:lnTo>
                    <a:pt x="798575" y="9143"/>
                  </a:lnTo>
                  <a:lnTo>
                    <a:pt x="813815" y="18287"/>
                  </a:lnTo>
                  <a:lnTo>
                    <a:pt x="821435" y="18287"/>
                  </a:lnTo>
                  <a:lnTo>
                    <a:pt x="742187" y="65531"/>
                  </a:lnTo>
                  <a:close/>
                </a:path>
              </a:pathLst>
            </a:custGeom>
            <a:solidFill>
              <a:srgbClr val="000000"/>
            </a:solidFill>
          </p:spPr>
          <p:txBody>
            <a:bodyPr wrap="square" lIns="0" tIns="0" rIns="0" bIns="0" rtlCol="0"/>
            <a:lstStyle/>
            <a:p>
              <a:endParaRPr/>
            </a:p>
          </p:txBody>
        </p:sp>
        <p:pic>
          <p:nvPicPr>
            <p:cNvPr id="48" name="object 48"/>
            <p:cNvPicPr/>
            <p:nvPr/>
          </p:nvPicPr>
          <p:blipFill>
            <a:blip r:embed="rId17" cstate="print"/>
            <a:stretch>
              <a:fillRect/>
            </a:stretch>
          </p:blipFill>
          <p:spPr>
            <a:xfrm>
              <a:off x="6138671" y="6275831"/>
              <a:ext cx="117348" cy="80771"/>
            </a:xfrm>
            <a:prstGeom prst="rect">
              <a:avLst/>
            </a:prstGeom>
          </p:spPr>
        </p:pic>
        <p:pic>
          <p:nvPicPr>
            <p:cNvPr id="49" name="object 49"/>
            <p:cNvPicPr/>
            <p:nvPr/>
          </p:nvPicPr>
          <p:blipFill>
            <a:blip r:embed="rId18" cstate="print"/>
            <a:stretch>
              <a:fillRect/>
            </a:stretch>
          </p:blipFill>
          <p:spPr>
            <a:xfrm>
              <a:off x="6220967" y="5984748"/>
              <a:ext cx="762000" cy="836675"/>
            </a:xfrm>
            <a:prstGeom prst="rect">
              <a:avLst/>
            </a:prstGeom>
          </p:spPr>
        </p:pic>
        <p:sp>
          <p:nvSpPr>
            <p:cNvPr id="50" name="object 50"/>
            <p:cNvSpPr/>
            <p:nvPr/>
          </p:nvSpPr>
          <p:spPr>
            <a:xfrm>
              <a:off x="6265163" y="6015228"/>
              <a:ext cx="675640" cy="655320"/>
            </a:xfrm>
            <a:custGeom>
              <a:avLst/>
              <a:gdLst/>
              <a:ahLst/>
              <a:cxnLst/>
              <a:rect l="l" t="t" r="r" b="b"/>
              <a:pathLst>
                <a:path w="675640" h="655320">
                  <a:moveTo>
                    <a:pt x="673607" y="655320"/>
                  </a:moveTo>
                  <a:lnTo>
                    <a:pt x="3047" y="655320"/>
                  </a:lnTo>
                  <a:lnTo>
                    <a:pt x="0" y="653796"/>
                  </a:lnTo>
                  <a:lnTo>
                    <a:pt x="0" y="3048"/>
                  </a:lnTo>
                  <a:lnTo>
                    <a:pt x="3047" y="0"/>
                  </a:lnTo>
                  <a:lnTo>
                    <a:pt x="673607" y="0"/>
                  </a:lnTo>
                  <a:lnTo>
                    <a:pt x="675131" y="3048"/>
                  </a:lnTo>
                  <a:lnTo>
                    <a:pt x="675131" y="653796"/>
                  </a:lnTo>
                  <a:lnTo>
                    <a:pt x="673607" y="655320"/>
                  </a:lnTo>
                  <a:close/>
                </a:path>
              </a:pathLst>
            </a:custGeom>
            <a:solidFill>
              <a:srgbClr val="958989"/>
            </a:solidFill>
          </p:spPr>
          <p:txBody>
            <a:bodyPr wrap="square" lIns="0" tIns="0" rIns="0" bIns="0" rtlCol="0"/>
            <a:lstStyle/>
            <a:p>
              <a:endParaRPr/>
            </a:p>
          </p:txBody>
        </p:sp>
      </p:grpSp>
      <p:sp>
        <p:nvSpPr>
          <p:cNvPr id="51" name="object 51"/>
          <p:cNvSpPr txBox="1"/>
          <p:nvPr/>
        </p:nvSpPr>
        <p:spPr>
          <a:xfrm>
            <a:off x="6386520" y="6174776"/>
            <a:ext cx="504190"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Arial MT"/>
                <a:cs typeface="Arial MT"/>
              </a:rPr>
              <a:t>CPU</a:t>
            </a:r>
            <a:endParaRPr sz="1800">
              <a:latin typeface="Arial MT"/>
              <a:cs typeface="Arial MT"/>
            </a:endParaRPr>
          </a:p>
        </p:txBody>
      </p:sp>
      <p:grpSp>
        <p:nvGrpSpPr>
          <p:cNvPr id="52" name="object 52"/>
          <p:cNvGrpSpPr/>
          <p:nvPr/>
        </p:nvGrpSpPr>
        <p:grpSpPr>
          <a:xfrm>
            <a:off x="2510027" y="2709672"/>
            <a:ext cx="5401310" cy="3784600"/>
            <a:chOff x="2510027" y="2709672"/>
            <a:chExt cx="5401310" cy="3784600"/>
          </a:xfrm>
        </p:grpSpPr>
        <p:pic>
          <p:nvPicPr>
            <p:cNvPr id="53" name="object 53"/>
            <p:cNvPicPr/>
            <p:nvPr/>
          </p:nvPicPr>
          <p:blipFill>
            <a:blip r:embed="rId19" cstate="print"/>
            <a:stretch>
              <a:fillRect/>
            </a:stretch>
          </p:blipFill>
          <p:spPr>
            <a:xfrm>
              <a:off x="6886955" y="2709672"/>
              <a:ext cx="1024127" cy="278891"/>
            </a:xfrm>
            <a:prstGeom prst="rect">
              <a:avLst/>
            </a:prstGeom>
          </p:spPr>
        </p:pic>
        <p:sp>
          <p:nvSpPr>
            <p:cNvPr id="54" name="object 54"/>
            <p:cNvSpPr/>
            <p:nvPr/>
          </p:nvSpPr>
          <p:spPr>
            <a:xfrm>
              <a:off x="6935724" y="2811780"/>
              <a:ext cx="821690" cy="66040"/>
            </a:xfrm>
            <a:custGeom>
              <a:avLst/>
              <a:gdLst/>
              <a:ahLst/>
              <a:cxnLst/>
              <a:rect l="l" t="t" r="r" b="b"/>
              <a:pathLst>
                <a:path w="821690" h="66039">
                  <a:moveTo>
                    <a:pt x="742187" y="65531"/>
                  </a:moveTo>
                  <a:lnTo>
                    <a:pt x="736091" y="64007"/>
                  </a:lnTo>
                  <a:lnTo>
                    <a:pt x="733043" y="57911"/>
                  </a:lnTo>
                  <a:lnTo>
                    <a:pt x="731519" y="53339"/>
                  </a:lnTo>
                  <a:lnTo>
                    <a:pt x="733043" y="47243"/>
                  </a:lnTo>
                  <a:lnTo>
                    <a:pt x="737615" y="45719"/>
                  </a:lnTo>
                  <a:lnTo>
                    <a:pt x="784859" y="18287"/>
                  </a:lnTo>
                  <a:lnTo>
                    <a:pt x="0" y="18287"/>
                  </a:lnTo>
                  <a:lnTo>
                    <a:pt x="0" y="0"/>
                  </a:lnTo>
                  <a:lnTo>
                    <a:pt x="790955" y="0"/>
                  </a:lnTo>
                  <a:lnTo>
                    <a:pt x="790955" y="15239"/>
                  </a:lnTo>
                  <a:lnTo>
                    <a:pt x="798575" y="9143"/>
                  </a:lnTo>
                  <a:lnTo>
                    <a:pt x="813815" y="18287"/>
                  </a:lnTo>
                  <a:lnTo>
                    <a:pt x="821435" y="18287"/>
                  </a:lnTo>
                  <a:lnTo>
                    <a:pt x="746759" y="62483"/>
                  </a:lnTo>
                  <a:lnTo>
                    <a:pt x="742187" y="65531"/>
                  </a:lnTo>
                  <a:close/>
                </a:path>
              </a:pathLst>
            </a:custGeom>
            <a:solidFill>
              <a:srgbClr val="000000"/>
            </a:solidFill>
          </p:spPr>
          <p:txBody>
            <a:bodyPr wrap="square" lIns="0" tIns="0" rIns="0" bIns="0" rtlCol="0"/>
            <a:lstStyle/>
            <a:p>
              <a:endParaRPr/>
            </a:p>
          </p:txBody>
        </p:sp>
        <p:pic>
          <p:nvPicPr>
            <p:cNvPr id="55" name="object 55"/>
            <p:cNvPicPr/>
            <p:nvPr/>
          </p:nvPicPr>
          <p:blipFill>
            <a:blip r:embed="rId20" cstate="print"/>
            <a:stretch>
              <a:fillRect/>
            </a:stretch>
          </p:blipFill>
          <p:spPr>
            <a:xfrm>
              <a:off x="7664196" y="2758440"/>
              <a:ext cx="112775" cy="77724"/>
            </a:xfrm>
            <a:prstGeom prst="rect">
              <a:avLst/>
            </a:prstGeom>
          </p:spPr>
        </p:pic>
        <p:sp>
          <p:nvSpPr>
            <p:cNvPr id="56" name="object 56"/>
            <p:cNvSpPr/>
            <p:nvPr/>
          </p:nvSpPr>
          <p:spPr>
            <a:xfrm>
              <a:off x="6935723" y="2972561"/>
              <a:ext cx="457200" cy="0"/>
            </a:xfrm>
            <a:custGeom>
              <a:avLst/>
              <a:gdLst/>
              <a:ahLst/>
              <a:cxnLst/>
              <a:rect l="l" t="t" r="r" b="b"/>
              <a:pathLst>
                <a:path w="457200">
                  <a:moveTo>
                    <a:pt x="0" y="0"/>
                  </a:moveTo>
                  <a:lnTo>
                    <a:pt x="457200" y="0"/>
                  </a:lnTo>
                </a:path>
              </a:pathLst>
            </a:custGeom>
            <a:ln w="10668">
              <a:solidFill>
                <a:srgbClr val="000000"/>
              </a:solidFill>
              <a:prstDash val="sysDash"/>
            </a:ln>
          </p:spPr>
          <p:txBody>
            <a:bodyPr wrap="square" lIns="0" tIns="0" rIns="0" bIns="0" rtlCol="0"/>
            <a:lstStyle/>
            <a:p>
              <a:endParaRPr/>
            </a:p>
          </p:txBody>
        </p:sp>
        <p:sp>
          <p:nvSpPr>
            <p:cNvPr id="57" name="object 57"/>
            <p:cNvSpPr/>
            <p:nvPr/>
          </p:nvSpPr>
          <p:spPr>
            <a:xfrm>
              <a:off x="7392162" y="2973324"/>
              <a:ext cx="0" cy="373380"/>
            </a:xfrm>
            <a:custGeom>
              <a:avLst/>
              <a:gdLst/>
              <a:ahLst/>
              <a:cxnLst/>
              <a:rect l="l" t="t" r="r" b="b"/>
              <a:pathLst>
                <a:path h="373379">
                  <a:moveTo>
                    <a:pt x="0" y="0"/>
                  </a:moveTo>
                  <a:lnTo>
                    <a:pt x="0" y="373379"/>
                  </a:lnTo>
                </a:path>
              </a:pathLst>
            </a:custGeom>
            <a:ln w="10667">
              <a:solidFill>
                <a:srgbClr val="000000"/>
              </a:solidFill>
              <a:prstDash val="sysDash"/>
            </a:ln>
          </p:spPr>
          <p:txBody>
            <a:bodyPr wrap="square" lIns="0" tIns="0" rIns="0" bIns="0" rtlCol="0"/>
            <a:lstStyle/>
            <a:p>
              <a:endParaRPr/>
            </a:p>
          </p:txBody>
        </p:sp>
        <p:sp>
          <p:nvSpPr>
            <p:cNvPr id="58" name="object 58"/>
            <p:cNvSpPr/>
            <p:nvPr/>
          </p:nvSpPr>
          <p:spPr>
            <a:xfrm>
              <a:off x="2516124" y="3353561"/>
              <a:ext cx="4876800" cy="0"/>
            </a:xfrm>
            <a:custGeom>
              <a:avLst/>
              <a:gdLst/>
              <a:ahLst/>
              <a:cxnLst/>
              <a:rect l="l" t="t" r="r" b="b"/>
              <a:pathLst>
                <a:path w="4876800">
                  <a:moveTo>
                    <a:pt x="0" y="0"/>
                  </a:moveTo>
                  <a:lnTo>
                    <a:pt x="4876800" y="0"/>
                  </a:lnTo>
                </a:path>
              </a:pathLst>
            </a:custGeom>
            <a:ln w="10668">
              <a:solidFill>
                <a:srgbClr val="000000"/>
              </a:solidFill>
              <a:prstDash val="sysDash"/>
            </a:ln>
          </p:spPr>
          <p:txBody>
            <a:bodyPr wrap="square" lIns="0" tIns="0" rIns="0" bIns="0" rtlCol="0"/>
            <a:lstStyle/>
            <a:p>
              <a:endParaRPr/>
            </a:p>
          </p:txBody>
        </p:sp>
        <p:sp>
          <p:nvSpPr>
            <p:cNvPr id="59" name="object 59"/>
            <p:cNvSpPr/>
            <p:nvPr/>
          </p:nvSpPr>
          <p:spPr>
            <a:xfrm>
              <a:off x="2515362" y="3354324"/>
              <a:ext cx="0" cy="457200"/>
            </a:xfrm>
            <a:custGeom>
              <a:avLst/>
              <a:gdLst/>
              <a:ahLst/>
              <a:cxnLst/>
              <a:rect l="l" t="t" r="r" b="b"/>
              <a:pathLst>
                <a:path h="457200">
                  <a:moveTo>
                    <a:pt x="0" y="0"/>
                  </a:moveTo>
                  <a:lnTo>
                    <a:pt x="0" y="457200"/>
                  </a:lnTo>
                </a:path>
              </a:pathLst>
            </a:custGeom>
            <a:ln w="10668">
              <a:solidFill>
                <a:srgbClr val="000000"/>
              </a:solidFill>
              <a:prstDash val="sysDash"/>
            </a:ln>
          </p:spPr>
          <p:txBody>
            <a:bodyPr wrap="square" lIns="0" tIns="0" rIns="0" bIns="0" rtlCol="0"/>
            <a:lstStyle/>
            <a:p>
              <a:endParaRPr/>
            </a:p>
          </p:txBody>
        </p:sp>
        <p:sp>
          <p:nvSpPr>
            <p:cNvPr id="60" name="object 60"/>
            <p:cNvSpPr/>
            <p:nvPr/>
          </p:nvSpPr>
          <p:spPr>
            <a:xfrm>
              <a:off x="2516124" y="3811524"/>
              <a:ext cx="342900" cy="0"/>
            </a:xfrm>
            <a:custGeom>
              <a:avLst/>
              <a:gdLst/>
              <a:ahLst/>
              <a:cxnLst/>
              <a:rect l="l" t="t" r="r" b="b"/>
              <a:pathLst>
                <a:path w="342900">
                  <a:moveTo>
                    <a:pt x="0" y="0"/>
                  </a:moveTo>
                  <a:lnTo>
                    <a:pt x="342899" y="0"/>
                  </a:lnTo>
                </a:path>
              </a:pathLst>
            </a:custGeom>
            <a:ln w="12192">
              <a:solidFill>
                <a:srgbClr val="000000"/>
              </a:solidFill>
              <a:prstDash val="sysDash"/>
            </a:ln>
          </p:spPr>
          <p:txBody>
            <a:bodyPr wrap="square" lIns="0" tIns="0" rIns="0" bIns="0" rtlCol="0"/>
            <a:lstStyle/>
            <a:p>
              <a:endParaRPr/>
            </a:p>
          </p:txBody>
        </p:sp>
        <p:pic>
          <p:nvPicPr>
            <p:cNvPr id="61" name="object 61"/>
            <p:cNvPicPr/>
            <p:nvPr/>
          </p:nvPicPr>
          <p:blipFill>
            <a:blip r:embed="rId21" cstate="print"/>
            <a:stretch>
              <a:fillRect/>
            </a:stretch>
          </p:blipFill>
          <p:spPr>
            <a:xfrm>
              <a:off x="6886955" y="3927348"/>
              <a:ext cx="1024127" cy="280416"/>
            </a:xfrm>
            <a:prstGeom prst="rect">
              <a:avLst/>
            </a:prstGeom>
          </p:spPr>
        </p:pic>
        <p:pic>
          <p:nvPicPr>
            <p:cNvPr id="62" name="object 62"/>
            <p:cNvPicPr/>
            <p:nvPr/>
          </p:nvPicPr>
          <p:blipFill>
            <a:blip r:embed="rId22" cstate="print"/>
            <a:stretch>
              <a:fillRect/>
            </a:stretch>
          </p:blipFill>
          <p:spPr>
            <a:xfrm>
              <a:off x="2796540" y="3756660"/>
              <a:ext cx="105156" cy="109727"/>
            </a:xfrm>
            <a:prstGeom prst="rect">
              <a:avLst/>
            </a:prstGeom>
          </p:spPr>
        </p:pic>
        <p:sp>
          <p:nvSpPr>
            <p:cNvPr id="63" name="object 63"/>
            <p:cNvSpPr/>
            <p:nvPr/>
          </p:nvSpPr>
          <p:spPr>
            <a:xfrm>
              <a:off x="6935724" y="3983736"/>
              <a:ext cx="838200" cy="113030"/>
            </a:xfrm>
            <a:custGeom>
              <a:avLst/>
              <a:gdLst/>
              <a:ahLst/>
              <a:cxnLst/>
              <a:rect l="l" t="t" r="r" b="b"/>
              <a:pathLst>
                <a:path w="838200" h="113029">
                  <a:moveTo>
                    <a:pt x="742187" y="112775"/>
                  </a:moveTo>
                  <a:lnTo>
                    <a:pt x="736091" y="111251"/>
                  </a:lnTo>
                  <a:lnTo>
                    <a:pt x="733043" y="105155"/>
                  </a:lnTo>
                  <a:lnTo>
                    <a:pt x="731519" y="100583"/>
                  </a:lnTo>
                  <a:lnTo>
                    <a:pt x="733043" y="94487"/>
                  </a:lnTo>
                  <a:lnTo>
                    <a:pt x="737615" y="92963"/>
                  </a:lnTo>
                  <a:lnTo>
                    <a:pt x="781811" y="65531"/>
                  </a:lnTo>
                  <a:lnTo>
                    <a:pt x="0" y="65531"/>
                  </a:lnTo>
                  <a:lnTo>
                    <a:pt x="0" y="45719"/>
                  </a:lnTo>
                  <a:lnTo>
                    <a:pt x="781811" y="45719"/>
                  </a:lnTo>
                  <a:lnTo>
                    <a:pt x="737615" y="19811"/>
                  </a:lnTo>
                  <a:lnTo>
                    <a:pt x="733043" y="18287"/>
                  </a:lnTo>
                  <a:lnTo>
                    <a:pt x="731519" y="12191"/>
                  </a:lnTo>
                  <a:lnTo>
                    <a:pt x="733043" y="7619"/>
                  </a:lnTo>
                  <a:lnTo>
                    <a:pt x="736091" y="1523"/>
                  </a:lnTo>
                  <a:lnTo>
                    <a:pt x="742187" y="0"/>
                  </a:lnTo>
                  <a:lnTo>
                    <a:pt x="746759" y="3047"/>
                  </a:lnTo>
                  <a:lnTo>
                    <a:pt x="821435" y="45719"/>
                  </a:lnTo>
                  <a:lnTo>
                    <a:pt x="838199" y="56387"/>
                  </a:lnTo>
                  <a:lnTo>
                    <a:pt x="821435" y="65531"/>
                  </a:lnTo>
                  <a:lnTo>
                    <a:pt x="746759" y="109727"/>
                  </a:lnTo>
                  <a:lnTo>
                    <a:pt x="742187" y="112775"/>
                  </a:lnTo>
                  <a:close/>
                </a:path>
              </a:pathLst>
            </a:custGeom>
            <a:solidFill>
              <a:srgbClr val="000000"/>
            </a:solidFill>
          </p:spPr>
          <p:txBody>
            <a:bodyPr wrap="square" lIns="0" tIns="0" rIns="0" bIns="0" rtlCol="0"/>
            <a:lstStyle/>
            <a:p>
              <a:endParaRPr/>
            </a:p>
          </p:txBody>
        </p:sp>
        <p:sp>
          <p:nvSpPr>
            <p:cNvPr id="64" name="object 64"/>
            <p:cNvSpPr/>
            <p:nvPr/>
          </p:nvSpPr>
          <p:spPr>
            <a:xfrm>
              <a:off x="6935723" y="4191761"/>
              <a:ext cx="457200" cy="0"/>
            </a:xfrm>
            <a:custGeom>
              <a:avLst/>
              <a:gdLst/>
              <a:ahLst/>
              <a:cxnLst/>
              <a:rect l="l" t="t" r="r" b="b"/>
              <a:pathLst>
                <a:path w="457200">
                  <a:moveTo>
                    <a:pt x="0" y="0"/>
                  </a:moveTo>
                  <a:lnTo>
                    <a:pt x="457200" y="0"/>
                  </a:lnTo>
                </a:path>
              </a:pathLst>
            </a:custGeom>
            <a:ln w="10668">
              <a:solidFill>
                <a:srgbClr val="000000"/>
              </a:solidFill>
              <a:prstDash val="sysDash"/>
            </a:ln>
          </p:spPr>
          <p:txBody>
            <a:bodyPr wrap="square" lIns="0" tIns="0" rIns="0" bIns="0" rtlCol="0"/>
            <a:lstStyle/>
            <a:p>
              <a:endParaRPr/>
            </a:p>
          </p:txBody>
        </p:sp>
        <p:sp>
          <p:nvSpPr>
            <p:cNvPr id="65" name="object 65"/>
            <p:cNvSpPr/>
            <p:nvPr/>
          </p:nvSpPr>
          <p:spPr>
            <a:xfrm>
              <a:off x="7232904" y="4533912"/>
              <a:ext cx="165100" cy="44450"/>
            </a:xfrm>
            <a:custGeom>
              <a:avLst/>
              <a:gdLst/>
              <a:ahLst/>
              <a:cxnLst/>
              <a:rect l="l" t="t" r="r" b="b"/>
              <a:pathLst>
                <a:path w="165100" h="44450">
                  <a:moveTo>
                    <a:pt x="31991" y="33528"/>
                  </a:moveTo>
                  <a:lnTo>
                    <a:pt x="0" y="33528"/>
                  </a:lnTo>
                  <a:lnTo>
                    <a:pt x="0" y="44196"/>
                  </a:lnTo>
                  <a:lnTo>
                    <a:pt x="31991" y="44196"/>
                  </a:lnTo>
                  <a:lnTo>
                    <a:pt x="31991" y="33528"/>
                  </a:lnTo>
                  <a:close/>
                </a:path>
                <a:path w="165100" h="44450">
                  <a:moveTo>
                    <a:pt x="74676" y="33528"/>
                  </a:moveTo>
                  <a:lnTo>
                    <a:pt x="42672" y="33528"/>
                  </a:lnTo>
                  <a:lnTo>
                    <a:pt x="42672" y="44196"/>
                  </a:lnTo>
                  <a:lnTo>
                    <a:pt x="74676" y="44196"/>
                  </a:lnTo>
                  <a:lnTo>
                    <a:pt x="74676" y="33528"/>
                  </a:lnTo>
                  <a:close/>
                </a:path>
                <a:path w="165100" h="44450">
                  <a:moveTo>
                    <a:pt x="117348" y="33528"/>
                  </a:moveTo>
                  <a:lnTo>
                    <a:pt x="85344" y="33528"/>
                  </a:lnTo>
                  <a:lnTo>
                    <a:pt x="85344" y="44196"/>
                  </a:lnTo>
                  <a:lnTo>
                    <a:pt x="117348" y="44196"/>
                  </a:lnTo>
                  <a:lnTo>
                    <a:pt x="117348" y="33528"/>
                  </a:lnTo>
                  <a:close/>
                </a:path>
                <a:path w="165100" h="44450">
                  <a:moveTo>
                    <a:pt x="160007" y="33528"/>
                  </a:moveTo>
                  <a:lnTo>
                    <a:pt x="128016" y="33528"/>
                  </a:lnTo>
                  <a:lnTo>
                    <a:pt x="128016" y="44196"/>
                  </a:lnTo>
                  <a:lnTo>
                    <a:pt x="160007" y="44196"/>
                  </a:lnTo>
                  <a:lnTo>
                    <a:pt x="160007" y="33528"/>
                  </a:lnTo>
                  <a:close/>
                </a:path>
                <a:path w="165100" h="44450">
                  <a:moveTo>
                    <a:pt x="164592" y="0"/>
                  </a:moveTo>
                  <a:lnTo>
                    <a:pt x="153924" y="0"/>
                  </a:lnTo>
                  <a:lnTo>
                    <a:pt x="153924" y="31991"/>
                  </a:lnTo>
                  <a:lnTo>
                    <a:pt x="164592" y="31991"/>
                  </a:lnTo>
                  <a:lnTo>
                    <a:pt x="164592" y="0"/>
                  </a:lnTo>
                  <a:close/>
                </a:path>
              </a:pathLst>
            </a:custGeom>
            <a:solidFill>
              <a:srgbClr val="000000"/>
            </a:solidFill>
          </p:spPr>
          <p:txBody>
            <a:bodyPr wrap="square" lIns="0" tIns="0" rIns="0" bIns="0" rtlCol="0"/>
            <a:lstStyle/>
            <a:p>
              <a:endParaRPr/>
            </a:p>
          </p:txBody>
        </p:sp>
        <p:sp>
          <p:nvSpPr>
            <p:cNvPr id="66" name="object 66"/>
            <p:cNvSpPr/>
            <p:nvPr/>
          </p:nvSpPr>
          <p:spPr>
            <a:xfrm>
              <a:off x="7392162" y="4192524"/>
              <a:ext cx="0" cy="330835"/>
            </a:xfrm>
            <a:custGeom>
              <a:avLst/>
              <a:gdLst/>
              <a:ahLst/>
              <a:cxnLst/>
              <a:rect l="l" t="t" r="r" b="b"/>
              <a:pathLst>
                <a:path h="330835">
                  <a:moveTo>
                    <a:pt x="0" y="0"/>
                  </a:moveTo>
                  <a:lnTo>
                    <a:pt x="0" y="330708"/>
                  </a:lnTo>
                </a:path>
              </a:pathLst>
            </a:custGeom>
            <a:ln w="10667">
              <a:solidFill>
                <a:srgbClr val="000000"/>
              </a:solidFill>
              <a:prstDash val="sysDash"/>
            </a:ln>
          </p:spPr>
          <p:txBody>
            <a:bodyPr wrap="square" lIns="0" tIns="0" rIns="0" bIns="0" rtlCol="0"/>
            <a:lstStyle/>
            <a:p>
              <a:endParaRPr/>
            </a:p>
          </p:txBody>
        </p:sp>
        <p:sp>
          <p:nvSpPr>
            <p:cNvPr id="67" name="object 67"/>
            <p:cNvSpPr/>
            <p:nvPr/>
          </p:nvSpPr>
          <p:spPr>
            <a:xfrm>
              <a:off x="2516124" y="4572761"/>
              <a:ext cx="4706620" cy="0"/>
            </a:xfrm>
            <a:custGeom>
              <a:avLst/>
              <a:gdLst/>
              <a:ahLst/>
              <a:cxnLst/>
              <a:rect l="l" t="t" r="r" b="b"/>
              <a:pathLst>
                <a:path w="4706620">
                  <a:moveTo>
                    <a:pt x="0" y="0"/>
                  </a:moveTo>
                  <a:lnTo>
                    <a:pt x="4706112" y="0"/>
                  </a:lnTo>
                </a:path>
              </a:pathLst>
            </a:custGeom>
            <a:ln w="10668">
              <a:solidFill>
                <a:srgbClr val="000000"/>
              </a:solidFill>
              <a:prstDash val="sysDash"/>
            </a:ln>
          </p:spPr>
          <p:txBody>
            <a:bodyPr wrap="square" lIns="0" tIns="0" rIns="0" bIns="0" rtlCol="0"/>
            <a:lstStyle/>
            <a:p>
              <a:endParaRPr/>
            </a:p>
          </p:txBody>
        </p:sp>
        <p:sp>
          <p:nvSpPr>
            <p:cNvPr id="68" name="object 68"/>
            <p:cNvSpPr/>
            <p:nvPr/>
          </p:nvSpPr>
          <p:spPr>
            <a:xfrm>
              <a:off x="2515362" y="4573524"/>
              <a:ext cx="0" cy="457200"/>
            </a:xfrm>
            <a:custGeom>
              <a:avLst/>
              <a:gdLst/>
              <a:ahLst/>
              <a:cxnLst/>
              <a:rect l="l" t="t" r="r" b="b"/>
              <a:pathLst>
                <a:path h="457200">
                  <a:moveTo>
                    <a:pt x="0" y="0"/>
                  </a:moveTo>
                  <a:lnTo>
                    <a:pt x="0" y="457199"/>
                  </a:lnTo>
                </a:path>
              </a:pathLst>
            </a:custGeom>
            <a:ln w="10668">
              <a:solidFill>
                <a:srgbClr val="000000"/>
              </a:solidFill>
              <a:prstDash val="sysDash"/>
            </a:ln>
          </p:spPr>
          <p:txBody>
            <a:bodyPr wrap="square" lIns="0" tIns="0" rIns="0" bIns="0" rtlCol="0"/>
            <a:lstStyle/>
            <a:p>
              <a:endParaRPr/>
            </a:p>
          </p:txBody>
        </p:sp>
        <p:pic>
          <p:nvPicPr>
            <p:cNvPr id="69" name="object 69"/>
            <p:cNvPicPr/>
            <p:nvPr/>
          </p:nvPicPr>
          <p:blipFill>
            <a:blip r:embed="rId21" cstate="print"/>
            <a:stretch>
              <a:fillRect/>
            </a:stretch>
          </p:blipFill>
          <p:spPr>
            <a:xfrm>
              <a:off x="6886955" y="5070348"/>
              <a:ext cx="1024127" cy="280416"/>
            </a:xfrm>
            <a:prstGeom prst="rect">
              <a:avLst/>
            </a:prstGeom>
          </p:spPr>
        </p:pic>
        <p:sp>
          <p:nvSpPr>
            <p:cNvPr id="70" name="object 70"/>
            <p:cNvSpPr/>
            <p:nvPr/>
          </p:nvSpPr>
          <p:spPr>
            <a:xfrm>
              <a:off x="2516124" y="5030724"/>
              <a:ext cx="342900" cy="0"/>
            </a:xfrm>
            <a:custGeom>
              <a:avLst/>
              <a:gdLst/>
              <a:ahLst/>
              <a:cxnLst/>
              <a:rect l="l" t="t" r="r" b="b"/>
              <a:pathLst>
                <a:path w="342900">
                  <a:moveTo>
                    <a:pt x="0" y="0"/>
                  </a:moveTo>
                  <a:lnTo>
                    <a:pt x="342900" y="0"/>
                  </a:lnTo>
                </a:path>
              </a:pathLst>
            </a:custGeom>
            <a:ln w="12191">
              <a:solidFill>
                <a:srgbClr val="000000"/>
              </a:solidFill>
              <a:prstDash val="sysDash"/>
            </a:ln>
          </p:spPr>
          <p:txBody>
            <a:bodyPr wrap="square" lIns="0" tIns="0" rIns="0" bIns="0" rtlCol="0"/>
            <a:lstStyle/>
            <a:p>
              <a:endParaRPr/>
            </a:p>
          </p:txBody>
        </p:sp>
        <p:pic>
          <p:nvPicPr>
            <p:cNvPr id="71" name="object 71"/>
            <p:cNvPicPr/>
            <p:nvPr/>
          </p:nvPicPr>
          <p:blipFill>
            <a:blip r:embed="rId23" cstate="print"/>
            <a:stretch>
              <a:fillRect/>
            </a:stretch>
          </p:blipFill>
          <p:spPr>
            <a:xfrm>
              <a:off x="2796540" y="4974335"/>
              <a:ext cx="105156" cy="114300"/>
            </a:xfrm>
            <a:prstGeom prst="rect">
              <a:avLst/>
            </a:prstGeom>
          </p:spPr>
        </p:pic>
        <p:sp>
          <p:nvSpPr>
            <p:cNvPr id="72" name="object 72"/>
            <p:cNvSpPr/>
            <p:nvPr/>
          </p:nvSpPr>
          <p:spPr>
            <a:xfrm>
              <a:off x="6935724" y="5334762"/>
              <a:ext cx="288290" cy="0"/>
            </a:xfrm>
            <a:custGeom>
              <a:avLst/>
              <a:gdLst/>
              <a:ahLst/>
              <a:cxnLst/>
              <a:rect l="l" t="t" r="r" b="b"/>
              <a:pathLst>
                <a:path w="288290">
                  <a:moveTo>
                    <a:pt x="0" y="0"/>
                  </a:moveTo>
                  <a:lnTo>
                    <a:pt x="288036" y="0"/>
                  </a:lnTo>
                </a:path>
              </a:pathLst>
            </a:custGeom>
            <a:ln w="10667">
              <a:solidFill>
                <a:srgbClr val="000000"/>
              </a:solidFill>
              <a:prstDash val="sysDash"/>
            </a:ln>
          </p:spPr>
          <p:txBody>
            <a:bodyPr wrap="square" lIns="0" tIns="0" rIns="0" bIns="0" rtlCol="0"/>
            <a:lstStyle/>
            <a:p>
              <a:endParaRPr/>
            </a:p>
          </p:txBody>
        </p:sp>
        <p:sp>
          <p:nvSpPr>
            <p:cNvPr id="73" name="object 73"/>
            <p:cNvSpPr/>
            <p:nvPr/>
          </p:nvSpPr>
          <p:spPr>
            <a:xfrm>
              <a:off x="7232904" y="5329440"/>
              <a:ext cx="165100" cy="391795"/>
            </a:xfrm>
            <a:custGeom>
              <a:avLst/>
              <a:gdLst/>
              <a:ahLst/>
              <a:cxnLst/>
              <a:rect l="l" t="t" r="r" b="b"/>
              <a:pathLst>
                <a:path w="165100" h="391795">
                  <a:moveTo>
                    <a:pt x="31991" y="381000"/>
                  </a:moveTo>
                  <a:lnTo>
                    <a:pt x="0" y="381000"/>
                  </a:lnTo>
                  <a:lnTo>
                    <a:pt x="0" y="391668"/>
                  </a:lnTo>
                  <a:lnTo>
                    <a:pt x="31991" y="391668"/>
                  </a:lnTo>
                  <a:lnTo>
                    <a:pt x="31991" y="381000"/>
                  </a:lnTo>
                  <a:close/>
                </a:path>
                <a:path w="165100" h="391795">
                  <a:moveTo>
                    <a:pt x="33528" y="0"/>
                  </a:moveTo>
                  <a:lnTo>
                    <a:pt x="1524" y="0"/>
                  </a:lnTo>
                  <a:lnTo>
                    <a:pt x="1524" y="10668"/>
                  </a:lnTo>
                  <a:lnTo>
                    <a:pt x="33528" y="10668"/>
                  </a:lnTo>
                  <a:lnTo>
                    <a:pt x="33528" y="0"/>
                  </a:lnTo>
                  <a:close/>
                </a:path>
                <a:path w="165100" h="391795">
                  <a:moveTo>
                    <a:pt x="74676" y="381000"/>
                  </a:moveTo>
                  <a:lnTo>
                    <a:pt x="42672" y="381000"/>
                  </a:lnTo>
                  <a:lnTo>
                    <a:pt x="42672" y="391668"/>
                  </a:lnTo>
                  <a:lnTo>
                    <a:pt x="74676" y="391668"/>
                  </a:lnTo>
                  <a:lnTo>
                    <a:pt x="74676" y="381000"/>
                  </a:lnTo>
                  <a:close/>
                </a:path>
                <a:path w="165100" h="391795">
                  <a:moveTo>
                    <a:pt x="76200" y="0"/>
                  </a:moveTo>
                  <a:lnTo>
                    <a:pt x="44196" y="0"/>
                  </a:lnTo>
                  <a:lnTo>
                    <a:pt x="44196" y="10668"/>
                  </a:lnTo>
                  <a:lnTo>
                    <a:pt x="76200" y="10668"/>
                  </a:lnTo>
                  <a:lnTo>
                    <a:pt x="76200" y="0"/>
                  </a:lnTo>
                  <a:close/>
                </a:path>
                <a:path w="165100" h="391795">
                  <a:moveTo>
                    <a:pt x="117348" y="381000"/>
                  </a:moveTo>
                  <a:lnTo>
                    <a:pt x="85344" y="381000"/>
                  </a:lnTo>
                  <a:lnTo>
                    <a:pt x="85344" y="391668"/>
                  </a:lnTo>
                  <a:lnTo>
                    <a:pt x="117348" y="391668"/>
                  </a:lnTo>
                  <a:lnTo>
                    <a:pt x="117348" y="381000"/>
                  </a:lnTo>
                  <a:close/>
                </a:path>
                <a:path w="165100" h="391795">
                  <a:moveTo>
                    <a:pt x="118872" y="0"/>
                  </a:moveTo>
                  <a:lnTo>
                    <a:pt x="86868" y="0"/>
                  </a:lnTo>
                  <a:lnTo>
                    <a:pt x="86868" y="10668"/>
                  </a:lnTo>
                  <a:lnTo>
                    <a:pt x="118872" y="10668"/>
                  </a:lnTo>
                  <a:lnTo>
                    <a:pt x="118872" y="0"/>
                  </a:lnTo>
                  <a:close/>
                </a:path>
                <a:path w="165100" h="391795">
                  <a:moveTo>
                    <a:pt x="160007" y="381000"/>
                  </a:moveTo>
                  <a:lnTo>
                    <a:pt x="128016" y="381000"/>
                  </a:lnTo>
                  <a:lnTo>
                    <a:pt x="128016" y="391668"/>
                  </a:lnTo>
                  <a:lnTo>
                    <a:pt x="160007" y="391668"/>
                  </a:lnTo>
                  <a:lnTo>
                    <a:pt x="160007" y="381000"/>
                  </a:lnTo>
                  <a:close/>
                </a:path>
                <a:path w="165100" h="391795">
                  <a:moveTo>
                    <a:pt x="164592" y="347472"/>
                  </a:moveTo>
                  <a:lnTo>
                    <a:pt x="153924" y="347472"/>
                  </a:lnTo>
                  <a:lnTo>
                    <a:pt x="153924" y="379476"/>
                  </a:lnTo>
                  <a:lnTo>
                    <a:pt x="164592" y="379476"/>
                  </a:lnTo>
                  <a:lnTo>
                    <a:pt x="164592" y="347472"/>
                  </a:lnTo>
                  <a:close/>
                </a:path>
              </a:pathLst>
            </a:custGeom>
            <a:solidFill>
              <a:srgbClr val="000000"/>
            </a:solidFill>
          </p:spPr>
          <p:txBody>
            <a:bodyPr wrap="square" lIns="0" tIns="0" rIns="0" bIns="0" rtlCol="0"/>
            <a:lstStyle/>
            <a:p>
              <a:endParaRPr/>
            </a:p>
          </p:txBody>
        </p:sp>
        <p:sp>
          <p:nvSpPr>
            <p:cNvPr id="74" name="object 74"/>
            <p:cNvSpPr/>
            <p:nvPr/>
          </p:nvSpPr>
          <p:spPr>
            <a:xfrm>
              <a:off x="7392162" y="5378196"/>
              <a:ext cx="0" cy="288290"/>
            </a:xfrm>
            <a:custGeom>
              <a:avLst/>
              <a:gdLst/>
              <a:ahLst/>
              <a:cxnLst/>
              <a:rect l="l" t="t" r="r" b="b"/>
              <a:pathLst>
                <a:path h="288289">
                  <a:moveTo>
                    <a:pt x="0" y="0"/>
                  </a:moveTo>
                  <a:lnTo>
                    <a:pt x="0" y="288035"/>
                  </a:lnTo>
                </a:path>
              </a:pathLst>
            </a:custGeom>
            <a:ln w="10667">
              <a:solidFill>
                <a:srgbClr val="000000"/>
              </a:solidFill>
              <a:prstDash val="sysDash"/>
            </a:ln>
          </p:spPr>
          <p:txBody>
            <a:bodyPr wrap="square" lIns="0" tIns="0" rIns="0" bIns="0" rtlCol="0"/>
            <a:lstStyle/>
            <a:p>
              <a:endParaRPr/>
            </a:p>
          </p:txBody>
        </p:sp>
        <p:sp>
          <p:nvSpPr>
            <p:cNvPr id="75" name="object 75"/>
            <p:cNvSpPr/>
            <p:nvPr/>
          </p:nvSpPr>
          <p:spPr>
            <a:xfrm>
              <a:off x="6935711" y="5126735"/>
              <a:ext cx="838200" cy="241300"/>
            </a:xfrm>
            <a:custGeom>
              <a:avLst/>
              <a:gdLst/>
              <a:ahLst/>
              <a:cxnLst/>
              <a:rect l="l" t="t" r="r" b="b"/>
              <a:pathLst>
                <a:path w="838200" h="241300">
                  <a:moveTo>
                    <a:pt x="461784" y="208788"/>
                  </a:moveTo>
                  <a:lnTo>
                    <a:pt x="457212" y="208788"/>
                  </a:lnTo>
                  <a:lnTo>
                    <a:pt x="457212" y="202692"/>
                  </a:lnTo>
                  <a:lnTo>
                    <a:pt x="426732" y="202692"/>
                  </a:lnTo>
                  <a:lnTo>
                    <a:pt x="426732" y="213360"/>
                  </a:lnTo>
                  <a:lnTo>
                    <a:pt x="451116" y="213360"/>
                  </a:lnTo>
                  <a:lnTo>
                    <a:pt x="451116" y="240792"/>
                  </a:lnTo>
                  <a:lnTo>
                    <a:pt x="461784" y="240792"/>
                  </a:lnTo>
                  <a:lnTo>
                    <a:pt x="461784" y="208788"/>
                  </a:lnTo>
                  <a:close/>
                </a:path>
                <a:path w="838200" h="241300">
                  <a:moveTo>
                    <a:pt x="838200" y="56388"/>
                  </a:moveTo>
                  <a:lnTo>
                    <a:pt x="821436" y="45720"/>
                  </a:lnTo>
                  <a:lnTo>
                    <a:pt x="746760" y="3048"/>
                  </a:lnTo>
                  <a:lnTo>
                    <a:pt x="742188" y="0"/>
                  </a:lnTo>
                  <a:lnTo>
                    <a:pt x="736092" y="1524"/>
                  </a:lnTo>
                  <a:lnTo>
                    <a:pt x="733044" y="7620"/>
                  </a:lnTo>
                  <a:lnTo>
                    <a:pt x="731520" y="12192"/>
                  </a:lnTo>
                  <a:lnTo>
                    <a:pt x="733044" y="18288"/>
                  </a:lnTo>
                  <a:lnTo>
                    <a:pt x="737616" y="19812"/>
                  </a:lnTo>
                  <a:lnTo>
                    <a:pt x="781812" y="45720"/>
                  </a:lnTo>
                  <a:lnTo>
                    <a:pt x="0" y="45720"/>
                  </a:lnTo>
                  <a:lnTo>
                    <a:pt x="0" y="65532"/>
                  </a:lnTo>
                  <a:lnTo>
                    <a:pt x="781812" y="65532"/>
                  </a:lnTo>
                  <a:lnTo>
                    <a:pt x="737616" y="92964"/>
                  </a:lnTo>
                  <a:lnTo>
                    <a:pt x="733044" y="94488"/>
                  </a:lnTo>
                  <a:lnTo>
                    <a:pt x="731520" y="100584"/>
                  </a:lnTo>
                  <a:lnTo>
                    <a:pt x="733044" y="105156"/>
                  </a:lnTo>
                  <a:lnTo>
                    <a:pt x="736092" y="111252"/>
                  </a:lnTo>
                  <a:lnTo>
                    <a:pt x="742188" y="112776"/>
                  </a:lnTo>
                  <a:lnTo>
                    <a:pt x="746760" y="109728"/>
                  </a:lnTo>
                  <a:lnTo>
                    <a:pt x="821436" y="65532"/>
                  </a:lnTo>
                  <a:lnTo>
                    <a:pt x="838200" y="56388"/>
                  </a:lnTo>
                  <a:close/>
                </a:path>
              </a:pathLst>
            </a:custGeom>
            <a:solidFill>
              <a:srgbClr val="000000"/>
            </a:solidFill>
          </p:spPr>
          <p:txBody>
            <a:bodyPr wrap="square" lIns="0" tIns="0" rIns="0" bIns="0" rtlCol="0"/>
            <a:lstStyle/>
            <a:p>
              <a:endParaRPr/>
            </a:p>
          </p:txBody>
        </p:sp>
        <p:sp>
          <p:nvSpPr>
            <p:cNvPr id="76" name="object 76"/>
            <p:cNvSpPr/>
            <p:nvPr/>
          </p:nvSpPr>
          <p:spPr>
            <a:xfrm>
              <a:off x="2516124" y="5715762"/>
              <a:ext cx="4706620" cy="0"/>
            </a:xfrm>
            <a:custGeom>
              <a:avLst/>
              <a:gdLst/>
              <a:ahLst/>
              <a:cxnLst/>
              <a:rect l="l" t="t" r="r" b="b"/>
              <a:pathLst>
                <a:path w="4706620">
                  <a:moveTo>
                    <a:pt x="0" y="0"/>
                  </a:moveTo>
                  <a:lnTo>
                    <a:pt x="4706112" y="0"/>
                  </a:lnTo>
                </a:path>
              </a:pathLst>
            </a:custGeom>
            <a:ln w="10668">
              <a:solidFill>
                <a:srgbClr val="000000"/>
              </a:solidFill>
              <a:prstDash val="sysDash"/>
            </a:ln>
          </p:spPr>
          <p:txBody>
            <a:bodyPr wrap="square" lIns="0" tIns="0" rIns="0" bIns="0" rtlCol="0"/>
            <a:lstStyle/>
            <a:p>
              <a:endParaRPr/>
            </a:p>
          </p:txBody>
        </p:sp>
        <p:sp>
          <p:nvSpPr>
            <p:cNvPr id="77" name="object 77"/>
            <p:cNvSpPr/>
            <p:nvPr/>
          </p:nvSpPr>
          <p:spPr>
            <a:xfrm>
              <a:off x="2515362" y="5716523"/>
              <a:ext cx="0" cy="457200"/>
            </a:xfrm>
            <a:custGeom>
              <a:avLst/>
              <a:gdLst/>
              <a:ahLst/>
              <a:cxnLst/>
              <a:rect l="l" t="t" r="r" b="b"/>
              <a:pathLst>
                <a:path h="457200">
                  <a:moveTo>
                    <a:pt x="0" y="0"/>
                  </a:moveTo>
                  <a:lnTo>
                    <a:pt x="0" y="457200"/>
                  </a:lnTo>
                </a:path>
              </a:pathLst>
            </a:custGeom>
            <a:ln w="10668">
              <a:solidFill>
                <a:srgbClr val="000000"/>
              </a:solidFill>
              <a:prstDash val="sysDash"/>
            </a:ln>
          </p:spPr>
          <p:txBody>
            <a:bodyPr wrap="square" lIns="0" tIns="0" rIns="0" bIns="0" rtlCol="0"/>
            <a:lstStyle/>
            <a:p>
              <a:endParaRPr/>
            </a:p>
          </p:txBody>
        </p:sp>
        <p:pic>
          <p:nvPicPr>
            <p:cNvPr id="78" name="object 78"/>
            <p:cNvPicPr/>
            <p:nvPr/>
          </p:nvPicPr>
          <p:blipFill>
            <a:blip r:embed="rId21" cstate="print"/>
            <a:stretch>
              <a:fillRect/>
            </a:stretch>
          </p:blipFill>
          <p:spPr>
            <a:xfrm>
              <a:off x="6886955" y="6213348"/>
              <a:ext cx="1024127" cy="280416"/>
            </a:xfrm>
            <a:prstGeom prst="rect">
              <a:avLst/>
            </a:prstGeom>
          </p:spPr>
        </p:pic>
        <p:sp>
          <p:nvSpPr>
            <p:cNvPr id="79" name="object 79"/>
            <p:cNvSpPr/>
            <p:nvPr/>
          </p:nvSpPr>
          <p:spPr>
            <a:xfrm>
              <a:off x="2516124" y="6173724"/>
              <a:ext cx="342900" cy="0"/>
            </a:xfrm>
            <a:custGeom>
              <a:avLst/>
              <a:gdLst/>
              <a:ahLst/>
              <a:cxnLst/>
              <a:rect l="l" t="t" r="r" b="b"/>
              <a:pathLst>
                <a:path w="342900">
                  <a:moveTo>
                    <a:pt x="0" y="0"/>
                  </a:moveTo>
                  <a:lnTo>
                    <a:pt x="342900" y="0"/>
                  </a:lnTo>
                </a:path>
              </a:pathLst>
            </a:custGeom>
            <a:ln w="12191">
              <a:solidFill>
                <a:srgbClr val="000000"/>
              </a:solidFill>
              <a:prstDash val="sysDash"/>
            </a:ln>
          </p:spPr>
          <p:txBody>
            <a:bodyPr wrap="square" lIns="0" tIns="0" rIns="0" bIns="0" rtlCol="0"/>
            <a:lstStyle/>
            <a:p>
              <a:endParaRPr/>
            </a:p>
          </p:txBody>
        </p:sp>
        <p:pic>
          <p:nvPicPr>
            <p:cNvPr id="80" name="object 80"/>
            <p:cNvPicPr/>
            <p:nvPr/>
          </p:nvPicPr>
          <p:blipFill>
            <a:blip r:embed="rId24" cstate="print"/>
            <a:stretch>
              <a:fillRect/>
            </a:stretch>
          </p:blipFill>
          <p:spPr>
            <a:xfrm>
              <a:off x="2796540" y="6117335"/>
              <a:ext cx="105156" cy="114300"/>
            </a:xfrm>
            <a:prstGeom prst="rect">
              <a:avLst/>
            </a:prstGeom>
          </p:spPr>
        </p:pic>
        <p:sp>
          <p:nvSpPr>
            <p:cNvPr id="81" name="object 81"/>
            <p:cNvSpPr/>
            <p:nvPr/>
          </p:nvSpPr>
          <p:spPr>
            <a:xfrm>
              <a:off x="6935724" y="6269736"/>
              <a:ext cx="838200" cy="113030"/>
            </a:xfrm>
            <a:custGeom>
              <a:avLst/>
              <a:gdLst/>
              <a:ahLst/>
              <a:cxnLst/>
              <a:rect l="l" t="t" r="r" b="b"/>
              <a:pathLst>
                <a:path w="838200" h="113029">
                  <a:moveTo>
                    <a:pt x="742187" y="112775"/>
                  </a:moveTo>
                  <a:lnTo>
                    <a:pt x="736091" y="111251"/>
                  </a:lnTo>
                  <a:lnTo>
                    <a:pt x="731519" y="100583"/>
                  </a:lnTo>
                  <a:lnTo>
                    <a:pt x="733043" y="94487"/>
                  </a:lnTo>
                  <a:lnTo>
                    <a:pt x="781811" y="65531"/>
                  </a:lnTo>
                  <a:lnTo>
                    <a:pt x="0" y="65531"/>
                  </a:lnTo>
                  <a:lnTo>
                    <a:pt x="0" y="45719"/>
                  </a:lnTo>
                  <a:lnTo>
                    <a:pt x="781811" y="45719"/>
                  </a:lnTo>
                  <a:lnTo>
                    <a:pt x="733043" y="18287"/>
                  </a:lnTo>
                  <a:lnTo>
                    <a:pt x="731519" y="12191"/>
                  </a:lnTo>
                  <a:lnTo>
                    <a:pt x="736091" y="1523"/>
                  </a:lnTo>
                  <a:lnTo>
                    <a:pt x="742187" y="0"/>
                  </a:lnTo>
                  <a:lnTo>
                    <a:pt x="821435" y="45719"/>
                  </a:lnTo>
                  <a:lnTo>
                    <a:pt x="838199" y="56387"/>
                  </a:lnTo>
                  <a:lnTo>
                    <a:pt x="821435" y="65531"/>
                  </a:lnTo>
                  <a:lnTo>
                    <a:pt x="742187" y="112775"/>
                  </a:lnTo>
                  <a:close/>
                </a:path>
              </a:pathLst>
            </a:custGeom>
            <a:solidFill>
              <a:srgbClr val="000000"/>
            </a:solidFill>
          </p:spPr>
          <p:txBody>
            <a:bodyPr wrap="square" lIns="0" tIns="0" rIns="0" bIns="0" rtlCol="0"/>
            <a:lstStyle/>
            <a:p>
              <a:endParaRPr/>
            </a:p>
          </p:txBody>
        </p:sp>
      </p:grpSp>
    </p:spTree>
    <p:extLst>
      <p:ext uri="{BB962C8B-B14F-4D97-AF65-F5344CB8AC3E}">
        <p14:creationId xmlns:p14="http://schemas.microsoft.com/office/powerpoint/2010/main" val="14025736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5981" rIns="0" bIns="0" rtlCol="0">
            <a:spAutoFit/>
          </a:bodyPr>
          <a:lstStyle/>
          <a:p>
            <a:pPr marL="1560830">
              <a:lnSpc>
                <a:spcPct val="100000"/>
              </a:lnSpc>
              <a:spcBef>
                <a:spcPts val="95"/>
              </a:spcBef>
            </a:pPr>
            <a:r>
              <a:rPr dirty="0"/>
              <a:t>Example</a:t>
            </a:r>
            <a:r>
              <a:rPr spc="-100" dirty="0"/>
              <a:t> </a:t>
            </a:r>
            <a:r>
              <a:rPr dirty="0"/>
              <a:t>of</a:t>
            </a:r>
            <a:r>
              <a:rPr spc="-90" dirty="0"/>
              <a:t> </a:t>
            </a:r>
            <a:r>
              <a:rPr dirty="0"/>
              <a:t>Multilevel</a:t>
            </a:r>
            <a:r>
              <a:rPr spc="-130" dirty="0"/>
              <a:t> </a:t>
            </a:r>
            <a:r>
              <a:rPr dirty="0"/>
              <a:t>Feedback</a:t>
            </a:r>
            <a:r>
              <a:rPr spc="-50" dirty="0"/>
              <a:t> </a:t>
            </a:r>
            <a:r>
              <a:rPr spc="-10" dirty="0"/>
              <a:t>Queue</a:t>
            </a:r>
          </a:p>
        </p:txBody>
      </p:sp>
      <p:sp>
        <p:nvSpPr>
          <p:cNvPr id="3" name="object 3"/>
          <p:cNvSpPr txBox="1"/>
          <p:nvPr/>
        </p:nvSpPr>
        <p:spPr>
          <a:xfrm>
            <a:off x="932176" y="1507818"/>
            <a:ext cx="4986655" cy="4396105"/>
          </a:xfrm>
          <a:prstGeom prst="rect">
            <a:avLst/>
          </a:prstGeom>
        </p:spPr>
        <p:txBody>
          <a:bodyPr vert="horz" wrap="square" lIns="0" tIns="84455" rIns="0" bIns="0" rtlCol="0">
            <a:spAutoFit/>
          </a:bodyPr>
          <a:lstStyle/>
          <a:p>
            <a:pPr marL="393065" indent="-342265">
              <a:lnSpc>
                <a:spcPct val="100000"/>
              </a:lnSpc>
              <a:spcBef>
                <a:spcPts val="665"/>
              </a:spcBef>
              <a:buClr>
                <a:srgbClr val="993300"/>
              </a:buClr>
              <a:buSzPct val="108333"/>
              <a:buFont typeface="Times New Roman"/>
              <a:buChar char="▪"/>
              <a:tabLst>
                <a:tab pos="393065" algn="l"/>
              </a:tabLst>
            </a:pPr>
            <a:r>
              <a:rPr sz="1800" dirty="0">
                <a:latin typeface="Arial MT"/>
                <a:cs typeface="Arial MT"/>
              </a:rPr>
              <a:t>Three</a:t>
            </a:r>
            <a:r>
              <a:rPr sz="1800" spc="-105" dirty="0">
                <a:latin typeface="Arial MT"/>
                <a:cs typeface="Arial MT"/>
              </a:rPr>
              <a:t> </a:t>
            </a:r>
            <a:r>
              <a:rPr sz="1800" spc="-10" dirty="0">
                <a:latin typeface="Arial MT"/>
                <a:cs typeface="Arial MT"/>
              </a:rPr>
              <a:t>queues:</a:t>
            </a:r>
            <a:endParaRPr sz="1800">
              <a:latin typeface="Arial MT"/>
              <a:cs typeface="Arial MT"/>
            </a:endParaRPr>
          </a:p>
          <a:p>
            <a:pPr marL="794385" lvl="1" indent="-286385">
              <a:lnSpc>
                <a:spcPct val="100000"/>
              </a:lnSpc>
              <a:spcBef>
                <a:spcPts val="705"/>
              </a:spcBef>
              <a:buClr>
                <a:srgbClr val="CC6600"/>
              </a:buClr>
              <a:buSzPct val="109375"/>
              <a:buFont typeface="Arial MT"/>
              <a:buChar char="•"/>
              <a:tabLst>
                <a:tab pos="794385" algn="l"/>
              </a:tabLst>
            </a:pPr>
            <a:r>
              <a:rPr sz="1600" i="1" dirty="0">
                <a:latin typeface="Arial"/>
                <a:cs typeface="Arial"/>
              </a:rPr>
              <a:t>Q</a:t>
            </a:r>
            <a:r>
              <a:rPr sz="1575" baseline="-15873" dirty="0">
                <a:latin typeface="Arial MT"/>
                <a:cs typeface="Arial MT"/>
              </a:rPr>
              <a:t>0</a:t>
            </a:r>
            <a:r>
              <a:rPr sz="1575" spc="202" baseline="-15873" dirty="0">
                <a:latin typeface="Arial MT"/>
                <a:cs typeface="Arial MT"/>
              </a:rPr>
              <a:t> </a:t>
            </a:r>
            <a:r>
              <a:rPr sz="1600" dirty="0">
                <a:latin typeface="Arial MT"/>
                <a:cs typeface="Arial MT"/>
              </a:rPr>
              <a:t>–</a:t>
            </a:r>
            <a:r>
              <a:rPr sz="1600" spc="-30" dirty="0">
                <a:latin typeface="Arial MT"/>
                <a:cs typeface="Arial MT"/>
              </a:rPr>
              <a:t> </a:t>
            </a:r>
            <a:r>
              <a:rPr sz="1600" dirty="0">
                <a:latin typeface="Arial MT"/>
                <a:cs typeface="Arial MT"/>
              </a:rPr>
              <a:t>RR</a:t>
            </a:r>
            <a:r>
              <a:rPr sz="1600" spc="-25" dirty="0">
                <a:latin typeface="Arial MT"/>
                <a:cs typeface="Arial MT"/>
              </a:rPr>
              <a:t> </a:t>
            </a:r>
            <a:r>
              <a:rPr sz="1600" dirty="0">
                <a:latin typeface="Arial MT"/>
                <a:cs typeface="Arial MT"/>
              </a:rPr>
              <a:t>with</a:t>
            </a:r>
            <a:r>
              <a:rPr sz="1600" spc="5" dirty="0">
                <a:latin typeface="Arial MT"/>
                <a:cs typeface="Arial MT"/>
              </a:rPr>
              <a:t> </a:t>
            </a:r>
            <a:r>
              <a:rPr sz="1600" dirty="0">
                <a:latin typeface="Arial MT"/>
                <a:cs typeface="Arial MT"/>
              </a:rPr>
              <a:t>time</a:t>
            </a:r>
            <a:r>
              <a:rPr sz="1600" spc="-15" dirty="0">
                <a:latin typeface="Arial MT"/>
                <a:cs typeface="Arial MT"/>
              </a:rPr>
              <a:t> </a:t>
            </a:r>
            <a:r>
              <a:rPr sz="1600" dirty="0">
                <a:latin typeface="Arial MT"/>
                <a:cs typeface="Arial MT"/>
              </a:rPr>
              <a:t>quantum</a:t>
            </a:r>
            <a:r>
              <a:rPr sz="1600" spc="-40" dirty="0">
                <a:latin typeface="Arial MT"/>
                <a:cs typeface="Arial MT"/>
              </a:rPr>
              <a:t> </a:t>
            </a:r>
            <a:r>
              <a:rPr sz="1600" dirty="0">
                <a:latin typeface="Arial MT"/>
                <a:cs typeface="Arial MT"/>
              </a:rPr>
              <a:t>8</a:t>
            </a:r>
            <a:r>
              <a:rPr sz="1600" spc="-15" dirty="0">
                <a:latin typeface="Arial MT"/>
                <a:cs typeface="Arial MT"/>
              </a:rPr>
              <a:t> </a:t>
            </a:r>
            <a:r>
              <a:rPr sz="1600" spc="-10" dirty="0">
                <a:latin typeface="Arial MT"/>
                <a:cs typeface="Arial MT"/>
              </a:rPr>
              <a:t>milliseconds</a:t>
            </a:r>
            <a:endParaRPr sz="1600">
              <a:latin typeface="Arial MT"/>
              <a:cs typeface="Arial MT"/>
            </a:endParaRPr>
          </a:p>
          <a:p>
            <a:pPr marL="794385" lvl="1" indent="-286385">
              <a:lnSpc>
                <a:spcPct val="100000"/>
              </a:lnSpc>
              <a:spcBef>
                <a:spcPts val="695"/>
              </a:spcBef>
              <a:buClr>
                <a:srgbClr val="CC6600"/>
              </a:buClr>
              <a:buSzPct val="109375"/>
              <a:buFont typeface="Arial MT"/>
              <a:buChar char="•"/>
              <a:tabLst>
                <a:tab pos="794385" algn="l"/>
              </a:tabLst>
            </a:pPr>
            <a:r>
              <a:rPr sz="1600" i="1" dirty="0">
                <a:latin typeface="Arial"/>
                <a:cs typeface="Arial"/>
              </a:rPr>
              <a:t>Q</a:t>
            </a:r>
            <a:r>
              <a:rPr sz="1575" baseline="-15873" dirty="0">
                <a:latin typeface="Arial MT"/>
                <a:cs typeface="Arial MT"/>
              </a:rPr>
              <a:t>1</a:t>
            </a:r>
            <a:r>
              <a:rPr sz="1575" spc="209" baseline="-15873" dirty="0">
                <a:latin typeface="Arial MT"/>
                <a:cs typeface="Arial MT"/>
              </a:rPr>
              <a:t> </a:t>
            </a:r>
            <a:r>
              <a:rPr sz="1600" dirty="0">
                <a:latin typeface="Arial MT"/>
                <a:cs typeface="Arial MT"/>
              </a:rPr>
              <a:t>–</a:t>
            </a:r>
            <a:r>
              <a:rPr sz="1600" spc="-25" dirty="0">
                <a:latin typeface="Arial MT"/>
                <a:cs typeface="Arial MT"/>
              </a:rPr>
              <a:t> </a:t>
            </a:r>
            <a:r>
              <a:rPr sz="1600" dirty="0">
                <a:latin typeface="Arial MT"/>
                <a:cs typeface="Arial MT"/>
              </a:rPr>
              <a:t>RR</a:t>
            </a:r>
            <a:r>
              <a:rPr sz="1600" spc="-15" dirty="0">
                <a:latin typeface="Arial MT"/>
                <a:cs typeface="Arial MT"/>
              </a:rPr>
              <a:t> </a:t>
            </a:r>
            <a:r>
              <a:rPr sz="1600" dirty="0">
                <a:latin typeface="Arial MT"/>
                <a:cs typeface="Arial MT"/>
              </a:rPr>
              <a:t>time</a:t>
            </a:r>
            <a:r>
              <a:rPr sz="1600" spc="-40" dirty="0">
                <a:latin typeface="Arial MT"/>
                <a:cs typeface="Arial MT"/>
              </a:rPr>
              <a:t> </a:t>
            </a:r>
            <a:r>
              <a:rPr sz="1600" dirty="0">
                <a:latin typeface="Arial MT"/>
                <a:cs typeface="Arial MT"/>
              </a:rPr>
              <a:t>quantum</a:t>
            </a:r>
            <a:r>
              <a:rPr sz="1600" spc="-20" dirty="0">
                <a:latin typeface="Arial MT"/>
                <a:cs typeface="Arial MT"/>
              </a:rPr>
              <a:t> </a:t>
            </a:r>
            <a:r>
              <a:rPr sz="1600" dirty="0">
                <a:latin typeface="Arial MT"/>
                <a:cs typeface="Arial MT"/>
              </a:rPr>
              <a:t>16</a:t>
            </a:r>
            <a:r>
              <a:rPr sz="1600" spc="10" dirty="0">
                <a:latin typeface="Arial MT"/>
                <a:cs typeface="Arial MT"/>
              </a:rPr>
              <a:t> </a:t>
            </a:r>
            <a:r>
              <a:rPr sz="1600" spc="-10" dirty="0">
                <a:latin typeface="Arial MT"/>
                <a:cs typeface="Arial MT"/>
              </a:rPr>
              <a:t>milliseconds</a:t>
            </a:r>
            <a:endParaRPr sz="1600">
              <a:latin typeface="Arial MT"/>
              <a:cs typeface="Arial MT"/>
            </a:endParaRPr>
          </a:p>
          <a:p>
            <a:pPr marL="794385" lvl="1" indent="-286385">
              <a:lnSpc>
                <a:spcPct val="100000"/>
              </a:lnSpc>
              <a:spcBef>
                <a:spcPts val="710"/>
              </a:spcBef>
              <a:buClr>
                <a:srgbClr val="CC6600"/>
              </a:buClr>
              <a:buSzPct val="109375"/>
              <a:buFont typeface="Arial MT"/>
              <a:buChar char="•"/>
              <a:tabLst>
                <a:tab pos="794385" algn="l"/>
              </a:tabLst>
            </a:pPr>
            <a:r>
              <a:rPr sz="1600" i="1" dirty="0">
                <a:latin typeface="Arial"/>
                <a:cs typeface="Arial"/>
              </a:rPr>
              <a:t>Q</a:t>
            </a:r>
            <a:r>
              <a:rPr sz="1575" baseline="-15873" dirty="0">
                <a:latin typeface="Arial MT"/>
                <a:cs typeface="Arial MT"/>
              </a:rPr>
              <a:t>2</a:t>
            </a:r>
            <a:r>
              <a:rPr sz="1575" spc="187" baseline="-15873" dirty="0">
                <a:latin typeface="Arial MT"/>
                <a:cs typeface="Arial MT"/>
              </a:rPr>
              <a:t> </a:t>
            </a:r>
            <a:r>
              <a:rPr sz="1600" dirty="0">
                <a:latin typeface="Arial MT"/>
                <a:cs typeface="Arial MT"/>
              </a:rPr>
              <a:t>–</a:t>
            </a:r>
            <a:r>
              <a:rPr sz="1600" spc="-50" dirty="0">
                <a:latin typeface="Arial MT"/>
                <a:cs typeface="Arial MT"/>
              </a:rPr>
              <a:t> </a:t>
            </a:r>
            <a:r>
              <a:rPr sz="1600" spc="-20" dirty="0">
                <a:latin typeface="Arial MT"/>
                <a:cs typeface="Arial MT"/>
              </a:rPr>
              <a:t>FCFS</a:t>
            </a:r>
            <a:endParaRPr sz="1600">
              <a:latin typeface="Arial MT"/>
              <a:cs typeface="Arial MT"/>
            </a:endParaRPr>
          </a:p>
          <a:p>
            <a:pPr marL="393065" indent="-342265">
              <a:lnSpc>
                <a:spcPct val="100000"/>
              </a:lnSpc>
              <a:spcBef>
                <a:spcPts val="685"/>
              </a:spcBef>
              <a:buClr>
                <a:srgbClr val="993300"/>
              </a:buClr>
              <a:buSzPct val="108333"/>
              <a:buFont typeface="Times New Roman"/>
              <a:buChar char="▪"/>
              <a:tabLst>
                <a:tab pos="393065" algn="l"/>
              </a:tabLst>
            </a:pPr>
            <a:r>
              <a:rPr sz="1800" spc="-10" dirty="0">
                <a:latin typeface="Arial MT"/>
                <a:cs typeface="Arial MT"/>
              </a:rPr>
              <a:t>Scheduling</a:t>
            </a:r>
            <a:endParaRPr sz="1800">
              <a:latin typeface="Arial MT"/>
              <a:cs typeface="Arial MT"/>
            </a:endParaRPr>
          </a:p>
          <a:p>
            <a:pPr marL="794385" marR="569595" lvl="1" indent="-287020">
              <a:lnSpc>
                <a:spcPct val="100000"/>
              </a:lnSpc>
              <a:spcBef>
                <a:spcPts val="705"/>
              </a:spcBef>
              <a:buClr>
                <a:srgbClr val="CC6600"/>
              </a:buClr>
              <a:buSzPct val="109375"/>
              <a:buChar char="•"/>
              <a:tabLst>
                <a:tab pos="794385" algn="l"/>
              </a:tabLst>
            </a:pPr>
            <a:r>
              <a:rPr sz="1600" dirty="0">
                <a:latin typeface="Arial MT"/>
                <a:cs typeface="Arial MT"/>
              </a:rPr>
              <a:t>A</a:t>
            </a:r>
            <a:r>
              <a:rPr sz="1600" spc="-105" dirty="0">
                <a:latin typeface="Arial MT"/>
                <a:cs typeface="Arial MT"/>
              </a:rPr>
              <a:t> </a:t>
            </a:r>
            <a:r>
              <a:rPr sz="1600" dirty="0">
                <a:latin typeface="Arial MT"/>
                <a:cs typeface="Arial MT"/>
              </a:rPr>
              <a:t>new</a:t>
            </a:r>
            <a:r>
              <a:rPr sz="1600" spc="-30" dirty="0">
                <a:latin typeface="Arial MT"/>
                <a:cs typeface="Arial MT"/>
              </a:rPr>
              <a:t> </a:t>
            </a:r>
            <a:r>
              <a:rPr sz="1600" dirty="0">
                <a:latin typeface="Arial MT"/>
                <a:cs typeface="Arial MT"/>
              </a:rPr>
              <a:t>process</a:t>
            </a:r>
            <a:r>
              <a:rPr sz="1600" spc="-45" dirty="0">
                <a:latin typeface="Arial MT"/>
                <a:cs typeface="Arial MT"/>
              </a:rPr>
              <a:t> </a:t>
            </a:r>
            <a:r>
              <a:rPr sz="1600" dirty="0">
                <a:latin typeface="Arial MT"/>
                <a:cs typeface="Arial MT"/>
              </a:rPr>
              <a:t>enters</a:t>
            </a:r>
            <a:r>
              <a:rPr sz="1600" spc="-15" dirty="0">
                <a:latin typeface="Arial MT"/>
                <a:cs typeface="Arial MT"/>
              </a:rPr>
              <a:t> </a:t>
            </a:r>
            <a:r>
              <a:rPr sz="1600" dirty="0">
                <a:latin typeface="Arial MT"/>
                <a:cs typeface="Arial MT"/>
              </a:rPr>
              <a:t>queue</a:t>
            </a:r>
            <a:r>
              <a:rPr sz="1600" spc="-45" dirty="0">
                <a:latin typeface="Arial MT"/>
                <a:cs typeface="Arial MT"/>
              </a:rPr>
              <a:t> </a:t>
            </a:r>
            <a:r>
              <a:rPr sz="1600" i="1" dirty="0">
                <a:latin typeface="Arial"/>
                <a:cs typeface="Arial"/>
              </a:rPr>
              <a:t>Q</a:t>
            </a:r>
            <a:r>
              <a:rPr sz="1575" i="1" baseline="-15873" dirty="0">
                <a:latin typeface="Arial"/>
                <a:cs typeface="Arial"/>
              </a:rPr>
              <a:t>0</a:t>
            </a:r>
            <a:r>
              <a:rPr sz="1575" i="1" spc="209" baseline="-15873" dirty="0">
                <a:latin typeface="Arial"/>
                <a:cs typeface="Arial"/>
              </a:rPr>
              <a:t> </a:t>
            </a:r>
            <a:r>
              <a:rPr sz="1600" dirty="0">
                <a:latin typeface="Arial MT"/>
                <a:cs typeface="Arial MT"/>
              </a:rPr>
              <a:t>which</a:t>
            </a:r>
            <a:r>
              <a:rPr sz="1600" spc="-55" dirty="0">
                <a:latin typeface="Arial MT"/>
                <a:cs typeface="Arial MT"/>
              </a:rPr>
              <a:t> </a:t>
            </a:r>
            <a:r>
              <a:rPr sz="1600" spc="-25" dirty="0">
                <a:latin typeface="Arial MT"/>
                <a:cs typeface="Arial MT"/>
              </a:rPr>
              <a:t>is </a:t>
            </a:r>
            <a:r>
              <a:rPr sz="1600" dirty="0">
                <a:latin typeface="Arial MT"/>
                <a:cs typeface="Arial MT"/>
              </a:rPr>
              <a:t>served</a:t>
            </a:r>
            <a:r>
              <a:rPr sz="1600" spc="-30" dirty="0">
                <a:latin typeface="Arial MT"/>
                <a:cs typeface="Arial MT"/>
              </a:rPr>
              <a:t> </a:t>
            </a:r>
            <a:r>
              <a:rPr sz="1600" dirty="0">
                <a:latin typeface="Arial MT"/>
                <a:cs typeface="Arial MT"/>
              </a:rPr>
              <a:t>in</a:t>
            </a:r>
            <a:r>
              <a:rPr sz="1600" spc="-30" dirty="0">
                <a:latin typeface="Arial MT"/>
                <a:cs typeface="Arial MT"/>
              </a:rPr>
              <a:t> </a:t>
            </a:r>
            <a:r>
              <a:rPr sz="1600" spc="-25" dirty="0">
                <a:latin typeface="Arial MT"/>
                <a:cs typeface="Arial MT"/>
              </a:rPr>
              <a:t>RR</a:t>
            </a:r>
            <a:endParaRPr sz="1600">
              <a:latin typeface="Arial MT"/>
              <a:cs typeface="Arial MT"/>
            </a:endParaRPr>
          </a:p>
          <a:p>
            <a:pPr marL="1136015" marR="493395" lvl="2" indent="-227965">
              <a:lnSpc>
                <a:spcPct val="100000"/>
              </a:lnSpc>
              <a:spcBef>
                <a:spcPts val="610"/>
              </a:spcBef>
              <a:buClr>
                <a:srgbClr val="009900"/>
              </a:buClr>
              <a:buSzPct val="75000"/>
              <a:buFont typeface="MingLiU_HKSCS-ExtB"/>
              <a:buChar char="⏵"/>
              <a:tabLst>
                <a:tab pos="1137285" algn="l"/>
              </a:tabLst>
            </a:pPr>
            <a:r>
              <a:rPr sz="1400" dirty="0">
                <a:latin typeface="Arial MT"/>
                <a:cs typeface="Arial MT"/>
              </a:rPr>
              <a:t>When</a:t>
            </a:r>
            <a:r>
              <a:rPr sz="1400" spc="-90" dirty="0">
                <a:latin typeface="Arial MT"/>
                <a:cs typeface="Arial MT"/>
              </a:rPr>
              <a:t> </a:t>
            </a:r>
            <a:r>
              <a:rPr sz="1400" dirty="0">
                <a:latin typeface="Arial MT"/>
                <a:cs typeface="Arial MT"/>
              </a:rPr>
              <a:t>it</a:t>
            </a:r>
            <a:r>
              <a:rPr sz="1400" spc="-30" dirty="0">
                <a:latin typeface="Arial MT"/>
                <a:cs typeface="Arial MT"/>
              </a:rPr>
              <a:t> </a:t>
            </a:r>
            <a:r>
              <a:rPr sz="1400" dirty="0">
                <a:latin typeface="Arial MT"/>
                <a:cs typeface="Arial MT"/>
              </a:rPr>
              <a:t>gains</a:t>
            </a:r>
            <a:r>
              <a:rPr sz="1400" spc="-50" dirty="0">
                <a:latin typeface="Arial MT"/>
                <a:cs typeface="Arial MT"/>
              </a:rPr>
              <a:t> </a:t>
            </a:r>
            <a:r>
              <a:rPr sz="1400" dirty="0">
                <a:latin typeface="Arial MT"/>
                <a:cs typeface="Arial MT"/>
              </a:rPr>
              <a:t>CPU, the</a:t>
            </a:r>
            <a:r>
              <a:rPr sz="1400" spc="-75" dirty="0">
                <a:latin typeface="Arial MT"/>
                <a:cs typeface="Arial MT"/>
              </a:rPr>
              <a:t> </a:t>
            </a:r>
            <a:r>
              <a:rPr sz="1400" dirty="0">
                <a:latin typeface="Arial MT"/>
                <a:cs typeface="Arial MT"/>
              </a:rPr>
              <a:t>process</a:t>
            </a:r>
            <a:r>
              <a:rPr sz="1400" spc="-95" dirty="0">
                <a:latin typeface="Arial MT"/>
                <a:cs typeface="Arial MT"/>
              </a:rPr>
              <a:t> </a:t>
            </a:r>
            <a:r>
              <a:rPr sz="1400" dirty="0">
                <a:latin typeface="Arial MT"/>
                <a:cs typeface="Arial MT"/>
              </a:rPr>
              <a:t>receives</a:t>
            </a:r>
            <a:r>
              <a:rPr sz="1400" spc="-60" dirty="0">
                <a:latin typeface="Arial MT"/>
                <a:cs typeface="Arial MT"/>
              </a:rPr>
              <a:t> </a:t>
            </a:r>
            <a:r>
              <a:rPr sz="1400" spc="-50" dirty="0">
                <a:latin typeface="Arial MT"/>
                <a:cs typeface="Arial MT"/>
              </a:rPr>
              <a:t>8 	</a:t>
            </a:r>
            <a:r>
              <a:rPr sz="1400" spc="-10" dirty="0">
                <a:latin typeface="Arial MT"/>
                <a:cs typeface="Arial MT"/>
              </a:rPr>
              <a:t>milliseconds</a:t>
            </a:r>
            <a:endParaRPr sz="1400">
              <a:latin typeface="Arial MT"/>
              <a:cs typeface="Arial MT"/>
            </a:endParaRPr>
          </a:p>
          <a:p>
            <a:pPr marL="1136015" marR="68580" lvl="2" indent="-227965">
              <a:lnSpc>
                <a:spcPct val="100000"/>
              </a:lnSpc>
              <a:spcBef>
                <a:spcPts val="600"/>
              </a:spcBef>
              <a:buClr>
                <a:srgbClr val="009900"/>
              </a:buClr>
              <a:buSzPct val="75000"/>
              <a:buFont typeface="MingLiU_HKSCS-ExtB"/>
              <a:buChar char="⏵"/>
              <a:tabLst>
                <a:tab pos="1137285" algn="l"/>
              </a:tabLst>
            </a:pPr>
            <a:r>
              <a:rPr sz="1400" dirty="0">
                <a:latin typeface="Arial MT"/>
                <a:cs typeface="Arial MT"/>
              </a:rPr>
              <a:t>If</a:t>
            </a:r>
            <a:r>
              <a:rPr sz="1400" spc="-30" dirty="0">
                <a:latin typeface="Arial MT"/>
                <a:cs typeface="Arial MT"/>
              </a:rPr>
              <a:t> </a:t>
            </a:r>
            <a:r>
              <a:rPr sz="1400" dirty="0">
                <a:latin typeface="Arial MT"/>
                <a:cs typeface="Arial MT"/>
              </a:rPr>
              <a:t>it</a:t>
            </a:r>
            <a:r>
              <a:rPr sz="1400" spc="-15" dirty="0">
                <a:latin typeface="Arial MT"/>
                <a:cs typeface="Arial MT"/>
              </a:rPr>
              <a:t> </a:t>
            </a:r>
            <a:r>
              <a:rPr sz="1400" dirty="0">
                <a:latin typeface="Arial MT"/>
                <a:cs typeface="Arial MT"/>
              </a:rPr>
              <a:t>does</a:t>
            </a:r>
            <a:r>
              <a:rPr sz="1400" spc="-45" dirty="0">
                <a:latin typeface="Arial MT"/>
                <a:cs typeface="Arial MT"/>
              </a:rPr>
              <a:t> </a:t>
            </a:r>
            <a:r>
              <a:rPr sz="1400" dirty="0">
                <a:latin typeface="Arial MT"/>
                <a:cs typeface="Arial MT"/>
              </a:rPr>
              <a:t>not</a:t>
            </a:r>
            <a:r>
              <a:rPr sz="1400" spc="-15" dirty="0">
                <a:latin typeface="Arial MT"/>
                <a:cs typeface="Arial MT"/>
              </a:rPr>
              <a:t> </a:t>
            </a:r>
            <a:r>
              <a:rPr sz="1400" dirty="0">
                <a:latin typeface="Arial MT"/>
                <a:cs typeface="Arial MT"/>
              </a:rPr>
              <a:t>finish</a:t>
            </a:r>
            <a:r>
              <a:rPr sz="1400" spc="-65" dirty="0">
                <a:latin typeface="Arial MT"/>
                <a:cs typeface="Arial MT"/>
              </a:rPr>
              <a:t> </a:t>
            </a:r>
            <a:r>
              <a:rPr sz="1400" dirty="0">
                <a:latin typeface="Arial MT"/>
                <a:cs typeface="Arial MT"/>
              </a:rPr>
              <a:t>in</a:t>
            </a:r>
            <a:r>
              <a:rPr sz="1400" spc="-10" dirty="0">
                <a:latin typeface="Arial MT"/>
                <a:cs typeface="Arial MT"/>
              </a:rPr>
              <a:t> </a:t>
            </a:r>
            <a:r>
              <a:rPr sz="1400" dirty="0">
                <a:latin typeface="Arial MT"/>
                <a:cs typeface="Arial MT"/>
              </a:rPr>
              <a:t>8</a:t>
            </a:r>
            <a:r>
              <a:rPr sz="1400" spc="-10" dirty="0">
                <a:latin typeface="Arial MT"/>
                <a:cs typeface="Arial MT"/>
              </a:rPr>
              <a:t> milliseconds,</a:t>
            </a:r>
            <a:r>
              <a:rPr sz="1400" spc="-70" dirty="0">
                <a:latin typeface="Arial MT"/>
                <a:cs typeface="Arial MT"/>
              </a:rPr>
              <a:t> </a:t>
            </a:r>
            <a:r>
              <a:rPr sz="1400" dirty="0">
                <a:latin typeface="Arial MT"/>
                <a:cs typeface="Arial MT"/>
              </a:rPr>
              <a:t>the</a:t>
            </a:r>
            <a:r>
              <a:rPr sz="1400" spc="-55" dirty="0">
                <a:latin typeface="Arial MT"/>
                <a:cs typeface="Arial MT"/>
              </a:rPr>
              <a:t> </a:t>
            </a:r>
            <a:r>
              <a:rPr sz="1400" spc="-10" dirty="0">
                <a:latin typeface="Arial MT"/>
                <a:cs typeface="Arial MT"/>
              </a:rPr>
              <a:t>process 	</a:t>
            </a:r>
            <a:r>
              <a:rPr sz="1400" dirty="0">
                <a:latin typeface="Arial MT"/>
                <a:cs typeface="Arial MT"/>
              </a:rPr>
              <a:t>is</a:t>
            </a:r>
            <a:r>
              <a:rPr sz="1400" spc="-40" dirty="0">
                <a:latin typeface="Arial MT"/>
                <a:cs typeface="Arial MT"/>
              </a:rPr>
              <a:t> </a:t>
            </a:r>
            <a:r>
              <a:rPr sz="1400" dirty="0">
                <a:latin typeface="Arial MT"/>
                <a:cs typeface="Arial MT"/>
              </a:rPr>
              <a:t>moved</a:t>
            </a:r>
            <a:r>
              <a:rPr sz="1400" spc="-45" dirty="0">
                <a:latin typeface="Arial MT"/>
                <a:cs typeface="Arial MT"/>
              </a:rPr>
              <a:t> </a:t>
            </a:r>
            <a:r>
              <a:rPr sz="1400" dirty="0">
                <a:latin typeface="Arial MT"/>
                <a:cs typeface="Arial MT"/>
              </a:rPr>
              <a:t>to</a:t>
            </a:r>
            <a:r>
              <a:rPr sz="1400" spc="-30" dirty="0">
                <a:latin typeface="Arial MT"/>
                <a:cs typeface="Arial MT"/>
              </a:rPr>
              <a:t> </a:t>
            </a:r>
            <a:r>
              <a:rPr sz="1400" dirty="0">
                <a:latin typeface="Arial MT"/>
                <a:cs typeface="Arial MT"/>
              </a:rPr>
              <a:t>queue</a:t>
            </a:r>
            <a:r>
              <a:rPr sz="1400" spc="-80" dirty="0">
                <a:latin typeface="Arial MT"/>
                <a:cs typeface="Arial MT"/>
              </a:rPr>
              <a:t> </a:t>
            </a:r>
            <a:r>
              <a:rPr sz="1400" i="1" spc="-25" dirty="0">
                <a:latin typeface="Arial"/>
                <a:cs typeface="Arial"/>
              </a:rPr>
              <a:t>Q</a:t>
            </a:r>
            <a:r>
              <a:rPr sz="1350" spc="-37" baseline="-18518" dirty="0">
                <a:latin typeface="Arial MT"/>
                <a:cs typeface="Arial MT"/>
              </a:rPr>
              <a:t>1</a:t>
            </a:r>
            <a:endParaRPr sz="1350" baseline="-18518">
              <a:latin typeface="Arial MT"/>
              <a:cs typeface="Arial MT"/>
            </a:endParaRPr>
          </a:p>
          <a:p>
            <a:pPr marL="794385" marR="198755" lvl="1" indent="-287020">
              <a:lnSpc>
                <a:spcPct val="100000"/>
              </a:lnSpc>
              <a:spcBef>
                <a:spcPts val="700"/>
              </a:spcBef>
              <a:buClr>
                <a:srgbClr val="CC6600"/>
              </a:buClr>
              <a:buSzPct val="109375"/>
              <a:buChar char="•"/>
              <a:tabLst>
                <a:tab pos="794385" algn="l"/>
              </a:tabLst>
            </a:pPr>
            <a:r>
              <a:rPr sz="1600" dirty="0">
                <a:latin typeface="Arial MT"/>
                <a:cs typeface="Arial MT"/>
              </a:rPr>
              <a:t>At</a:t>
            </a:r>
            <a:r>
              <a:rPr sz="1600" spc="-5" dirty="0">
                <a:latin typeface="Arial MT"/>
                <a:cs typeface="Arial MT"/>
              </a:rPr>
              <a:t> </a:t>
            </a:r>
            <a:r>
              <a:rPr sz="1600" i="1" dirty="0">
                <a:latin typeface="Arial"/>
                <a:cs typeface="Arial"/>
              </a:rPr>
              <a:t>Q</a:t>
            </a:r>
            <a:r>
              <a:rPr sz="1575" baseline="-15873" dirty="0">
                <a:latin typeface="Arial MT"/>
                <a:cs typeface="Arial MT"/>
              </a:rPr>
              <a:t>1</a:t>
            </a:r>
            <a:r>
              <a:rPr sz="1575" spc="202" baseline="-15873" dirty="0">
                <a:latin typeface="Arial MT"/>
                <a:cs typeface="Arial MT"/>
              </a:rPr>
              <a:t> </a:t>
            </a:r>
            <a:r>
              <a:rPr sz="1600" dirty="0">
                <a:latin typeface="Arial MT"/>
                <a:cs typeface="Arial MT"/>
              </a:rPr>
              <a:t>job</a:t>
            </a:r>
            <a:r>
              <a:rPr sz="1600" spc="-20" dirty="0">
                <a:latin typeface="Arial MT"/>
                <a:cs typeface="Arial MT"/>
              </a:rPr>
              <a:t> </a:t>
            </a:r>
            <a:r>
              <a:rPr sz="1600" dirty="0">
                <a:latin typeface="Arial MT"/>
                <a:cs typeface="Arial MT"/>
              </a:rPr>
              <a:t>is</a:t>
            </a:r>
            <a:r>
              <a:rPr sz="1600" spc="-10" dirty="0">
                <a:latin typeface="Arial MT"/>
                <a:cs typeface="Arial MT"/>
              </a:rPr>
              <a:t> </a:t>
            </a:r>
            <a:r>
              <a:rPr sz="1600" dirty="0">
                <a:latin typeface="Arial MT"/>
                <a:cs typeface="Arial MT"/>
              </a:rPr>
              <a:t>again</a:t>
            </a:r>
            <a:r>
              <a:rPr sz="1600" spc="-35" dirty="0">
                <a:latin typeface="Arial MT"/>
                <a:cs typeface="Arial MT"/>
              </a:rPr>
              <a:t> </a:t>
            </a:r>
            <a:r>
              <a:rPr sz="1600" dirty="0">
                <a:latin typeface="Arial MT"/>
                <a:cs typeface="Arial MT"/>
              </a:rPr>
              <a:t>served</a:t>
            </a:r>
            <a:r>
              <a:rPr sz="1600" spc="-35" dirty="0">
                <a:latin typeface="Arial MT"/>
                <a:cs typeface="Arial MT"/>
              </a:rPr>
              <a:t> </a:t>
            </a:r>
            <a:r>
              <a:rPr sz="1600" dirty="0">
                <a:latin typeface="Arial MT"/>
                <a:cs typeface="Arial MT"/>
              </a:rPr>
              <a:t>in</a:t>
            </a:r>
            <a:r>
              <a:rPr sz="1600" spc="-20" dirty="0">
                <a:latin typeface="Arial MT"/>
                <a:cs typeface="Arial MT"/>
              </a:rPr>
              <a:t> </a:t>
            </a:r>
            <a:r>
              <a:rPr sz="1600" dirty="0">
                <a:latin typeface="Arial MT"/>
                <a:cs typeface="Arial MT"/>
              </a:rPr>
              <a:t>RR</a:t>
            </a:r>
            <a:r>
              <a:rPr sz="1600" spc="-15" dirty="0">
                <a:latin typeface="Arial MT"/>
                <a:cs typeface="Arial MT"/>
              </a:rPr>
              <a:t> </a:t>
            </a:r>
            <a:r>
              <a:rPr sz="1600" dirty="0">
                <a:latin typeface="Arial MT"/>
                <a:cs typeface="Arial MT"/>
              </a:rPr>
              <a:t>and</a:t>
            </a:r>
            <a:r>
              <a:rPr sz="1600" spc="-20" dirty="0">
                <a:latin typeface="Arial MT"/>
                <a:cs typeface="Arial MT"/>
              </a:rPr>
              <a:t> </a:t>
            </a:r>
            <a:r>
              <a:rPr sz="1600" spc="-10" dirty="0">
                <a:latin typeface="Arial MT"/>
                <a:cs typeface="Arial MT"/>
              </a:rPr>
              <a:t>receives </a:t>
            </a:r>
            <a:r>
              <a:rPr sz="1600" dirty="0">
                <a:latin typeface="Arial MT"/>
                <a:cs typeface="Arial MT"/>
              </a:rPr>
              <a:t>16</a:t>
            </a:r>
            <a:r>
              <a:rPr sz="1600" spc="-30" dirty="0">
                <a:latin typeface="Arial MT"/>
                <a:cs typeface="Arial MT"/>
              </a:rPr>
              <a:t> </a:t>
            </a:r>
            <a:r>
              <a:rPr sz="1600" dirty="0">
                <a:latin typeface="Arial MT"/>
                <a:cs typeface="Arial MT"/>
              </a:rPr>
              <a:t>additional</a:t>
            </a:r>
            <a:r>
              <a:rPr sz="1600" spc="-50" dirty="0">
                <a:latin typeface="Arial MT"/>
                <a:cs typeface="Arial MT"/>
              </a:rPr>
              <a:t> </a:t>
            </a:r>
            <a:r>
              <a:rPr sz="1600" spc="-10" dirty="0">
                <a:latin typeface="Arial MT"/>
                <a:cs typeface="Arial MT"/>
              </a:rPr>
              <a:t>milliseconds</a:t>
            </a:r>
            <a:endParaRPr sz="1600">
              <a:latin typeface="Arial MT"/>
              <a:cs typeface="Arial MT"/>
            </a:endParaRPr>
          </a:p>
          <a:p>
            <a:pPr marL="1136015" marR="224154" lvl="2" indent="-227965">
              <a:lnSpc>
                <a:spcPct val="100000"/>
              </a:lnSpc>
              <a:spcBef>
                <a:spcPts val="595"/>
              </a:spcBef>
              <a:buClr>
                <a:srgbClr val="009900"/>
              </a:buClr>
              <a:buSzPct val="75000"/>
              <a:buFont typeface="MingLiU_HKSCS-ExtB"/>
              <a:buChar char="⏵"/>
              <a:tabLst>
                <a:tab pos="1137285" algn="l"/>
              </a:tabLst>
            </a:pPr>
            <a:r>
              <a:rPr sz="1400" dirty="0">
                <a:latin typeface="Arial MT"/>
                <a:cs typeface="Arial MT"/>
              </a:rPr>
              <a:t>If</a:t>
            </a:r>
            <a:r>
              <a:rPr sz="1400" spc="-15" dirty="0">
                <a:latin typeface="Arial MT"/>
                <a:cs typeface="Arial MT"/>
              </a:rPr>
              <a:t> </a:t>
            </a:r>
            <a:r>
              <a:rPr sz="1400" dirty="0">
                <a:latin typeface="Arial MT"/>
                <a:cs typeface="Arial MT"/>
              </a:rPr>
              <a:t>it</a:t>
            </a:r>
            <a:r>
              <a:rPr sz="1400" spc="-20" dirty="0">
                <a:latin typeface="Arial MT"/>
                <a:cs typeface="Arial MT"/>
              </a:rPr>
              <a:t> </a:t>
            </a:r>
            <a:r>
              <a:rPr sz="1400" dirty="0">
                <a:latin typeface="Arial MT"/>
                <a:cs typeface="Arial MT"/>
              </a:rPr>
              <a:t>still</a:t>
            </a:r>
            <a:r>
              <a:rPr sz="1400" spc="-15" dirty="0">
                <a:latin typeface="Arial MT"/>
                <a:cs typeface="Arial MT"/>
              </a:rPr>
              <a:t> </a:t>
            </a:r>
            <a:r>
              <a:rPr sz="1400" dirty="0">
                <a:latin typeface="Arial MT"/>
                <a:cs typeface="Arial MT"/>
              </a:rPr>
              <a:t>does</a:t>
            </a:r>
            <a:r>
              <a:rPr sz="1400" spc="-60" dirty="0">
                <a:latin typeface="Arial MT"/>
                <a:cs typeface="Arial MT"/>
              </a:rPr>
              <a:t> </a:t>
            </a:r>
            <a:r>
              <a:rPr sz="1400" dirty="0">
                <a:latin typeface="Arial MT"/>
                <a:cs typeface="Arial MT"/>
              </a:rPr>
              <a:t>not</a:t>
            </a:r>
            <a:r>
              <a:rPr sz="1400" spc="-10" dirty="0">
                <a:latin typeface="Arial MT"/>
                <a:cs typeface="Arial MT"/>
              </a:rPr>
              <a:t> complete,</a:t>
            </a:r>
            <a:r>
              <a:rPr sz="1400" spc="-85" dirty="0">
                <a:latin typeface="Arial MT"/>
                <a:cs typeface="Arial MT"/>
              </a:rPr>
              <a:t> </a:t>
            </a:r>
            <a:r>
              <a:rPr sz="1400" dirty="0">
                <a:latin typeface="Arial MT"/>
                <a:cs typeface="Arial MT"/>
              </a:rPr>
              <a:t>it</a:t>
            </a:r>
            <a:r>
              <a:rPr sz="1400" spc="5" dirty="0">
                <a:latin typeface="Arial MT"/>
                <a:cs typeface="Arial MT"/>
              </a:rPr>
              <a:t> </a:t>
            </a:r>
            <a:r>
              <a:rPr sz="1400" dirty="0">
                <a:latin typeface="Arial MT"/>
                <a:cs typeface="Arial MT"/>
              </a:rPr>
              <a:t>is</a:t>
            </a:r>
            <a:r>
              <a:rPr sz="1400" spc="-10" dirty="0">
                <a:latin typeface="Arial MT"/>
                <a:cs typeface="Arial MT"/>
              </a:rPr>
              <a:t> preempted</a:t>
            </a:r>
            <a:r>
              <a:rPr sz="1400" spc="-80" dirty="0">
                <a:latin typeface="Arial MT"/>
                <a:cs typeface="Arial MT"/>
              </a:rPr>
              <a:t> </a:t>
            </a:r>
            <a:r>
              <a:rPr sz="1400" spc="-25" dirty="0">
                <a:latin typeface="Arial MT"/>
                <a:cs typeface="Arial MT"/>
              </a:rPr>
              <a:t>and 	</a:t>
            </a:r>
            <a:r>
              <a:rPr sz="1400" dirty="0">
                <a:latin typeface="Arial MT"/>
                <a:cs typeface="Arial MT"/>
              </a:rPr>
              <a:t>moved</a:t>
            </a:r>
            <a:r>
              <a:rPr sz="1400" spc="-60" dirty="0">
                <a:latin typeface="Arial MT"/>
                <a:cs typeface="Arial MT"/>
              </a:rPr>
              <a:t> </a:t>
            </a:r>
            <a:r>
              <a:rPr sz="1400" dirty="0">
                <a:latin typeface="Arial MT"/>
                <a:cs typeface="Arial MT"/>
              </a:rPr>
              <a:t>to</a:t>
            </a:r>
            <a:r>
              <a:rPr sz="1400" spc="-40" dirty="0">
                <a:latin typeface="Arial MT"/>
                <a:cs typeface="Arial MT"/>
              </a:rPr>
              <a:t> </a:t>
            </a:r>
            <a:r>
              <a:rPr sz="1400" dirty="0">
                <a:latin typeface="Arial MT"/>
                <a:cs typeface="Arial MT"/>
              </a:rPr>
              <a:t>queue</a:t>
            </a:r>
            <a:r>
              <a:rPr sz="1400" spc="-65" dirty="0">
                <a:latin typeface="Arial MT"/>
                <a:cs typeface="Arial MT"/>
              </a:rPr>
              <a:t> </a:t>
            </a:r>
            <a:r>
              <a:rPr sz="1400" i="1" spc="-25" dirty="0">
                <a:latin typeface="Arial"/>
                <a:cs typeface="Arial"/>
              </a:rPr>
              <a:t>Q</a:t>
            </a:r>
            <a:r>
              <a:rPr sz="1350" spc="-37" baseline="-18518" dirty="0">
                <a:latin typeface="Arial MT"/>
                <a:cs typeface="Arial MT"/>
              </a:rPr>
              <a:t>2</a:t>
            </a:r>
            <a:endParaRPr sz="1350" baseline="-18518">
              <a:latin typeface="Arial MT"/>
              <a:cs typeface="Arial MT"/>
            </a:endParaRPr>
          </a:p>
        </p:txBody>
      </p:sp>
      <p:pic>
        <p:nvPicPr>
          <p:cNvPr id="4" name="object 4"/>
          <p:cNvPicPr/>
          <p:nvPr/>
        </p:nvPicPr>
        <p:blipFill>
          <a:blip r:embed="rId2" cstate="print"/>
          <a:stretch>
            <a:fillRect/>
          </a:stretch>
        </p:blipFill>
        <p:spPr>
          <a:xfrm>
            <a:off x="6006084" y="2871216"/>
            <a:ext cx="3345180" cy="2031491"/>
          </a:xfrm>
          <a:prstGeom prst="rect">
            <a:avLst/>
          </a:prstGeom>
        </p:spPr>
      </p:pic>
      <p:sp>
        <p:nvSpPr>
          <p:cNvPr id="5" name="object 5"/>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6" name="object 6"/>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5.70</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01550" y="515105"/>
            <a:ext cx="1069294" cy="808037"/>
          </a:xfrm>
          <a:prstGeom prst="rect">
            <a:avLst/>
          </a:prstGeom>
        </p:spPr>
      </p:pic>
      <p:grpSp>
        <p:nvGrpSpPr>
          <p:cNvPr id="3" name="object 3"/>
          <p:cNvGrpSpPr/>
          <p:nvPr/>
        </p:nvGrpSpPr>
        <p:grpSpPr>
          <a:xfrm>
            <a:off x="452627" y="457200"/>
            <a:ext cx="238125" cy="6863080"/>
            <a:chOff x="452627" y="457200"/>
            <a:chExt cx="238125" cy="6863080"/>
          </a:xfrm>
        </p:grpSpPr>
        <p:sp>
          <p:nvSpPr>
            <p:cNvPr id="4" name="object 4"/>
            <p:cNvSpPr/>
            <p:nvPr/>
          </p:nvSpPr>
          <p:spPr>
            <a:xfrm>
              <a:off x="457200" y="457200"/>
              <a:ext cx="228600" cy="2286000"/>
            </a:xfrm>
            <a:custGeom>
              <a:avLst/>
              <a:gdLst/>
              <a:ahLst/>
              <a:cxnLst/>
              <a:rect l="l" t="t" r="r" b="b"/>
              <a:pathLst>
                <a:path w="228600" h="2286000">
                  <a:moveTo>
                    <a:pt x="228600" y="2286000"/>
                  </a:moveTo>
                  <a:lnTo>
                    <a:pt x="0" y="2286000"/>
                  </a:lnTo>
                  <a:lnTo>
                    <a:pt x="0" y="0"/>
                  </a:lnTo>
                  <a:lnTo>
                    <a:pt x="228600" y="0"/>
                  </a:lnTo>
                  <a:lnTo>
                    <a:pt x="228600" y="2286000"/>
                  </a:lnTo>
                  <a:close/>
                </a:path>
              </a:pathLst>
            </a:custGeom>
            <a:solidFill>
              <a:srgbClr val="336699"/>
            </a:solidFill>
          </p:spPr>
          <p:txBody>
            <a:bodyPr wrap="square" lIns="0" tIns="0" rIns="0" bIns="0" rtlCol="0"/>
            <a:lstStyle/>
            <a:p>
              <a:endParaRPr/>
            </a:p>
          </p:txBody>
        </p:sp>
        <p:pic>
          <p:nvPicPr>
            <p:cNvPr id="5" name="object 5"/>
            <p:cNvPicPr/>
            <p:nvPr/>
          </p:nvPicPr>
          <p:blipFill>
            <a:blip r:embed="rId3" cstate="print"/>
            <a:stretch>
              <a:fillRect/>
            </a:stretch>
          </p:blipFill>
          <p:spPr>
            <a:xfrm>
              <a:off x="452627" y="2738627"/>
              <a:ext cx="237743" cy="4581143"/>
            </a:xfrm>
            <a:prstGeom prst="rect">
              <a:avLst/>
            </a:prstGeom>
          </p:spPr>
        </p:pic>
      </p:grpSp>
      <p:pic>
        <p:nvPicPr>
          <p:cNvPr id="6" name="object 6"/>
          <p:cNvPicPr/>
          <p:nvPr/>
        </p:nvPicPr>
        <p:blipFill>
          <a:blip r:embed="rId4" cstate="print"/>
          <a:stretch>
            <a:fillRect/>
          </a:stretch>
        </p:blipFill>
        <p:spPr>
          <a:xfrm>
            <a:off x="8225028" y="6300216"/>
            <a:ext cx="1293875" cy="803147"/>
          </a:xfrm>
          <a:prstGeom prst="rect">
            <a:avLst/>
          </a:prstGeom>
        </p:spPr>
      </p:pic>
      <p:sp>
        <p:nvSpPr>
          <p:cNvPr id="7" name="object 7"/>
          <p:cNvSpPr txBox="1">
            <a:spLocks noGrp="1"/>
          </p:cNvSpPr>
          <p:nvPr>
            <p:ph type="title"/>
          </p:nvPr>
        </p:nvSpPr>
        <p:spPr>
          <a:xfrm>
            <a:off x="901700" y="807274"/>
            <a:ext cx="8102600" cy="513715"/>
          </a:xfrm>
          <a:prstGeom prst="rect">
            <a:avLst/>
          </a:prstGeom>
        </p:spPr>
        <p:txBody>
          <a:bodyPr vert="horz" wrap="square" lIns="0" tIns="12700" rIns="0" bIns="0" rtlCol="0">
            <a:spAutoFit/>
          </a:bodyPr>
          <a:lstStyle/>
          <a:p>
            <a:pPr marL="12700">
              <a:lnSpc>
                <a:spcPct val="100000"/>
              </a:lnSpc>
              <a:spcBef>
                <a:spcPts val="100"/>
              </a:spcBef>
              <a:tabLst>
                <a:tab pos="1545590" algn="l"/>
                <a:tab pos="8089265" algn="l"/>
              </a:tabLst>
            </a:pPr>
            <a:r>
              <a:rPr sz="3200" b="0" u="sng" dirty="0">
                <a:uFill>
                  <a:solidFill>
                    <a:srgbClr val="336699"/>
                  </a:solidFill>
                </a:uFill>
                <a:latin typeface="Times New Roman"/>
                <a:cs typeface="Times New Roman"/>
              </a:rPr>
              <a:t>	</a:t>
            </a:r>
            <a:r>
              <a:rPr sz="3200" u="sng" dirty="0">
                <a:uFill>
                  <a:solidFill>
                    <a:srgbClr val="336699"/>
                  </a:solidFill>
                </a:uFill>
              </a:rPr>
              <a:t>Multilevel</a:t>
            </a:r>
            <a:r>
              <a:rPr sz="3200" u="sng" spc="-170" dirty="0">
                <a:uFill>
                  <a:solidFill>
                    <a:srgbClr val="336699"/>
                  </a:solidFill>
                </a:uFill>
              </a:rPr>
              <a:t> </a:t>
            </a:r>
            <a:r>
              <a:rPr sz="3200" u="sng" dirty="0">
                <a:uFill>
                  <a:solidFill>
                    <a:srgbClr val="336699"/>
                  </a:solidFill>
                </a:uFill>
              </a:rPr>
              <a:t>Feedback</a:t>
            </a:r>
            <a:r>
              <a:rPr sz="3200" u="sng" spc="-190" dirty="0">
                <a:uFill>
                  <a:solidFill>
                    <a:srgbClr val="336699"/>
                  </a:solidFill>
                </a:uFill>
              </a:rPr>
              <a:t> </a:t>
            </a:r>
            <a:r>
              <a:rPr sz="3200" u="sng" spc="-10" dirty="0">
                <a:uFill>
                  <a:solidFill>
                    <a:srgbClr val="336699"/>
                  </a:solidFill>
                </a:uFill>
              </a:rPr>
              <a:t>Queue</a:t>
            </a:r>
            <a:r>
              <a:rPr sz="3200" u="sng" dirty="0">
                <a:uFill>
                  <a:solidFill>
                    <a:srgbClr val="336699"/>
                  </a:solidFill>
                </a:uFill>
              </a:rPr>
              <a:t>	</a:t>
            </a:r>
            <a:endParaRPr sz="3200">
              <a:latin typeface="Times New Roman"/>
              <a:cs typeface="Times New Roman"/>
            </a:endParaRPr>
          </a:p>
        </p:txBody>
      </p:sp>
      <p:sp>
        <p:nvSpPr>
          <p:cNvPr id="18" name="object 18"/>
          <p:cNvSpPr txBox="1"/>
          <p:nvPr/>
        </p:nvSpPr>
        <p:spPr>
          <a:xfrm>
            <a:off x="723393" y="7091899"/>
            <a:ext cx="2513330"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Operating</a:t>
            </a:r>
            <a:r>
              <a:rPr sz="1000" b="1" spc="-45" dirty="0">
                <a:solidFill>
                  <a:srgbClr val="006699"/>
                </a:solidFill>
                <a:latin typeface="Arial"/>
                <a:cs typeface="Arial"/>
              </a:rPr>
              <a:t> </a:t>
            </a:r>
            <a:r>
              <a:rPr sz="1000" b="1" spc="-20" dirty="0">
                <a:solidFill>
                  <a:srgbClr val="006699"/>
                </a:solidFill>
                <a:latin typeface="Arial"/>
                <a:cs typeface="Arial"/>
              </a:rPr>
              <a:t>System</a:t>
            </a:r>
            <a:r>
              <a:rPr sz="1000" b="1" spc="5" dirty="0">
                <a:solidFill>
                  <a:srgbClr val="006699"/>
                </a:solidFill>
                <a:latin typeface="Arial"/>
                <a:cs typeface="Arial"/>
              </a:rPr>
              <a:t> </a:t>
            </a:r>
            <a:r>
              <a:rPr sz="1000" b="1" spc="-10" dirty="0">
                <a:solidFill>
                  <a:srgbClr val="006699"/>
                </a:solidFill>
                <a:latin typeface="Arial"/>
                <a:cs typeface="Arial"/>
              </a:rPr>
              <a:t>Concepts</a:t>
            </a:r>
            <a:r>
              <a:rPr sz="1000" b="1" spc="-45" dirty="0">
                <a:solidFill>
                  <a:srgbClr val="006699"/>
                </a:solidFill>
                <a:latin typeface="Arial"/>
                <a:cs typeface="Arial"/>
              </a:rPr>
              <a:t> </a:t>
            </a:r>
            <a:r>
              <a:rPr sz="1000" b="1" dirty="0">
                <a:solidFill>
                  <a:srgbClr val="006699"/>
                </a:solidFill>
                <a:latin typeface="Arial"/>
                <a:cs typeface="Arial"/>
              </a:rPr>
              <a:t>–</a:t>
            </a:r>
            <a:r>
              <a:rPr sz="1000" b="1" spc="-15" dirty="0">
                <a:solidFill>
                  <a:srgbClr val="006699"/>
                </a:solidFill>
                <a:latin typeface="Arial"/>
                <a:cs typeface="Arial"/>
              </a:rPr>
              <a:t> </a:t>
            </a:r>
            <a:r>
              <a:rPr sz="1000" b="1" dirty="0">
                <a:solidFill>
                  <a:srgbClr val="006699"/>
                </a:solidFill>
                <a:latin typeface="Arial"/>
                <a:cs typeface="Arial"/>
              </a:rPr>
              <a:t>10</a:t>
            </a:r>
            <a:r>
              <a:rPr sz="975" b="1" baseline="21367" dirty="0">
                <a:solidFill>
                  <a:srgbClr val="006699"/>
                </a:solidFill>
                <a:latin typeface="Arial"/>
                <a:cs typeface="Arial"/>
              </a:rPr>
              <a:t>th</a:t>
            </a:r>
            <a:r>
              <a:rPr sz="975" b="1" spc="120" baseline="21367" dirty="0">
                <a:solidFill>
                  <a:srgbClr val="006699"/>
                </a:solidFill>
                <a:latin typeface="Arial"/>
                <a:cs typeface="Arial"/>
              </a:rPr>
              <a:t> </a:t>
            </a:r>
            <a:r>
              <a:rPr sz="1000" b="1" spc="-10" dirty="0">
                <a:solidFill>
                  <a:srgbClr val="006699"/>
                </a:solidFill>
                <a:latin typeface="Arial"/>
                <a:cs typeface="Arial"/>
              </a:rPr>
              <a:t>Edition</a:t>
            </a:r>
            <a:endParaRPr sz="1000">
              <a:latin typeface="Arial"/>
              <a:cs typeface="Arial"/>
            </a:endParaRPr>
          </a:p>
        </p:txBody>
      </p:sp>
      <p:sp>
        <p:nvSpPr>
          <p:cNvPr id="19" name="object 19"/>
          <p:cNvSpPr txBox="1"/>
          <p:nvPr/>
        </p:nvSpPr>
        <p:spPr>
          <a:xfrm>
            <a:off x="7142444" y="7084333"/>
            <a:ext cx="2287905" cy="167005"/>
          </a:xfrm>
          <a:prstGeom prst="rect">
            <a:avLst/>
          </a:prstGeom>
        </p:spPr>
        <p:txBody>
          <a:bodyPr vert="horz" wrap="square" lIns="0" tIns="0" rIns="0" bIns="0" rtlCol="0">
            <a:spAutoFit/>
          </a:bodyPr>
          <a:lstStyle/>
          <a:p>
            <a:pPr marL="12700">
              <a:lnSpc>
                <a:spcPct val="100000"/>
              </a:lnSpc>
            </a:pPr>
            <a:r>
              <a:rPr sz="1000" b="1" spc="-10" dirty="0">
                <a:solidFill>
                  <a:srgbClr val="006699"/>
                </a:solidFill>
                <a:latin typeface="Arial"/>
                <a:cs typeface="Arial"/>
              </a:rPr>
              <a:t>Silberschatz,</a:t>
            </a:r>
            <a:r>
              <a:rPr sz="1000" b="1" spc="-75" dirty="0">
                <a:solidFill>
                  <a:srgbClr val="006699"/>
                </a:solidFill>
                <a:latin typeface="Arial"/>
                <a:cs typeface="Arial"/>
              </a:rPr>
              <a:t> </a:t>
            </a:r>
            <a:r>
              <a:rPr sz="1000" b="1" spc="-10" dirty="0">
                <a:solidFill>
                  <a:srgbClr val="006699"/>
                </a:solidFill>
                <a:latin typeface="Arial"/>
                <a:cs typeface="Arial"/>
              </a:rPr>
              <a:t>Galvin</a:t>
            </a:r>
            <a:r>
              <a:rPr sz="1000" b="1" spc="-50" dirty="0">
                <a:solidFill>
                  <a:srgbClr val="006699"/>
                </a:solidFill>
                <a:latin typeface="Arial"/>
                <a:cs typeface="Arial"/>
              </a:rPr>
              <a:t> </a:t>
            </a:r>
            <a:r>
              <a:rPr sz="1000" b="1" dirty="0">
                <a:solidFill>
                  <a:srgbClr val="006699"/>
                </a:solidFill>
                <a:latin typeface="Arial"/>
                <a:cs typeface="Arial"/>
              </a:rPr>
              <a:t>and </a:t>
            </a:r>
            <a:r>
              <a:rPr sz="1000" b="1" spc="-10" dirty="0">
                <a:solidFill>
                  <a:srgbClr val="006699"/>
                </a:solidFill>
                <a:latin typeface="Arial"/>
                <a:cs typeface="Arial"/>
              </a:rPr>
              <a:t>Gagne</a:t>
            </a:r>
            <a:r>
              <a:rPr sz="1000" b="1" spc="-35" dirty="0">
                <a:solidFill>
                  <a:srgbClr val="006699"/>
                </a:solidFill>
                <a:latin typeface="Arial"/>
                <a:cs typeface="Arial"/>
              </a:rPr>
              <a:t> </a:t>
            </a:r>
            <a:r>
              <a:rPr sz="1000" b="1" spc="-20" dirty="0">
                <a:solidFill>
                  <a:srgbClr val="006699"/>
                </a:solidFill>
                <a:latin typeface="Arial"/>
                <a:cs typeface="Arial"/>
              </a:rPr>
              <a:t>©2018</a:t>
            </a:r>
            <a:endParaRPr sz="1000">
              <a:latin typeface="Arial"/>
              <a:cs typeface="Arial"/>
            </a:endParaRPr>
          </a:p>
        </p:txBody>
      </p:sp>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20" dirty="0"/>
              <a:t>5.62</a:t>
            </a:r>
          </a:p>
        </p:txBody>
      </p:sp>
      <p:sp>
        <p:nvSpPr>
          <p:cNvPr id="8" name="object 8"/>
          <p:cNvSpPr txBox="1"/>
          <p:nvPr/>
        </p:nvSpPr>
        <p:spPr>
          <a:xfrm>
            <a:off x="1326861" y="3727155"/>
            <a:ext cx="134112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Gantt</a:t>
            </a:r>
            <a:r>
              <a:rPr sz="1800" b="1" spc="-110" dirty="0">
                <a:latin typeface="Arial"/>
                <a:cs typeface="Arial"/>
              </a:rPr>
              <a:t> </a:t>
            </a:r>
            <a:r>
              <a:rPr sz="1800" b="1" spc="-10" dirty="0">
                <a:latin typeface="Arial"/>
                <a:cs typeface="Arial"/>
              </a:rPr>
              <a:t>Chart:</a:t>
            </a:r>
            <a:endParaRPr sz="1800">
              <a:latin typeface="Arial"/>
              <a:cs typeface="Arial"/>
            </a:endParaRPr>
          </a:p>
        </p:txBody>
      </p:sp>
      <p:graphicFrame>
        <p:nvGraphicFramePr>
          <p:cNvPr id="9" name="object 9"/>
          <p:cNvGraphicFramePr>
            <a:graphicFrameLocks noGrp="1"/>
          </p:cNvGraphicFramePr>
          <p:nvPr/>
        </p:nvGraphicFramePr>
        <p:xfrm>
          <a:off x="3121151" y="1528870"/>
          <a:ext cx="3396615" cy="1335405"/>
        </p:xfrm>
        <a:graphic>
          <a:graphicData uri="http://schemas.openxmlformats.org/drawingml/2006/table">
            <a:tbl>
              <a:tblPr firstRow="1" bandRow="1">
                <a:tableStyleId>{2D5ABB26-0587-4C30-8999-92F81FD0307C}</a:tableStyleId>
              </a:tblPr>
              <a:tblGrid>
                <a:gridCol w="1318260">
                  <a:extLst>
                    <a:ext uri="{9D8B030D-6E8A-4147-A177-3AD203B41FA5}">
                      <a16:colId xmlns:a16="http://schemas.microsoft.com/office/drawing/2014/main" val="20000"/>
                    </a:ext>
                  </a:extLst>
                </a:gridCol>
                <a:gridCol w="344170">
                  <a:extLst>
                    <a:ext uri="{9D8B030D-6E8A-4147-A177-3AD203B41FA5}">
                      <a16:colId xmlns:a16="http://schemas.microsoft.com/office/drawing/2014/main" val="20001"/>
                    </a:ext>
                  </a:extLst>
                </a:gridCol>
                <a:gridCol w="1734185">
                  <a:extLst>
                    <a:ext uri="{9D8B030D-6E8A-4147-A177-3AD203B41FA5}">
                      <a16:colId xmlns:a16="http://schemas.microsoft.com/office/drawing/2014/main" val="20002"/>
                    </a:ext>
                  </a:extLst>
                </a:gridCol>
              </a:tblGrid>
              <a:tr h="288925">
                <a:tc>
                  <a:txBody>
                    <a:bodyPr/>
                    <a:lstStyle/>
                    <a:p>
                      <a:pPr marL="267970">
                        <a:lnSpc>
                          <a:spcPts val="1989"/>
                        </a:lnSpc>
                      </a:pPr>
                      <a:r>
                        <a:rPr sz="1800" spc="-10" dirty="0">
                          <a:latin typeface="Arial MT"/>
                          <a:cs typeface="Arial MT"/>
                        </a:rPr>
                        <a:t>Process</a:t>
                      </a:r>
                      <a:endParaRPr sz="1800">
                        <a:latin typeface="Arial MT"/>
                        <a:cs typeface="Arial MT"/>
                      </a:endParaRPr>
                    </a:p>
                  </a:txBody>
                  <a:tcPr marL="0" marR="0" marT="0" marB="0">
                    <a:lnB w="12700">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tc>
                <a:tc>
                  <a:txBody>
                    <a:bodyPr/>
                    <a:lstStyle/>
                    <a:p>
                      <a:pPr marL="29209">
                        <a:lnSpc>
                          <a:spcPts val="1989"/>
                        </a:lnSpc>
                      </a:pPr>
                      <a:r>
                        <a:rPr sz="1800" dirty="0">
                          <a:latin typeface="Arial MT"/>
                          <a:cs typeface="Arial MT"/>
                        </a:rPr>
                        <a:t>CPU</a:t>
                      </a:r>
                      <a:r>
                        <a:rPr sz="1800" spc="-50" dirty="0">
                          <a:latin typeface="Arial MT"/>
                          <a:cs typeface="Arial MT"/>
                        </a:rPr>
                        <a:t> </a:t>
                      </a:r>
                      <a:r>
                        <a:rPr sz="1800" spc="-10" dirty="0">
                          <a:latin typeface="Arial MT"/>
                          <a:cs typeface="Arial MT"/>
                        </a:rPr>
                        <a:t>Burst</a:t>
                      </a:r>
                      <a:r>
                        <a:rPr sz="1800" spc="-120" dirty="0">
                          <a:latin typeface="Arial MT"/>
                          <a:cs typeface="Arial MT"/>
                        </a:rPr>
                        <a:t> </a:t>
                      </a:r>
                      <a:r>
                        <a:rPr sz="1800" spc="-20" dirty="0">
                          <a:latin typeface="Arial MT"/>
                          <a:cs typeface="Arial MT"/>
                        </a:rPr>
                        <a:t>Time</a:t>
                      </a:r>
                      <a:endParaRPr sz="1800">
                        <a:latin typeface="Arial MT"/>
                        <a:cs typeface="Arial MT"/>
                      </a:endParaRPr>
                    </a:p>
                  </a:txBody>
                  <a:tcPr marL="0" marR="0" marT="0" marB="0">
                    <a:lnB w="12700">
                      <a:solidFill>
                        <a:srgbClr val="000000"/>
                      </a:solidFill>
                      <a:prstDash val="solid"/>
                    </a:lnB>
                  </a:tcPr>
                </a:tc>
                <a:extLst>
                  <a:ext uri="{0D108BD9-81ED-4DB2-BD59-A6C34878D82A}">
                    <a16:rowId xmlns:a16="http://schemas.microsoft.com/office/drawing/2014/main" val="10000"/>
                  </a:ext>
                </a:extLst>
              </a:tr>
              <a:tr h="337820">
                <a:tc>
                  <a:txBody>
                    <a:bodyPr/>
                    <a:lstStyle/>
                    <a:p>
                      <a:pPr marR="155575" algn="ctr">
                        <a:lnSpc>
                          <a:spcPts val="2065"/>
                        </a:lnSpc>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0" marB="0">
                    <a:lnT w="12700">
                      <a:solidFill>
                        <a:srgbClr val="000000"/>
                      </a:solidFill>
                      <a:prstDash val="solid"/>
                    </a:lnT>
                  </a:tcPr>
                </a:tc>
                <a:tc>
                  <a:txBody>
                    <a:bodyPr/>
                    <a:lstStyle/>
                    <a:p>
                      <a:pPr>
                        <a:lnSpc>
                          <a:spcPct val="100000"/>
                        </a:lnSpc>
                      </a:pPr>
                      <a:endParaRPr sz="1500">
                        <a:latin typeface="Times New Roman"/>
                        <a:cs typeface="Times New Roman"/>
                      </a:endParaRPr>
                    </a:p>
                  </a:txBody>
                  <a:tcPr marL="0" marR="0" marT="0" marB="0"/>
                </a:tc>
                <a:tc>
                  <a:txBody>
                    <a:bodyPr/>
                    <a:lstStyle/>
                    <a:p>
                      <a:pPr marR="223520" algn="ctr">
                        <a:lnSpc>
                          <a:spcPts val="2065"/>
                        </a:lnSpc>
                      </a:pPr>
                      <a:r>
                        <a:rPr sz="1800" spc="-25" dirty="0">
                          <a:latin typeface="Arial MT"/>
                          <a:cs typeface="Arial MT"/>
                        </a:rPr>
                        <a:t>45</a:t>
                      </a:r>
                      <a:endParaRPr sz="1800">
                        <a:latin typeface="Arial MT"/>
                        <a:cs typeface="Arial MT"/>
                      </a:endParaRPr>
                    </a:p>
                  </a:txBody>
                  <a:tcPr marL="0" marR="0" marT="0" marB="0">
                    <a:lnT w="12700">
                      <a:solidFill>
                        <a:srgbClr val="000000"/>
                      </a:solidFill>
                      <a:prstDash val="solid"/>
                    </a:lnT>
                  </a:tcPr>
                </a:tc>
                <a:extLst>
                  <a:ext uri="{0D108BD9-81ED-4DB2-BD59-A6C34878D82A}">
                    <a16:rowId xmlns:a16="http://schemas.microsoft.com/office/drawing/2014/main" val="10001"/>
                  </a:ext>
                </a:extLst>
              </a:tr>
              <a:tr h="381635">
                <a:tc>
                  <a:txBody>
                    <a:bodyPr/>
                    <a:lstStyle/>
                    <a:p>
                      <a:pPr marR="146685" algn="ctr">
                        <a:lnSpc>
                          <a:spcPct val="100000"/>
                        </a:lnSpc>
                        <a:spcBef>
                          <a:spcPts val="254"/>
                        </a:spcBef>
                      </a:pPr>
                      <a:r>
                        <a:rPr sz="1800" spc="-25" dirty="0">
                          <a:latin typeface="Arial MT"/>
                          <a:cs typeface="Arial MT"/>
                        </a:rPr>
                        <a:t>P</a:t>
                      </a:r>
                      <a:r>
                        <a:rPr sz="1800" spc="-37" baseline="-13888" dirty="0">
                          <a:latin typeface="Arial MT"/>
                          <a:cs typeface="Arial MT"/>
                        </a:rPr>
                        <a:t>2</a:t>
                      </a:r>
                      <a:endParaRPr sz="1800" baseline="-13888">
                        <a:latin typeface="Arial MT"/>
                        <a:cs typeface="Arial MT"/>
                      </a:endParaRPr>
                    </a:p>
                  </a:txBody>
                  <a:tcPr marL="0" marR="0" marT="32384" marB="0"/>
                </a:tc>
                <a:tc>
                  <a:txBody>
                    <a:bodyPr/>
                    <a:lstStyle/>
                    <a:p>
                      <a:pPr>
                        <a:lnSpc>
                          <a:spcPct val="100000"/>
                        </a:lnSpc>
                      </a:pPr>
                      <a:endParaRPr sz="1500">
                        <a:latin typeface="Times New Roman"/>
                        <a:cs typeface="Times New Roman"/>
                      </a:endParaRPr>
                    </a:p>
                  </a:txBody>
                  <a:tcPr marL="0" marR="0" marT="0" marB="0"/>
                </a:tc>
                <a:tc>
                  <a:txBody>
                    <a:bodyPr/>
                    <a:lstStyle/>
                    <a:p>
                      <a:pPr marR="199390" algn="ctr">
                        <a:lnSpc>
                          <a:spcPct val="100000"/>
                        </a:lnSpc>
                        <a:spcBef>
                          <a:spcPts val="280"/>
                        </a:spcBef>
                      </a:pPr>
                      <a:r>
                        <a:rPr sz="1800" spc="-25" dirty="0">
                          <a:latin typeface="Arial MT"/>
                          <a:cs typeface="Arial MT"/>
                        </a:rPr>
                        <a:t>20</a:t>
                      </a:r>
                      <a:endParaRPr sz="1800">
                        <a:latin typeface="Arial MT"/>
                        <a:cs typeface="Arial MT"/>
                      </a:endParaRPr>
                    </a:p>
                  </a:txBody>
                  <a:tcPr marL="0" marR="0" marT="35560" marB="0"/>
                </a:tc>
                <a:extLst>
                  <a:ext uri="{0D108BD9-81ED-4DB2-BD59-A6C34878D82A}">
                    <a16:rowId xmlns:a16="http://schemas.microsoft.com/office/drawing/2014/main" val="10002"/>
                  </a:ext>
                </a:extLst>
              </a:tr>
              <a:tr h="327025">
                <a:tc>
                  <a:txBody>
                    <a:bodyPr/>
                    <a:lstStyle/>
                    <a:p>
                      <a:pPr marR="146685" algn="ctr">
                        <a:lnSpc>
                          <a:spcPct val="100000"/>
                        </a:lnSpc>
                        <a:spcBef>
                          <a:spcPts val="250"/>
                        </a:spcBef>
                      </a:pPr>
                      <a:r>
                        <a:rPr sz="1800" spc="-25" dirty="0">
                          <a:latin typeface="Arial MT"/>
                          <a:cs typeface="Arial MT"/>
                        </a:rPr>
                        <a:t>P</a:t>
                      </a:r>
                      <a:r>
                        <a:rPr sz="1800" spc="-37" baseline="-13888" dirty="0">
                          <a:latin typeface="Arial MT"/>
                          <a:cs typeface="Arial MT"/>
                        </a:rPr>
                        <a:t>3</a:t>
                      </a:r>
                      <a:endParaRPr sz="1800" baseline="-13888">
                        <a:latin typeface="Arial MT"/>
                        <a:cs typeface="Arial MT"/>
                      </a:endParaRPr>
                    </a:p>
                  </a:txBody>
                  <a:tcPr marL="0" marR="0" marT="31750" marB="0"/>
                </a:tc>
                <a:tc>
                  <a:txBody>
                    <a:bodyPr/>
                    <a:lstStyle/>
                    <a:p>
                      <a:pPr>
                        <a:lnSpc>
                          <a:spcPct val="100000"/>
                        </a:lnSpc>
                      </a:pPr>
                      <a:endParaRPr sz="1500">
                        <a:latin typeface="Times New Roman"/>
                        <a:cs typeface="Times New Roman"/>
                      </a:endParaRPr>
                    </a:p>
                  </a:txBody>
                  <a:tcPr marL="0" marR="0" marT="0" marB="0"/>
                </a:tc>
                <a:tc>
                  <a:txBody>
                    <a:bodyPr/>
                    <a:lstStyle/>
                    <a:p>
                      <a:pPr marR="203200" algn="ctr">
                        <a:lnSpc>
                          <a:spcPct val="100000"/>
                        </a:lnSpc>
                        <a:spcBef>
                          <a:spcPts val="270"/>
                        </a:spcBef>
                      </a:pPr>
                      <a:r>
                        <a:rPr sz="1800" spc="-50" dirty="0">
                          <a:latin typeface="Arial MT"/>
                          <a:cs typeface="Arial MT"/>
                        </a:rPr>
                        <a:t>6</a:t>
                      </a:r>
                      <a:endParaRPr sz="1800">
                        <a:latin typeface="Arial MT"/>
                        <a:cs typeface="Arial MT"/>
                      </a:endParaRPr>
                    </a:p>
                  </a:txBody>
                  <a:tcPr marL="0" marR="0" marT="34290" marB="0"/>
                </a:tc>
                <a:extLst>
                  <a:ext uri="{0D108BD9-81ED-4DB2-BD59-A6C34878D82A}">
                    <a16:rowId xmlns:a16="http://schemas.microsoft.com/office/drawing/2014/main" val="10003"/>
                  </a:ext>
                </a:extLst>
              </a:tr>
            </a:tbl>
          </a:graphicData>
        </a:graphic>
      </p:graphicFrame>
      <p:sp>
        <p:nvSpPr>
          <p:cNvPr id="10" name="object 10"/>
          <p:cNvSpPr txBox="1"/>
          <p:nvPr/>
        </p:nvSpPr>
        <p:spPr>
          <a:xfrm>
            <a:off x="3052060" y="4608079"/>
            <a:ext cx="139065" cy="239395"/>
          </a:xfrm>
          <a:prstGeom prst="rect">
            <a:avLst/>
          </a:prstGeom>
        </p:spPr>
        <p:txBody>
          <a:bodyPr vert="horz" wrap="square" lIns="0" tIns="13335" rIns="0" bIns="0" rtlCol="0">
            <a:spAutoFit/>
          </a:bodyPr>
          <a:lstStyle/>
          <a:p>
            <a:pPr marL="12700">
              <a:lnSpc>
                <a:spcPct val="100000"/>
              </a:lnSpc>
              <a:spcBef>
                <a:spcPts val="105"/>
              </a:spcBef>
            </a:pPr>
            <a:r>
              <a:rPr sz="1400" spc="-50" dirty="0">
                <a:latin typeface="Verdana"/>
                <a:cs typeface="Verdana"/>
              </a:rPr>
              <a:t>8</a:t>
            </a:r>
            <a:endParaRPr sz="1400">
              <a:latin typeface="Verdana"/>
              <a:cs typeface="Verdana"/>
            </a:endParaRPr>
          </a:p>
        </p:txBody>
      </p:sp>
      <p:sp>
        <p:nvSpPr>
          <p:cNvPr id="11" name="object 11"/>
          <p:cNvSpPr txBox="1"/>
          <p:nvPr/>
        </p:nvSpPr>
        <p:spPr>
          <a:xfrm>
            <a:off x="3774435" y="4635504"/>
            <a:ext cx="249554"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Verdana"/>
                <a:cs typeface="Verdana"/>
              </a:rPr>
              <a:t>16</a:t>
            </a:r>
            <a:endParaRPr sz="1400">
              <a:latin typeface="Verdana"/>
              <a:cs typeface="Verdana"/>
            </a:endParaRPr>
          </a:p>
        </p:txBody>
      </p:sp>
      <p:sp>
        <p:nvSpPr>
          <p:cNvPr id="12" name="object 12"/>
          <p:cNvSpPr txBox="1"/>
          <p:nvPr/>
        </p:nvSpPr>
        <p:spPr>
          <a:xfrm>
            <a:off x="4301785" y="4627929"/>
            <a:ext cx="249554"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Verdana"/>
                <a:cs typeface="Verdana"/>
              </a:rPr>
              <a:t>22</a:t>
            </a:r>
            <a:endParaRPr sz="1400">
              <a:latin typeface="Verdana"/>
              <a:cs typeface="Verdana"/>
            </a:endParaRPr>
          </a:p>
        </p:txBody>
      </p:sp>
      <p:sp>
        <p:nvSpPr>
          <p:cNvPr id="13" name="object 13"/>
          <p:cNvSpPr txBox="1"/>
          <p:nvPr/>
        </p:nvSpPr>
        <p:spPr>
          <a:xfrm>
            <a:off x="5455391" y="4634024"/>
            <a:ext cx="842644" cy="239395"/>
          </a:xfrm>
          <a:prstGeom prst="rect">
            <a:avLst/>
          </a:prstGeom>
        </p:spPr>
        <p:txBody>
          <a:bodyPr vert="horz" wrap="square" lIns="0" tIns="13335" rIns="0" bIns="0" rtlCol="0">
            <a:spAutoFit/>
          </a:bodyPr>
          <a:lstStyle/>
          <a:p>
            <a:pPr marL="12700">
              <a:lnSpc>
                <a:spcPct val="100000"/>
              </a:lnSpc>
              <a:spcBef>
                <a:spcPts val="105"/>
              </a:spcBef>
              <a:tabLst>
                <a:tab pos="605155" algn="l"/>
              </a:tabLst>
            </a:pPr>
            <a:r>
              <a:rPr sz="1400" spc="-25" dirty="0">
                <a:latin typeface="Verdana"/>
                <a:cs typeface="Verdana"/>
              </a:rPr>
              <a:t>38</a:t>
            </a:r>
            <a:r>
              <a:rPr sz="1400" dirty="0">
                <a:latin typeface="Verdana"/>
                <a:cs typeface="Verdana"/>
              </a:rPr>
              <a:t>	</a:t>
            </a:r>
            <a:r>
              <a:rPr sz="2100" spc="-37" baseline="3968" dirty="0">
                <a:latin typeface="Verdana"/>
                <a:cs typeface="Verdana"/>
              </a:rPr>
              <a:t>50</a:t>
            </a:r>
            <a:endParaRPr sz="2100" baseline="3968">
              <a:latin typeface="Verdana"/>
              <a:cs typeface="Verdana"/>
            </a:endParaRPr>
          </a:p>
        </p:txBody>
      </p:sp>
      <p:graphicFrame>
        <p:nvGraphicFramePr>
          <p:cNvPr id="14" name="object 14"/>
          <p:cNvGraphicFramePr>
            <a:graphicFrameLocks noGrp="1"/>
          </p:cNvGraphicFramePr>
          <p:nvPr/>
        </p:nvGraphicFramePr>
        <p:xfrm>
          <a:off x="2460498" y="4133850"/>
          <a:ext cx="5184774" cy="457200"/>
        </p:xfrm>
        <a:graphic>
          <a:graphicData uri="http://schemas.openxmlformats.org/drawingml/2006/table">
            <a:tbl>
              <a:tblPr firstRow="1" bandRow="1">
                <a:tableStyleId>{2D5ABB26-0587-4C30-8999-92F81FD0307C}</a:tableStyleId>
              </a:tblPr>
              <a:tblGrid>
                <a:gridCol w="673735">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gridCol w="524510">
                  <a:extLst>
                    <a:ext uri="{9D8B030D-6E8A-4147-A177-3AD203B41FA5}">
                      <a16:colId xmlns:a16="http://schemas.microsoft.com/office/drawing/2014/main" val="20002"/>
                    </a:ext>
                  </a:extLst>
                </a:gridCol>
                <a:gridCol w="1126490">
                  <a:extLst>
                    <a:ext uri="{9D8B030D-6E8A-4147-A177-3AD203B41FA5}">
                      <a16:colId xmlns:a16="http://schemas.microsoft.com/office/drawing/2014/main" val="20003"/>
                    </a:ext>
                  </a:extLst>
                </a:gridCol>
                <a:gridCol w="619125">
                  <a:extLst>
                    <a:ext uri="{9D8B030D-6E8A-4147-A177-3AD203B41FA5}">
                      <a16:colId xmlns:a16="http://schemas.microsoft.com/office/drawing/2014/main" val="20004"/>
                    </a:ext>
                  </a:extLst>
                </a:gridCol>
                <a:gridCol w="1517014">
                  <a:extLst>
                    <a:ext uri="{9D8B030D-6E8A-4147-A177-3AD203B41FA5}">
                      <a16:colId xmlns:a16="http://schemas.microsoft.com/office/drawing/2014/main" val="20005"/>
                    </a:ext>
                  </a:extLst>
                </a:gridCol>
              </a:tblGrid>
              <a:tr h="457200">
                <a:tc>
                  <a:txBody>
                    <a:bodyPr/>
                    <a:lstStyle/>
                    <a:p>
                      <a:pPr marL="255904">
                        <a:lnSpc>
                          <a:spcPct val="100000"/>
                        </a:lnSpc>
                        <a:spcBef>
                          <a:spcPts val="585"/>
                        </a:spcBef>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7429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231140">
                        <a:lnSpc>
                          <a:spcPct val="100000"/>
                        </a:lnSpc>
                        <a:spcBef>
                          <a:spcPts val="635"/>
                        </a:spcBef>
                      </a:pPr>
                      <a:r>
                        <a:rPr sz="1800" spc="-25" dirty="0">
                          <a:latin typeface="Arial MT"/>
                          <a:cs typeface="Arial MT"/>
                        </a:rPr>
                        <a:t>P</a:t>
                      </a:r>
                      <a:r>
                        <a:rPr sz="1800" spc="-37" baseline="-13888" dirty="0">
                          <a:latin typeface="Arial MT"/>
                          <a:cs typeface="Arial MT"/>
                        </a:rPr>
                        <a:t>2</a:t>
                      </a:r>
                      <a:endParaRPr sz="1800" baseline="-13888">
                        <a:latin typeface="Arial MT"/>
                        <a:cs typeface="Arial MT"/>
                      </a:endParaRPr>
                    </a:p>
                  </a:txBody>
                  <a:tcPr marL="0" marR="0" marT="8064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L="149225">
                        <a:lnSpc>
                          <a:spcPct val="100000"/>
                        </a:lnSpc>
                        <a:spcBef>
                          <a:spcPts val="600"/>
                        </a:spcBef>
                      </a:pPr>
                      <a:r>
                        <a:rPr sz="1800" spc="-25" dirty="0">
                          <a:latin typeface="Arial MT"/>
                          <a:cs typeface="Arial MT"/>
                        </a:rPr>
                        <a:t>P</a:t>
                      </a:r>
                      <a:r>
                        <a:rPr sz="1800" spc="-37" baseline="-13888" dirty="0">
                          <a:latin typeface="Arial MT"/>
                          <a:cs typeface="Arial MT"/>
                        </a:rPr>
                        <a:t>3</a:t>
                      </a:r>
                      <a:endParaRPr sz="1800" baseline="-13888">
                        <a:latin typeface="Arial MT"/>
                        <a:cs typeface="Arial MT"/>
                      </a:endParaRPr>
                    </a:p>
                  </a:txBody>
                  <a:tcPr marL="0" marR="0" marT="76200"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c>
                  <a:txBody>
                    <a:bodyPr/>
                    <a:lstStyle/>
                    <a:p>
                      <a:pPr marR="27940" algn="ctr">
                        <a:lnSpc>
                          <a:spcPct val="100000"/>
                        </a:lnSpc>
                        <a:spcBef>
                          <a:spcPts val="670"/>
                        </a:spcBef>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85090" marB="0">
                    <a:lnL w="38100">
                      <a:solidFill>
                        <a:srgbClr val="000000"/>
                      </a:solidFill>
                      <a:prstDash val="solid"/>
                    </a:lnL>
                    <a:lnR w="57150">
                      <a:solidFill>
                        <a:srgbClr val="000000"/>
                      </a:solidFill>
                      <a:prstDash val="solid"/>
                    </a:lnR>
                    <a:lnT w="38100">
                      <a:solidFill>
                        <a:srgbClr val="000000"/>
                      </a:solidFill>
                      <a:prstDash val="solid"/>
                    </a:lnT>
                    <a:lnB w="38100">
                      <a:solidFill>
                        <a:srgbClr val="000000"/>
                      </a:solidFill>
                      <a:prstDash val="solid"/>
                    </a:lnB>
                  </a:tcPr>
                </a:tc>
                <a:tc>
                  <a:txBody>
                    <a:bodyPr/>
                    <a:lstStyle/>
                    <a:p>
                      <a:pPr marL="135255">
                        <a:lnSpc>
                          <a:spcPct val="100000"/>
                        </a:lnSpc>
                        <a:spcBef>
                          <a:spcPts val="660"/>
                        </a:spcBef>
                      </a:pPr>
                      <a:r>
                        <a:rPr sz="1800" spc="-25" dirty="0">
                          <a:latin typeface="Arial MT"/>
                          <a:cs typeface="Arial MT"/>
                        </a:rPr>
                        <a:t>P</a:t>
                      </a:r>
                      <a:r>
                        <a:rPr sz="1800" spc="-37" baseline="-13888" dirty="0">
                          <a:latin typeface="Arial MT"/>
                          <a:cs typeface="Arial MT"/>
                        </a:rPr>
                        <a:t>2</a:t>
                      </a:r>
                      <a:endParaRPr sz="1800" baseline="-13888">
                        <a:latin typeface="Arial MT"/>
                        <a:cs typeface="Arial MT"/>
                      </a:endParaRPr>
                    </a:p>
                  </a:txBody>
                  <a:tcPr marL="0" marR="0" marT="83820" marB="0">
                    <a:lnL w="57150">
                      <a:solidFill>
                        <a:srgbClr val="000000"/>
                      </a:solidFill>
                      <a:prstDash val="solid"/>
                    </a:lnL>
                    <a:lnR w="57150">
                      <a:solidFill>
                        <a:srgbClr val="000000"/>
                      </a:solidFill>
                      <a:prstDash val="solid"/>
                    </a:lnR>
                    <a:lnT w="38100">
                      <a:solidFill>
                        <a:srgbClr val="000000"/>
                      </a:solidFill>
                      <a:prstDash val="solid"/>
                    </a:lnT>
                    <a:lnB w="38100">
                      <a:solidFill>
                        <a:srgbClr val="000000"/>
                      </a:solidFill>
                      <a:prstDash val="solid"/>
                    </a:lnB>
                  </a:tcPr>
                </a:tc>
                <a:tc>
                  <a:txBody>
                    <a:bodyPr/>
                    <a:lstStyle/>
                    <a:p>
                      <a:pPr marL="9525" algn="ctr">
                        <a:lnSpc>
                          <a:spcPct val="100000"/>
                        </a:lnSpc>
                        <a:spcBef>
                          <a:spcPts val="765"/>
                        </a:spcBef>
                      </a:pPr>
                      <a:r>
                        <a:rPr sz="1800" spc="-25" dirty="0">
                          <a:latin typeface="Arial MT"/>
                          <a:cs typeface="Arial MT"/>
                        </a:rPr>
                        <a:t>P</a:t>
                      </a:r>
                      <a:r>
                        <a:rPr sz="1800" spc="-37" baseline="-13888" dirty="0">
                          <a:latin typeface="Arial MT"/>
                          <a:cs typeface="Arial MT"/>
                        </a:rPr>
                        <a:t>1</a:t>
                      </a:r>
                      <a:endParaRPr sz="1800" baseline="-13888">
                        <a:latin typeface="Arial MT"/>
                        <a:cs typeface="Arial MT"/>
                      </a:endParaRPr>
                    </a:p>
                  </a:txBody>
                  <a:tcPr marL="0" marR="0" marT="97155" marB="0">
                    <a:lnL w="5715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extLst>
                  <a:ext uri="{0D108BD9-81ED-4DB2-BD59-A6C34878D82A}">
                    <a16:rowId xmlns:a16="http://schemas.microsoft.com/office/drawing/2014/main" val="10000"/>
                  </a:ext>
                </a:extLst>
              </a:tr>
            </a:tbl>
          </a:graphicData>
        </a:graphic>
      </p:graphicFrame>
      <p:sp>
        <p:nvSpPr>
          <p:cNvPr id="15" name="object 15"/>
          <p:cNvSpPr txBox="1"/>
          <p:nvPr/>
        </p:nvSpPr>
        <p:spPr>
          <a:xfrm>
            <a:off x="2450071" y="4640081"/>
            <a:ext cx="154305" cy="269240"/>
          </a:xfrm>
          <a:prstGeom prst="rect">
            <a:avLst/>
          </a:prstGeom>
        </p:spPr>
        <p:txBody>
          <a:bodyPr vert="horz" wrap="square" lIns="0" tIns="12065" rIns="0" bIns="0" rtlCol="0">
            <a:spAutoFit/>
          </a:bodyPr>
          <a:lstStyle/>
          <a:p>
            <a:pPr marL="12700">
              <a:lnSpc>
                <a:spcPct val="100000"/>
              </a:lnSpc>
              <a:spcBef>
                <a:spcPts val="95"/>
              </a:spcBef>
            </a:pPr>
            <a:r>
              <a:rPr sz="1600" spc="-50" dirty="0">
                <a:latin typeface="Verdana"/>
                <a:cs typeface="Verdana"/>
              </a:rPr>
              <a:t>0</a:t>
            </a:r>
            <a:endParaRPr sz="1600">
              <a:latin typeface="Verdana"/>
              <a:cs typeface="Verdana"/>
            </a:endParaRPr>
          </a:p>
        </p:txBody>
      </p:sp>
      <p:sp>
        <p:nvSpPr>
          <p:cNvPr id="16" name="object 16"/>
          <p:cNvSpPr txBox="1"/>
          <p:nvPr/>
        </p:nvSpPr>
        <p:spPr>
          <a:xfrm>
            <a:off x="1485858" y="5348728"/>
            <a:ext cx="4815840" cy="469900"/>
          </a:xfrm>
          <a:prstGeom prst="rect">
            <a:avLst/>
          </a:prstGeom>
        </p:spPr>
        <p:txBody>
          <a:bodyPr vert="horz" wrap="square" lIns="0" tIns="12700" rIns="0" bIns="0" rtlCol="0">
            <a:spAutoFit/>
          </a:bodyPr>
          <a:lstStyle/>
          <a:p>
            <a:pPr marL="38100">
              <a:lnSpc>
                <a:spcPts val="1870"/>
              </a:lnSpc>
              <a:spcBef>
                <a:spcPts val="100"/>
              </a:spcBef>
              <a:tabLst>
                <a:tab pos="2401570" algn="l"/>
                <a:tab pos="3037205" algn="l"/>
                <a:tab pos="3435985" algn="l"/>
                <a:tab pos="4350385" algn="l"/>
              </a:tabLst>
            </a:pPr>
            <a:r>
              <a:rPr sz="2700" baseline="1543" dirty="0">
                <a:latin typeface="Arial MT"/>
                <a:cs typeface="Arial MT"/>
              </a:rPr>
              <a:t>Avg </a:t>
            </a:r>
            <a:r>
              <a:rPr sz="2700" spc="-52" baseline="1543" dirty="0">
                <a:latin typeface="Arial MT"/>
                <a:cs typeface="Arial MT"/>
              </a:rPr>
              <a:t>Waiting</a:t>
            </a:r>
            <a:r>
              <a:rPr sz="2700" spc="-97" baseline="1543" dirty="0">
                <a:latin typeface="Arial MT"/>
                <a:cs typeface="Arial MT"/>
              </a:rPr>
              <a:t> </a:t>
            </a:r>
            <a:r>
              <a:rPr sz="2700" spc="-75" baseline="1543" dirty="0">
                <a:latin typeface="Arial MT"/>
                <a:cs typeface="Arial MT"/>
              </a:rPr>
              <a:t>Time </a:t>
            </a:r>
            <a:r>
              <a:rPr sz="2700" baseline="1543" dirty="0">
                <a:latin typeface="Arial MT"/>
                <a:cs typeface="Arial MT"/>
              </a:rPr>
              <a:t>= </a:t>
            </a:r>
            <a:r>
              <a:rPr sz="2400" u="sng" baseline="26041" dirty="0">
                <a:uFill>
                  <a:solidFill>
                    <a:srgbClr val="000000"/>
                  </a:solidFill>
                </a:uFill>
                <a:latin typeface="Times New Roman"/>
                <a:cs typeface="Times New Roman"/>
              </a:rPr>
              <a:t>	</a:t>
            </a:r>
            <a:r>
              <a:rPr sz="2400" u="sng" baseline="26041" dirty="0">
                <a:uFill>
                  <a:solidFill>
                    <a:srgbClr val="000000"/>
                  </a:solidFill>
                </a:uFill>
                <a:latin typeface="Verdana"/>
                <a:cs typeface="Verdana"/>
              </a:rPr>
              <a:t>26</a:t>
            </a:r>
            <a:r>
              <a:rPr sz="2400" u="sng" spc="-37" baseline="26041" dirty="0">
                <a:uFill>
                  <a:solidFill>
                    <a:srgbClr val="000000"/>
                  </a:solidFill>
                </a:uFill>
                <a:latin typeface="Verdana"/>
                <a:cs typeface="Verdana"/>
              </a:rPr>
              <a:t> </a:t>
            </a:r>
            <a:r>
              <a:rPr sz="2400" u="sng" spc="-75" baseline="26041" dirty="0">
                <a:uFill>
                  <a:solidFill>
                    <a:srgbClr val="000000"/>
                  </a:solidFill>
                </a:uFill>
                <a:latin typeface="Verdana"/>
                <a:cs typeface="Verdana"/>
              </a:rPr>
              <a:t>+</a:t>
            </a:r>
            <a:r>
              <a:rPr sz="2400" u="sng" baseline="26041" dirty="0">
                <a:uFill>
                  <a:solidFill>
                    <a:srgbClr val="000000"/>
                  </a:solidFill>
                </a:uFill>
                <a:latin typeface="Verdana"/>
                <a:cs typeface="Verdana"/>
              </a:rPr>
              <a:t>	</a:t>
            </a:r>
            <a:r>
              <a:rPr sz="2400" u="sng" spc="-52" baseline="24305" dirty="0">
                <a:uFill>
                  <a:solidFill>
                    <a:srgbClr val="000000"/>
                  </a:solidFill>
                </a:uFill>
                <a:latin typeface="Verdana"/>
                <a:cs typeface="Verdana"/>
              </a:rPr>
              <a:t>30</a:t>
            </a:r>
            <a:r>
              <a:rPr sz="2400" u="sng" baseline="24305" dirty="0">
                <a:uFill>
                  <a:solidFill>
                    <a:srgbClr val="000000"/>
                  </a:solidFill>
                </a:uFill>
                <a:latin typeface="Verdana"/>
                <a:cs typeface="Verdana"/>
              </a:rPr>
              <a:t>	+</a:t>
            </a:r>
            <a:r>
              <a:rPr sz="2400" u="sng" spc="442" baseline="24305" dirty="0">
                <a:uFill>
                  <a:solidFill>
                    <a:srgbClr val="000000"/>
                  </a:solidFill>
                </a:uFill>
                <a:latin typeface="Verdana"/>
                <a:cs typeface="Verdana"/>
              </a:rPr>
              <a:t> </a:t>
            </a:r>
            <a:r>
              <a:rPr sz="2400" u="sng" spc="-37" baseline="27777" dirty="0">
                <a:uFill>
                  <a:solidFill>
                    <a:srgbClr val="000000"/>
                  </a:solidFill>
                </a:uFill>
                <a:latin typeface="Verdana"/>
                <a:cs typeface="Verdana"/>
              </a:rPr>
              <a:t>16</a:t>
            </a:r>
            <a:r>
              <a:rPr sz="2400" u="sng" baseline="27777" dirty="0">
                <a:uFill>
                  <a:solidFill>
                    <a:srgbClr val="000000"/>
                  </a:solidFill>
                </a:uFill>
                <a:latin typeface="Verdana"/>
                <a:cs typeface="Verdana"/>
              </a:rPr>
              <a:t>	</a:t>
            </a:r>
            <a:r>
              <a:rPr sz="1600" spc="-25" dirty="0">
                <a:latin typeface="Verdana"/>
                <a:cs typeface="Verdana"/>
              </a:rPr>
              <a:t>=24</a:t>
            </a:r>
            <a:endParaRPr sz="1600">
              <a:latin typeface="Verdana"/>
              <a:cs typeface="Verdana"/>
            </a:endParaRPr>
          </a:p>
          <a:p>
            <a:pPr marL="1232535" algn="ctr">
              <a:lnSpc>
                <a:spcPts val="1630"/>
              </a:lnSpc>
            </a:pPr>
            <a:r>
              <a:rPr sz="1600" spc="-50" dirty="0">
                <a:latin typeface="Verdana"/>
                <a:cs typeface="Verdana"/>
              </a:rPr>
              <a:t>3</a:t>
            </a:r>
            <a:endParaRPr sz="1600">
              <a:latin typeface="Verdana"/>
              <a:cs typeface="Verdana"/>
            </a:endParaRPr>
          </a:p>
        </p:txBody>
      </p:sp>
      <p:sp>
        <p:nvSpPr>
          <p:cNvPr id="17" name="object 17"/>
          <p:cNvSpPr txBox="1"/>
          <p:nvPr/>
        </p:nvSpPr>
        <p:spPr>
          <a:xfrm>
            <a:off x="7547881" y="4634024"/>
            <a:ext cx="249554" cy="239395"/>
          </a:xfrm>
          <a:prstGeom prst="rect">
            <a:avLst/>
          </a:prstGeom>
        </p:spPr>
        <p:txBody>
          <a:bodyPr vert="horz" wrap="square" lIns="0" tIns="13335" rIns="0" bIns="0" rtlCol="0">
            <a:spAutoFit/>
          </a:bodyPr>
          <a:lstStyle/>
          <a:p>
            <a:pPr marL="12700">
              <a:lnSpc>
                <a:spcPct val="100000"/>
              </a:lnSpc>
              <a:spcBef>
                <a:spcPts val="105"/>
              </a:spcBef>
            </a:pPr>
            <a:r>
              <a:rPr sz="1400" spc="-25" dirty="0">
                <a:latin typeface="Verdana"/>
                <a:cs typeface="Verdana"/>
              </a:rPr>
              <a:t>71</a:t>
            </a:r>
            <a:endParaRPr sz="1400">
              <a:latin typeface="Verdana"/>
              <a:cs typeface="Verdana"/>
            </a:endParaRPr>
          </a:p>
        </p:txBody>
      </p:sp>
    </p:spTree>
    <p:extLst>
      <p:ext uri="{BB962C8B-B14F-4D97-AF65-F5344CB8AC3E}">
        <p14:creationId xmlns:p14="http://schemas.microsoft.com/office/powerpoint/2010/main" val="9078478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4EEE5-7D20-8583-895A-9A86EFB79CF8}"/>
              </a:ext>
            </a:extLst>
          </p:cNvPr>
          <p:cNvSpPr>
            <a:spLocks noGrp="1"/>
          </p:cNvSpPr>
          <p:nvPr>
            <p:ph type="title"/>
          </p:nvPr>
        </p:nvSpPr>
        <p:spPr>
          <a:xfrm>
            <a:off x="3810000" y="676223"/>
            <a:ext cx="2133600" cy="466777"/>
          </a:xfrm>
        </p:spPr>
        <p:txBody>
          <a:bodyPr/>
          <a:lstStyle/>
          <a:p>
            <a:r>
              <a:rPr lang="en-US" altLang="zh-CN" dirty="0"/>
              <a:t>Questions</a:t>
            </a:r>
            <a:endParaRPr lang="zh-CN" altLang="en-US" dirty="0"/>
          </a:p>
        </p:txBody>
      </p:sp>
      <p:sp>
        <p:nvSpPr>
          <p:cNvPr id="3" name="Text Placeholder 2">
            <a:extLst>
              <a:ext uri="{FF2B5EF4-FFF2-40B4-BE49-F238E27FC236}">
                <a16:creationId xmlns:a16="http://schemas.microsoft.com/office/drawing/2014/main" id="{BA3911A1-BF33-1F21-8479-1BB48256DC81}"/>
              </a:ext>
            </a:extLst>
          </p:cNvPr>
          <p:cNvSpPr>
            <a:spLocks noGrp="1"/>
          </p:cNvSpPr>
          <p:nvPr>
            <p:ph type="body" idx="1"/>
          </p:nvPr>
        </p:nvSpPr>
        <p:spPr>
          <a:xfrm>
            <a:off x="2693099" y="1748316"/>
            <a:ext cx="4262120" cy="4985980"/>
          </a:xfrm>
        </p:spPr>
        <p:txBody>
          <a:bodyPr/>
          <a:lstStyle/>
          <a:p>
            <a:r>
              <a:rPr lang="en-US" altLang="zh-CN" sz="5400" dirty="0"/>
              <a:t>10</a:t>
            </a:r>
          </a:p>
          <a:p>
            <a:r>
              <a:rPr lang="en-US" altLang="zh-CN" sz="5400" dirty="0"/>
              <a:t>4</a:t>
            </a:r>
          </a:p>
          <a:p>
            <a:r>
              <a:rPr lang="en-US" altLang="zh-CN" sz="5400" dirty="0"/>
              <a:t>2</a:t>
            </a:r>
          </a:p>
          <a:p>
            <a:r>
              <a:rPr lang="en-US" altLang="zh-CN" sz="5400" dirty="0"/>
              <a:t>8</a:t>
            </a:r>
          </a:p>
          <a:p>
            <a:r>
              <a:rPr lang="en-US" altLang="zh-CN" sz="5400" dirty="0"/>
              <a:t>Q1=4ms</a:t>
            </a:r>
          </a:p>
          <a:p>
            <a:r>
              <a:rPr lang="en-US" altLang="zh-CN" sz="5400" dirty="0"/>
              <a:t>Q2=8ms</a:t>
            </a:r>
            <a:endParaRPr lang="zh-CN" altLang="en-US" sz="5400" dirty="0"/>
          </a:p>
        </p:txBody>
      </p:sp>
    </p:spTree>
    <p:extLst>
      <p:ext uri="{BB962C8B-B14F-4D97-AF65-F5344CB8AC3E}">
        <p14:creationId xmlns:p14="http://schemas.microsoft.com/office/powerpoint/2010/main" val="19729761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A624E-831D-A49E-6A8B-146C5C3D08BE}"/>
              </a:ext>
            </a:extLst>
          </p:cNvPr>
          <p:cNvSpPr>
            <a:spLocks noGrp="1"/>
          </p:cNvSpPr>
          <p:nvPr>
            <p:ph type="title"/>
          </p:nvPr>
        </p:nvSpPr>
        <p:spPr>
          <a:xfrm>
            <a:off x="1905001" y="685800"/>
            <a:ext cx="7162800" cy="430887"/>
          </a:xfrm>
        </p:spPr>
        <p:txBody>
          <a:bodyPr/>
          <a:lstStyle/>
          <a:p>
            <a:r>
              <a:rPr lang="zh-CN" altLang="en-US" dirty="0"/>
              <a:t>🙋</a:t>
            </a:r>
            <a:r>
              <a:rPr lang="en-US" altLang="zh-CN" dirty="0"/>
              <a:t> Question</a:t>
            </a:r>
            <a:endParaRPr lang="zh-CN" altLang="en-US" dirty="0"/>
          </a:p>
        </p:txBody>
      </p:sp>
      <p:sp>
        <p:nvSpPr>
          <p:cNvPr id="3" name="Text Placeholder 2">
            <a:extLst>
              <a:ext uri="{FF2B5EF4-FFF2-40B4-BE49-F238E27FC236}">
                <a16:creationId xmlns:a16="http://schemas.microsoft.com/office/drawing/2014/main" id="{5CC12A9E-FA88-9169-DE56-97188B3034B2}"/>
              </a:ext>
            </a:extLst>
          </p:cNvPr>
          <p:cNvSpPr>
            <a:spLocks noGrp="1"/>
          </p:cNvSpPr>
          <p:nvPr>
            <p:ph type="body" idx="1"/>
          </p:nvPr>
        </p:nvSpPr>
        <p:spPr>
          <a:xfrm>
            <a:off x="838200" y="2195991"/>
            <a:ext cx="8703273" cy="1538883"/>
          </a:xfrm>
        </p:spPr>
        <p:txBody>
          <a:bodyPr/>
          <a:lstStyle/>
          <a:p>
            <a:pPr algn="just"/>
            <a:r>
              <a:rPr lang="en-US" altLang="zh-CN" sz="2000" b="1" i="0" dirty="0">
                <a:solidFill>
                  <a:srgbClr val="040304"/>
                </a:solidFill>
                <a:effectLst/>
                <a:latin typeface="Roboto" panose="02000000000000000000" pitchFamily="2" charset="0"/>
              </a:rPr>
              <a:t>Consider a system which has a CPU bound process, which require the burst time of 40 seconds. The multilevel Feed Back Queue scheduling algorithm is used and the queue time quantum '2' seconds and in each level it is incremented by '5' seconds. Then how many times the process will be interrupted and on which queue the process will terminate the execution?</a:t>
            </a:r>
            <a:endParaRPr lang="zh-CN" altLang="en-US" sz="2000" b="1" dirty="0"/>
          </a:p>
        </p:txBody>
      </p:sp>
      <p:sp>
        <p:nvSpPr>
          <p:cNvPr id="5" name="TextBox 4">
            <a:extLst>
              <a:ext uri="{FF2B5EF4-FFF2-40B4-BE49-F238E27FC236}">
                <a16:creationId xmlns:a16="http://schemas.microsoft.com/office/drawing/2014/main" id="{7A933BA7-2F2F-9299-5F14-151DF055BD01}"/>
              </a:ext>
            </a:extLst>
          </p:cNvPr>
          <p:cNvSpPr txBox="1"/>
          <p:nvPr/>
        </p:nvSpPr>
        <p:spPr>
          <a:xfrm>
            <a:off x="2438400" y="4267200"/>
            <a:ext cx="5029200" cy="369332"/>
          </a:xfrm>
          <a:prstGeom prst="rect">
            <a:avLst/>
          </a:prstGeom>
          <a:noFill/>
        </p:spPr>
        <p:txBody>
          <a:bodyPr wrap="square">
            <a:spAutoFit/>
          </a:bodyPr>
          <a:lstStyle/>
          <a:p>
            <a:r>
              <a:rPr lang="pt-BR" altLang="zh-CN" b="0" i="0" dirty="0">
                <a:solidFill>
                  <a:srgbClr val="040304"/>
                </a:solidFill>
                <a:effectLst/>
                <a:latin typeface="Roboto" panose="02000000000000000000" pitchFamily="2" charset="0"/>
              </a:rPr>
              <a:t>(a) 5,4  (b) 4,5 (c) 3,4  (d) 4,3</a:t>
            </a:r>
            <a:endParaRPr lang="zh-CN" altLang="en-US" dirty="0"/>
          </a:p>
        </p:txBody>
      </p:sp>
      <p:sp>
        <p:nvSpPr>
          <p:cNvPr id="7" name="TextBox 6">
            <a:extLst>
              <a:ext uri="{FF2B5EF4-FFF2-40B4-BE49-F238E27FC236}">
                <a16:creationId xmlns:a16="http://schemas.microsoft.com/office/drawing/2014/main" id="{7B1D09CA-BD2D-B33F-EB47-086B458D8696}"/>
              </a:ext>
            </a:extLst>
          </p:cNvPr>
          <p:cNvSpPr txBox="1"/>
          <p:nvPr/>
        </p:nvSpPr>
        <p:spPr>
          <a:xfrm>
            <a:off x="1295400" y="5715000"/>
            <a:ext cx="7467600" cy="369332"/>
          </a:xfrm>
          <a:prstGeom prst="rect">
            <a:avLst/>
          </a:prstGeom>
          <a:noFill/>
        </p:spPr>
        <p:txBody>
          <a:bodyPr wrap="square">
            <a:spAutoFit/>
          </a:bodyPr>
          <a:lstStyle/>
          <a:p>
            <a:r>
              <a:rPr lang="zh-CN" altLang="en-US" dirty="0">
                <a:hlinkClick r:id="rId2"/>
              </a:rPr>
              <a:t>https://gateoverflow.in/136284/%23os-%23multilevel-feedback-queue</a:t>
            </a:r>
            <a:r>
              <a:rPr lang="zh-CN" altLang="en-US" dirty="0"/>
              <a:t> </a:t>
            </a:r>
          </a:p>
        </p:txBody>
      </p:sp>
    </p:spTree>
    <p:extLst>
      <p:ext uri="{BB962C8B-B14F-4D97-AF65-F5344CB8AC3E}">
        <p14:creationId xmlns:p14="http://schemas.microsoft.com/office/powerpoint/2010/main" val="1186994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2627" y="452627"/>
            <a:ext cx="9153525" cy="6867525"/>
            <a:chOff x="452627" y="452627"/>
            <a:chExt cx="9153525" cy="6867525"/>
          </a:xfrm>
        </p:grpSpPr>
        <p:pic>
          <p:nvPicPr>
            <p:cNvPr id="3" name="object 3"/>
            <p:cNvPicPr/>
            <p:nvPr/>
          </p:nvPicPr>
          <p:blipFill>
            <a:blip r:embed="rId2" cstate="print"/>
            <a:stretch>
              <a:fillRect/>
            </a:stretch>
          </p:blipFill>
          <p:spPr>
            <a:xfrm>
              <a:off x="452627" y="452627"/>
              <a:ext cx="9153143" cy="6867143"/>
            </a:xfrm>
            <a:prstGeom prst="rect">
              <a:avLst/>
            </a:prstGeom>
          </p:spPr>
        </p:pic>
        <p:pic>
          <p:nvPicPr>
            <p:cNvPr id="4" name="object 4"/>
            <p:cNvPicPr/>
            <p:nvPr/>
          </p:nvPicPr>
          <p:blipFill>
            <a:blip r:embed="rId3" cstate="print"/>
            <a:stretch>
              <a:fillRect/>
            </a:stretch>
          </p:blipFill>
          <p:spPr>
            <a:xfrm>
              <a:off x="914400" y="914400"/>
              <a:ext cx="8229600" cy="1382267"/>
            </a:xfrm>
            <a:prstGeom prst="rect">
              <a:avLst/>
            </a:prstGeom>
          </p:spPr>
        </p:pic>
        <p:sp>
          <p:nvSpPr>
            <p:cNvPr id="5" name="object 5"/>
            <p:cNvSpPr/>
            <p:nvPr/>
          </p:nvSpPr>
          <p:spPr>
            <a:xfrm>
              <a:off x="771144" y="771156"/>
              <a:ext cx="8517890" cy="6231890"/>
            </a:xfrm>
            <a:custGeom>
              <a:avLst/>
              <a:gdLst/>
              <a:ahLst/>
              <a:cxnLst/>
              <a:rect l="l" t="t" r="r" b="b"/>
              <a:pathLst>
                <a:path w="8517890" h="6231890">
                  <a:moveTo>
                    <a:pt x="8517636" y="3048"/>
                  </a:moveTo>
                  <a:lnTo>
                    <a:pt x="8514588" y="0"/>
                  </a:lnTo>
                  <a:lnTo>
                    <a:pt x="8503920" y="0"/>
                  </a:lnTo>
                  <a:lnTo>
                    <a:pt x="8503920" y="13716"/>
                  </a:lnTo>
                  <a:lnTo>
                    <a:pt x="8503920" y="6217920"/>
                  </a:lnTo>
                  <a:lnTo>
                    <a:pt x="13716" y="6217920"/>
                  </a:lnTo>
                  <a:lnTo>
                    <a:pt x="13716" y="13716"/>
                  </a:lnTo>
                  <a:lnTo>
                    <a:pt x="8503920" y="13716"/>
                  </a:lnTo>
                  <a:lnTo>
                    <a:pt x="8503920" y="0"/>
                  </a:lnTo>
                  <a:lnTo>
                    <a:pt x="3048" y="0"/>
                  </a:lnTo>
                  <a:lnTo>
                    <a:pt x="0" y="3048"/>
                  </a:lnTo>
                  <a:lnTo>
                    <a:pt x="0" y="6228588"/>
                  </a:lnTo>
                  <a:lnTo>
                    <a:pt x="3048" y="6231636"/>
                  </a:lnTo>
                  <a:lnTo>
                    <a:pt x="8514588" y="6231636"/>
                  </a:lnTo>
                  <a:lnTo>
                    <a:pt x="8517636" y="6228588"/>
                  </a:lnTo>
                  <a:lnTo>
                    <a:pt x="8517636" y="6224016"/>
                  </a:lnTo>
                  <a:lnTo>
                    <a:pt x="8517636" y="6217920"/>
                  </a:lnTo>
                  <a:lnTo>
                    <a:pt x="8517636" y="13716"/>
                  </a:lnTo>
                  <a:lnTo>
                    <a:pt x="8517636" y="6096"/>
                  </a:lnTo>
                  <a:lnTo>
                    <a:pt x="8517636" y="3048"/>
                  </a:lnTo>
                  <a:close/>
                </a:path>
              </a:pathLst>
            </a:custGeom>
            <a:solidFill>
              <a:srgbClr val="A5A5A5"/>
            </a:solidFill>
          </p:spPr>
          <p:txBody>
            <a:bodyPr wrap="square" lIns="0" tIns="0" rIns="0" bIns="0" rtlCol="0"/>
            <a:lstStyle/>
            <a:p>
              <a:endParaRPr/>
            </a:p>
          </p:txBody>
        </p:sp>
        <p:sp>
          <p:nvSpPr>
            <p:cNvPr id="6" name="object 6"/>
            <p:cNvSpPr/>
            <p:nvPr/>
          </p:nvSpPr>
          <p:spPr>
            <a:xfrm>
              <a:off x="914400" y="2298191"/>
              <a:ext cx="8229600" cy="119380"/>
            </a:xfrm>
            <a:custGeom>
              <a:avLst/>
              <a:gdLst/>
              <a:ahLst/>
              <a:cxnLst/>
              <a:rect l="l" t="t" r="r" b="b"/>
              <a:pathLst>
                <a:path w="8229600" h="119380">
                  <a:moveTo>
                    <a:pt x="8229600" y="118871"/>
                  </a:moveTo>
                  <a:lnTo>
                    <a:pt x="0" y="118871"/>
                  </a:lnTo>
                  <a:lnTo>
                    <a:pt x="0" y="0"/>
                  </a:lnTo>
                  <a:lnTo>
                    <a:pt x="8229600" y="0"/>
                  </a:lnTo>
                  <a:lnTo>
                    <a:pt x="8229600" y="118871"/>
                  </a:lnTo>
                  <a:close/>
                </a:path>
              </a:pathLst>
            </a:custGeom>
            <a:solidFill>
              <a:srgbClr val="990000"/>
            </a:solidFill>
          </p:spPr>
          <p:txBody>
            <a:bodyPr wrap="square" lIns="0" tIns="0" rIns="0" bIns="0" rtlCol="0"/>
            <a:lstStyle/>
            <a:p>
              <a:endParaRPr/>
            </a:p>
          </p:txBody>
        </p:sp>
        <p:pic>
          <p:nvPicPr>
            <p:cNvPr id="7" name="object 7"/>
            <p:cNvPicPr/>
            <p:nvPr/>
          </p:nvPicPr>
          <p:blipFill>
            <a:blip r:embed="rId4" cstate="print"/>
            <a:stretch>
              <a:fillRect/>
            </a:stretch>
          </p:blipFill>
          <p:spPr>
            <a:xfrm>
              <a:off x="784860" y="1018032"/>
              <a:ext cx="8467343" cy="2145791"/>
            </a:xfrm>
            <a:prstGeom prst="rect">
              <a:avLst/>
            </a:prstGeom>
          </p:spPr>
        </p:pic>
        <p:sp>
          <p:nvSpPr>
            <p:cNvPr id="8" name="object 8"/>
            <p:cNvSpPr/>
            <p:nvPr/>
          </p:nvSpPr>
          <p:spPr>
            <a:xfrm>
              <a:off x="771144" y="771156"/>
              <a:ext cx="8517890" cy="6231890"/>
            </a:xfrm>
            <a:custGeom>
              <a:avLst/>
              <a:gdLst/>
              <a:ahLst/>
              <a:cxnLst/>
              <a:rect l="l" t="t" r="r" b="b"/>
              <a:pathLst>
                <a:path w="8517890" h="6231890">
                  <a:moveTo>
                    <a:pt x="8517636" y="3048"/>
                  </a:moveTo>
                  <a:lnTo>
                    <a:pt x="8514588" y="0"/>
                  </a:lnTo>
                  <a:lnTo>
                    <a:pt x="8503920" y="0"/>
                  </a:lnTo>
                  <a:lnTo>
                    <a:pt x="8503920" y="13716"/>
                  </a:lnTo>
                  <a:lnTo>
                    <a:pt x="8503920" y="6217920"/>
                  </a:lnTo>
                  <a:lnTo>
                    <a:pt x="13716" y="6217920"/>
                  </a:lnTo>
                  <a:lnTo>
                    <a:pt x="13716" y="13716"/>
                  </a:lnTo>
                  <a:lnTo>
                    <a:pt x="8503920" y="13716"/>
                  </a:lnTo>
                  <a:lnTo>
                    <a:pt x="8503920" y="0"/>
                  </a:lnTo>
                  <a:lnTo>
                    <a:pt x="3048" y="0"/>
                  </a:lnTo>
                  <a:lnTo>
                    <a:pt x="0" y="3048"/>
                  </a:lnTo>
                  <a:lnTo>
                    <a:pt x="0" y="6228588"/>
                  </a:lnTo>
                  <a:lnTo>
                    <a:pt x="3048" y="6231636"/>
                  </a:lnTo>
                  <a:lnTo>
                    <a:pt x="8514588" y="6231636"/>
                  </a:lnTo>
                  <a:lnTo>
                    <a:pt x="8517636" y="6228588"/>
                  </a:lnTo>
                  <a:lnTo>
                    <a:pt x="8517636" y="6224016"/>
                  </a:lnTo>
                  <a:lnTo>
                    <a:pt x="8517636" y="6217920"/>
                  </a:lnTo>
                  <a:lnTo>
                    <a:pt x="8517636" y="13716"/>
                  </a:lnTo>
                  <a:lnTo>
                    <a:pt x="8517636" y="6096"/>
                  </a:lnTo>
                  <a:lnTo>
                    <a:pt x="8517636" y="3048"/>
                  </a:lnTo>
                  <a:close/>
                </a:path>
              </a:pathLst>
            </a:custGeom>
            <a:solidFill>
              <a:srgbClr val="A5A5A5"/>
            </a:solidFill>
          </p:spPr>
          <p:txBody>
            <a:bodyPr wrap="square" lIns="0" tIns="0" rIns="0" bIns="0" rtlCol="0"/>
            <a:lstStyle/>
            <a:p>
              <a:endParaRPr/>
            </a:p>
          </p:txBody>
        </p:sp>
        <p:sp>
          <p:nvSpPr>
            <p:cNvPr id="9" name="object 9"/>
            <p:cNvSpPr/>
            <p:nvPr/>
          </p:nvSpPr>
          <p:spPr>
            <a:xfrm>
              <a:off x="914400" y="914400"/>
              <a:ext cx="8229600" cy="119380"/>
            </a:xfrm>
            <a:custGeom>
              <a:avLst/>
              <a:gdLst/>
              <a:ahLst/>
              <a:cxnLst/>
              <a:rect l="l" t="t" r="r" b="b"/>
              <a:pathLst>
                <a:path w="8229600" h="119380">
                  <a:moveTo>
                    <a:pt x="8229600" y="118872"/>
                  </a:moveTo>
                  <a:lnTo>
                    <a:pt x="0" y="118872"/>
                  </a:lnTo>
                  <a:lnTo>
                    <a:pt x="0" y="0"/>
                  </a:lnTo>
                  <a:lnTo>
                    <a:pt x="8229600" y="0"/>
                  </a:lnTo>
                  <a:lnTo>
                    <a:pt x="8229600" y="118872"/>
                  </a:lnTo>
                  <a:close/>
                </a:path>
              </a:pathLst>
            </a:custGeom>
            <a:solidFill>
              <a:srgbClr val="990000"/>
            </a:solidFill>
          </p:spPr>
          <p:txBody>
            <a:bodyPr wrap="square" lIns="0" tIns="0" rIns="0" bIns="0" rtlCol="0"/>
            <a:lstStyle/>
            <a:p>
              <a:endParaRPr/>
            </a:p>
          </p:txBody>
        </p:sp>
        <p:sp>
          <p:nvSpPr>
            <p:cNvPr id="10" name="object 10"/>
            <p:cNvSpPr/>
            <p:nvPr/>
          </p:nvSpPr>
          <p:spPr>
            <a:xfrm>
              <a:off x="3627119" y="1152143"/>
              <a:ext cx="2818130" cy="4994275"/>
            </a:xfrm>
            <a:custGeom>
              <a:avLst/>
              <a:gdLst/>
              <a:ahLst/>
              <a:cxnLst/>
              <a:rect l="l" t="t" r="r" b="b"/>
              <a:pathLst>
                <a:path w="2818129" h="4994275">
                  <a:moveTo>
                    <a:pt x="2817876" y="4994148"/>
                  </a:moveTo>
                  <a:lnTo>
                    <a:pt x="0" y="4994148"/>
                  </a:lnTo>
                  <a:lnTo>
                    <a:pt x="2817876" y="0"/>
                  </a:lnTo>
                  <a:lnTo>
                    <a:pt x="2817876" y="4994148"/>
                  </a:lnTo>
                  <a:close/>
                </a:path>
              </a:pathLst>
            </a:custGeom>
            <a:solidFill>
              <a:srgbClr val="C3C3C3"/>
            </a:solidFill>
          </p:spPr>
          <p:txBody>
            <a:bodyPr wrap="square" lIns="0" tIns="0" rIns="0" bIns="0" rtlCol="0"/>
            <a:lstStyle/>
            <a:p>
              <a:endParaRPr/>
            </a:p>
          </p:txBody>
        </p:sp>
        <p:sp>
          <p:nvSpPr>
            <p:cNvPr id="11" name="object 11"/>
            <p:cNvSpPr/>
            <p:nvPr/>
          </p:nvSpPr>
          <p:spPr>
            <a:xfrm>
              <a:off x="3627119" y="1152143"/>
              <a:ext cx="2818130" cy="4994275"/>
            </a:xfrm>
            <a:custGeom>
              <a:avLst/>
              <a:gdLst/>
              <a:ahLst/>
              <a:cxnLst/>
              <a:rect l="l" t="t" r="r" b="b"/>
              <a:pathLst>
                <a:path w="2818129" h="4994275">
                  <a:moveTo>
                    <a:pt x="0" y="4994148"/>
                  </a:moveTo>
                  <a:lnTo>
                    <a:pt x="2817876" y="4994148"/>
                  </a:lnTo>
                  <a:lnTo>
                    <a:pt x="2817876" y="0"/>
                  </a:lnTo>
                </a:path>
              </a:pathLst>
            </a:custGeom>
            <a:ln w="18288">
              <a:solidFill>
                <a:srgbClr val="000000"/>
              </a:solidFill>
            </a:ln>
          </p:spPr>
          <p:txBody>
            <a:bodyPr wrap="square" lIns="0" tIns="0" rIns="0" bIns="0" rtlCol="0"/>
            <a:lstStyle/>
            <a:p>
              <a:endParaRPr/>
            </a:p>
          </p:txBody>
        </p:sp>
        <p:sp>
          <p:nvSpPr>
            <p:cNvPr id="12" name="object 12"/>
            <p:cNvSpPr/>
            <p:nvPr/>
          </p:nvSpPr>
          <p:spPr>
            <a:xfrm>
              <a:off x="3578351" y="1103375"/>
              <a:ext cx="2816860" cy="4993005"/>
            </a:xfrm>
            <a:custGeom>
              <a:avLst/>
              <a:gdLst/>
              <a:ahLst/>
              <a:cxnLst/>
              <a:rect l="l" t="t" r="r" b="b"/>
              <a:pathLst>
                <a:path w="2816860" h="4993005">
                  <a:moveTo>
                    <a:pt x="2816351" y="4992624"/>
                  </a:moveTo>
                  <a:lnTo>
                    <a:pt x="0" y="4992624"/>
                  </a:lnTo>
                  <a:lnTo>
                    <a:pt x="0" y="0"/>
                  </a:lnTo>
                  <a:lnTo>
                    <a:pt x="2816351" y="0"/>
                  </a:lnTo>
                  <a:lnTo>
                    <a:pt x="2816351" y="4992624"/>
                  </a:lnTo>
                  <a:close/>
                </a:path>
              </a:pathLst>
            </a:custGeom>
            <a:solidFill>
              <a:srgbClr val="C3C3C3"/>
            </a:solidFill>
          </p:spPr>
          <p:txBody>
            <a:bodyPr wrap="square" lIns="0" tIns="0" rIns="0" bIns="0" rtlCol="0"/>
            <a:lstStyle/>
            <a:p>
              <a:endParaRPr/>
            </a:p>
          </p:txBody>
        </p:sp>
        <p:sp>
          <p:nvSpPr>
            <p:cNvPr id="13" name="object 13"/>
            <p:cNvSpPr/>
            <p:nvPr/>
          </p:nvSpPr>
          <p:spPr>
            <a:xfrm>
              <a:off x="3578351" y="1103375"/>
              <a:ext cx="2816860" cy="4993005"/>
            </a:xfrm>
            <a:custGeom>
              <a:avLst/>
              <a:gdLst/>
              <a:ahLst/>
              <a:cxnLst/>
              <a:rect l="l" t="t" r="r" b="b"/>
              <a:pathLst>
                <a:path w="2816860" h="4993005">
                  <a:moveTo>
                    <a:pt x="2816351" y="0"/>
                  </a:moveTo>
                  <a:lnTo>
                    <a:pt x="0" y="0"/>
                  </a:lnTo>
                  <a:lnTo>
                    <a:pt x="0" y="4992624"/>
                  </a:lnTo>
                  <a:lnTo>
                    <a:pt x="2816351" y="4992624"/>
                  </a:lnTo>
                  <a:lnTo>
                    <a:pt x="2816351" y="0"/>
                  </a:lnTo>
                  <a:close/>
                </a:path>
              </a:pathLst>
            </a:custGeom>
            <a:ln w="18288">
              <a:solidFill>
                <a:srgbClr val="000000"/>
              </a:solidFill>
            </a:ln>
          </p:spPr>
          <p:txBody>
            <a:bodyPr wrap="square" lIns="0" tIns="0" rIns="0" bIns="0" rtlCol="0"/>
            <a:lstStyle/>
            <a:p>
              <a:endParaRPr/>
            </a:p>
          </p:txBody>
        </p:sp>
        <p:sp>
          <p:nvSpPr>
            <p:cNvPr id="14" name="object 14"/>
            <p:cNvSpPr/>
            <p:nvPr/>
          </p:nvSpPr>
          <p:spPr>
            <a:xfrm>
              <a:off x="3578351" y="1103375"/>
              <a:ext cx="2816860" cy="4993005"/>
            </a:xfrm>
            <a:custGeom>
              <a:avLst/>
              <a:gdLst/>
              <a:ahLst/>
              <a:cxnLst/>
              <a:rect l="l" t="t" r="r" b="b"/>
              <a:pathLst>
                <a:path w="2816860" h="4993005">
                  <a:moveTo>
                    <a:pt x="2816351" y="4992624"/>
                  </a:moveTo>
                  <a:lnTo>
                    <a:pt x="0" y="4992624"/>
                  </a:lnTo>
                  <a:lnTo>
                    <a:pt x="2816351" y="0"/>
                  </a:lnTo>
                  <a:lnTo>
                    <a:pt x="2816351" y="4992624"/>
                  </a:lnTo>
                  <a:close/>
                </a:path>
              </a:pathLst>
            </a:custGeom>
            <a:solidFill>
              <a:srgbClr val="C3C3C3"/>
            </a:solidFill>
          </p:spPr>
          <p:txBody>
            <a:bodyPr wrap="square" lIns="0" tIns="0" rIns="0" bIns="0" rtlCol="0"/>
            <a:lstStyle/>
            <a:p>
              <a:endParaRPr/>
            </a:p>
          </p:txBody>
        </p:sp>
        <p:sp>
          <p:nvSpPr>
            <p:cNvPr id="15" name="object 15"/>
            <p:cNvSpPr/>
            <p:nvPr/>
          </p:nvSpPr>
          <p:spPr>
            <a:xfrm>
              <a:off x="3578351" y="1103375"/>
              <a:ext cx="2816860" cy="4993005"/>
            </a:xfrm>
            <a:custGeom>
              <a:avLst/>
              <a:gdLst/>
              <a:ahLst/>
              <a:cxnLst/>
              <a:rect l="l" t="t" r="r" b="b"/>
              <a:pathLst>
                <a:path w="2816860" h="4993005">
                  <a:moveTo>
                    <a:pt x="0" y="4992624"/>
                  </a:moveTo>
                  <a:lnTo>
                    <a:pt x="2816351" y="4992624"/>
                  </a:lnTo>
                  <a:lnTo>
                    <a:pt x="2816351" y="0"/>
                  </a:lnTo>
                </a:path>
              </a:pathLst>
            </a:custGeom>
            <a:ln w="18288">
              <a:solidFill>
                <a:srgbClr val="000000"/>
              </a:solidFill>
            </a:ln>
          </p:spPr>
          <p:txBody>
            <a:bodyPr wrap="square" lIns="0" tIns="0" rIns="0" bIns="0" rtlCol="0"/>
            <a:lstStyle/>
            <a:p>
              <a:endParaRPr/>
            </a:p>
          </p:txBody>
        </p:sp>
        <p:sp>
          <p:nvSpPr>
            <p:cNvPr id="16" name="object 16"/>
            <p:cNvSpPr/>
            <p:nvPr/>
          </p:nvSpPr>
          <p:spPr>
            <a:xfrm>
              <a:off x="3578351" y="1103375"/>
              <a:ext cx="2816860" cy="4993005"/>
            </a:xfrm>
            <a:custGeom>
              <a:avLst/>
              <a:gdLst/>
              <a:ahLst/>
              <a:cxnLst/>
              <a:rect l="l" t="t" r="r" b="b"/>
              <a:pathLst>
                <a:path w="2816860" h="4993005">
                  <a:moveTo>
                    <a:pt x="2816351" y="4992624"/>
                  </a:moveTo>
                  <a:lnTo>
                    <a:pt x="0" y="4992624"/>
                  </a:lnTo>
                  <a:lnTo>
                    <a:pt x="2816351" y="0"/>
                  </a:lnTo>
                  <a:lnTo>
                    <a:pt x="2816351" y="4992624"/>
                  </a:lnTo>
                  <a:close/>
                </a:path>
              </a:pathLst>
            </a:custGeom>
            <a:solidFill>
              <a:srgbClr val="C3C3C3"/>
            </a:solidFill>
          </p:spPr>
          <p:txBody>
            <a:bodyPr wrap="square" lIns="0" tIns="0" rIns="0" bIns="0" rtlCol="0"/>
            <a:lstStyle/>
            <a:p>
              <a:endParaRPr/>
            </a:p>
          </p:txBody>
        </p:sp>
        <p:sp>
          <p:nvSpPr>
            <p:cNvPr id="17" name="object 17"/>
            <p:cNvSpPr/>
            <p:nvPr/>
          </p:nvSpPr>
          <p:spPr>
            <a:xfrm>
              <a:off x="3578351" y="1103375"/>
              <a:ext cx="2816860" cy="4993005"/>
            </a:xfrm>
            <a:custGeom>
              <a:avLst/>
              <a:gdLst/>
              <a:ahLst/>
              <a:cxnLst/>
              <a:rect l="l" t="t" r="r" b="b"/>
              <a:pathLst>
                <a:path w="2816860" h="4993005">
                  <a:moveTo>
                    <a:pt x="0" y="4992624"/>
                  </a:moveTo>
                  <a:lnTo>
                    <a:pt x="2816351" y="4992624"/>
                  </a:lnTo>
                  <a:lnTo>
                    <a:pt x="2816351" y="0"/>
                  </a:lnTo>
                </a:path>
              </a:pathLst>
            </a:custGeom>
            <a:ln w="18288">
              <a:solidFill>
                <a:srgbClr val="000000"/>
              </a:solidFill>
            </a:ln>
          </p:spPr>
          <p:txBody>
            <a:bodyPr wrap="square" lIns="0" tIns="0" rIns="0" bIns="0" rtlCol="0"/>
            <a:lstStyle/>
            <a:p>
              <a:endParaRPr/>
            </a:p>
          </p:txBody>
        </p:sp>
        <p:sp>
          <p:nvSpPr>
            <p:cNvPr id="18" name="object 18"/>
            <p:cNvSpPr/>
            <p:nvPr/>
          </p:nvSpPr>
          <p:spPr>
            <a:xfrm>
              <a:off x="3938016" y="1275587"/>
              <a:ext cx="2146300" cy="3979545"/>
            </a:xfrm>
            <a:custGeom>
              <a:avLst/>
              <a:gdLst/>
              <a:ahLst/>
              <a:cxnLst/>
              <a:rect l="l" t="t" r="r" b="b"/>
              <a:pathLst>
                <a:path w="2146300" h="3979545">
                  <a:moveTo>
                    <a:pt x="2145791" y="3979163"/>
                  </a:moveTo>
                  <a:lnTo>
                    <a:pt x="48767" y="3979163"/>
                  </a:lnTo>
                  <a:lnTo>
                    <a:pt x="0" y="3928872"/>
                  </a:lnTo>
                  <a:lnTo>
                    <a:pt x="2097023" y="3928872"/>
                  </a:lnTo>
                  <a:lnTo>
                    <a:pt x="2097023" y="0"/>
                  </a:lnTo>
                  <a:lnTo>
                    <a:pt x="2145791" y="48767"/>
                  </a:lnTo>
                  <a:lnTo>
                    <a:pt x="2145791" y="3979163"/>
                  </a:lnTo>
                  <a:close/>
                </a:path>
              </a:pathLst>
            </a:custGeom>
            <a:solidFill>
              <a:srgbClr val="525252"/>
            </a:solidFill>
          </p:spPr>
          <p:txBody>
            <a:bodyPr wrap="square" lIns="0" tIns="0" rIns="0" bIns="0" rtlCol="0"/>
            <a:lstStyle/>
            <a:p>
              <a:endParaRPr/>
            </a:p>
          </p:txBody>
        </p:sp>
        <p:sp>
          <p:nvSpPr>
            <p:cNvPr id="19" name="object 19"/>
            <p:cNvSpPr/>
            <p:nvPr/>
          </p:nvSpPr>
          <p:spPr>
            <a:xfrm>
              <a:off x="3938016" y="1275587"/>
              <a:ext cx="2146300" cy="3979545"/>
            </a:xfrm>
            <a:custGeom>
              <a:avLst/>
              <a:gdLst/>
              <a:ahLst/>
              <a:cxnLst/>
              <a:rect l="l" t="t" r="r" b="b"/>
              <a:pathLst>
                <a:path w="2146300" h="3979545">
                  <a:moveTo>
                    <a:pt x="2097023" y="0"/>
                  </a:moveTo>
                  <a:lnTo>
                    <a:pt x="2097023" y="3928872"/>
                  </a:lnTo>
                  <a:lnTo>
                    <a:pt x="0" y="3928872"/>
                  </a:lnTo>
                  <a:lnTo>
                    <a:pt x="48767" y="3979163"/>
                  </a:lnTo>
                  <a:lnTo>
                    <a:pt x="2145791" y="3979163"/>
                  </a:lnTo>
                  <a:lnTo>
                    <a:pt x="2145791" y="48767"/>
                  </a:lnTo>
                  <a:lnTo>
                    <a:pt x="2097023" y="0"/>
                  </a:lnTo>
                  <a:close/>
                </a:path>
              </a:pathLst>
            </a:custGeom>
            <a:ln w="18287">
              <a:solidFill>
                <a:srgbClr val="000000"/>
              </a:solidFill>
            </a:ln>
          </p:spPr>
          <p:txBody>
            <a:bodyPr wrap="square" lIns="0" tIns="0" rIns="0" bIns="0" rtlCol="0"/>
            <a:lstStyle/>
            <a:p>
              <a:endParaRPr/>
            </a:p>
          </p:txBody>
        </p:sp>
        <p:sp>
          <p:nvSpPr>
            <p:cNvPr id="20" name="object 20"/>
            <p:cNvSpPr/>
            <p:nvPr/>
          </p:nvSpPr>
          <p:spPr>
            <a:xfrm>
              <a:off x="3938016" y="1275587"/>
              <a:ext cx="2097405" cy="3929379"/>
            </a:xfrm>
            <a:custGeom>
              <a:avLst/>
              <a:gdLst/>
              <a:ahLst/>
              <a:cxnLst/>
              <a:rect l="l" t="t" r="r" b="b"/>
              <a:pathLst>
                <a:path w="2097404" h="3929379">
                  <a:moveTo>
                    <a:pt x="2097023" y="3928872"/>
                  </a:moveTo>
                  <a:lnTo>
                    <a:pt x="0" y="3928872"/>
                  </a:lnTo>
                  <a:lnTo>
                    <a:pt x="0" y="0"/>
                  </a:lnTo>
                  <a:lnTo>
                    <a:pt x="2097023" y="0"/>
                  </a:lnTo>
                  <a:lnTo>
                    <a:pt x="2097023" y="3928872"/>
                  </a:lnTo>
                  <a:close/>
                </a:path>
              </a:pathLst>
            </a:custGeom>
            <a:solidFill>
              <a:srgbClr val="CAEDFB"/>
            </a:solidFill>
          </p:spPr>
          <p:txBody>
            <a:bodyPr wrap="square" lIns="0" tIns="0" rIns="0" bIns="0" rtlCol="0"/>
            <a:lstStyle/>
            <a:p>
              <a:endParaRPr/>
            </a:p>
          </p:txBody>
        </p:sp>
        <p:sp>
          <p:nvSpPr>
            <p:cNvPr id="21" name="object 21"/>
            <p:cNvSpPr/>
            <p:nvPr/>
          </p:nvSpPr>
          <p:spPr>
            <a:xfrm>
              <a:off x="3938016" y="1275587"/>
              <a:ext cx="2097405" cy="3929379"/>
            </a:xfrm>
            <a:custGeom>
              <a:avLst/>
              <a:gdLst/>
              <a:ahLst/>
              <a:cxnLst/>
              <a:rect l="l" t="t" r="r" b="b"/>
              <a:pathLst>
                <a:path w="2097404" h="3929379">
                  <a:moveTo>
                    <a:pt x="2097023" y="0"/>
                  </a:moveTo>
                  <a:lnTo>
                    <a:pt x="0" y="0"/>
                  </a:lnTo>
                  <a:lnTo>
                    <a:pt x="0" y="3928872"/>
                  </a:lnTo>
                  <a:lnTo>
                    <a:pt x="2097023" y="3928872"/>
                  </a:lnTo>
                  <a:lnTo>
                    <a:pt x="2097023" y="0"/>
                  </a:lnTo>
                  <a:close/>
                </a:path>
              </a:pathLst>
            </a:custGeom>
            <a:ln w="18288">
              <a:solidFill>
                <a:srgbClr val="000000"/>
              </a:solidFill>
            </a:ln>
          </p:spPr>
          <p:txBody>
            <a:bodyPr wrap="square" lIns="0" tIns="0" rIns="0" bIns="0" rtlCol="0"/>
            <a:lstStyle/>
            <a:p>
              <a:endParaRPr/>
            </a:p>
          </p:txBody>
        </p:sp>
        <p:sp>
          <p:nvSpPr>
            <p:cNvPr id="22" name="object 22"/>
            <p:cNvSpPr/>
            <p:nvPr/>
          </p:nvSpPr>
          <p:spPr>
            <a:xfrm>
              <a:off x="4416551" y="1438655"/>
              <a:ext cx="1163320" cy="1932939"/>
            </a:xfrm>
            <a:custGeom>
              <a:avLst/>
              <a:gdLst/>
              <a:ahLst/>
              <a:cxnLst/>
              <a:rect l="l" t="t" r="r" b="b"/>
              <a:pathLst>
                <a:path w="1163320" h="1932939">
                  <a:moveTo>
                    <a:pt x="1162812" y="1932432"/>
                  </a:moveTo>
                  <a:lnTo>
                    <a:pt x="48767" y="1932432"/>
                  </a:lnTo>
                  <a:lnTo>
                    <a:pt x="0" y="1883663"/>
                  </a:lnTo>
                  <a:lnTo>
                    <a:pt x="1112519" y="1883663"/>
                  </a:lnTo>
                  <a:lnTo>
                    <a:pt x="1112519" y="0"/>
                  </a:lnTo>
                  <a:lnTo>
                    <a:pt x="1162812" y="48768"/>
                  </a:lnTo>
                  <a:lnTo>
                    <a:pt x="1162812" y="1932432"/>
                  </a:lnTo>
                  <a:close/>
                </a:path>
              </a:pathLst>
            </a:custGeom>
            <a:solidFill>
              <a:srgbClr val="525252"/>
            </a:solidFill>
          </p:spPr>
          <p:txBody>
            <a:bodyPr wrap="square" lIns="0" tIns="0" rIns="0" bIns="0" rtlCol="0"/>
            <a:lstStyle/>
            <a:p>
              <a:endParaRPr/>
            </a:p>
          </p:txBody>
        </p:sp>
        <p:sp>
          <p:nvSpPr>
            <p:cNvPr id="23" name="object 23"/>
            <p:cNvSpPr/>
            <p:nvPr/>
          </p:nvSpPr>
          <p:spPr>
            <a:xfrm>
              <a:off x="4416551" y="1438655"/>
              <a:ext cx="1163320" cy="1932939"/>
            </a:xfrm>
            <a:custGeom>
              <a:avLst/>
              <a:gdLst/>
              <a:ahLst/>
              <a:cxnLst/>
              <a:rect l="l" t="t" r="r" b="b"/>
              <a:pathLst>
                <a:path w="1163320" h="1932939">
                  <a:moveTo>
                    <a:pt x="1112519" y="0"/>
                  </a:moveTo>
                  <a:lnTo>
                    <a:pt x="1112519" y="1883663"/>
                  </a:lnTo>
                  <a:lnTo>
                    <a:pt x="0" y="1883663"/>
                  </a:lnTo>
                  <a:lnTo>
                    <a:pt x="48767" y="1932432"/>
                  </a:lnTo>
                  <a:lnTo>
                    <a:pt x="1162812" y="1932432"/>
                  </a:lnTo>
                  <a:lnTo>
                    <a:pt x="1162812" y="48768"/>
                  </a:lnTo>
                  <a:lnTo>
                    <a:pt x="1112519" y="0"/>
                  </a:lnTo>
                  <a:close/>
                </a:path>
              </a:pathLst>
            </a:custGeom>
            <a:ln w="18288">
              <a:solidFill>
                <a:srgbClr val="000000"/>
              </a:solidFill>
            </a:ln>
          </p:spPr>
          <p:txBody>
            <a:bodyPr wrap="square" lIns="0" tIns="0" rIns="0" bIns="0" rtlCol="0"/>
            <a:lstStyle/>
            <a:p>
              <a:endParaRPr/>
            </a:p>
          </p:txBody>
        </p:sp>
        <p:sp>
          <p:nvSpPr>
            <p:cNvPr id="24" name="object 24"/>
            <p:cNvSpPr/>
            <p:nvPr/>
          </p:nvSpPr>
          <p:spPr>
            <a:xfrm>
              <a:off x="4416551" y="1438655"/>
              <a:ext cx="1112520" cy="1884045"/>
            </a:xfrm>
            <a:custGeom>
              <a:avLst/>
              <a:gdLst/>
              <a:ahLst/>
              <a:cxnLst/>
              <a:rect l="l" t="t" r="r" b="b"/>
              <a:pathLst>
                <a:path w="1112520" h="1884045">
                  <a:moveTo>
                    <a:pt x="1112519" y="1883663"/>
                  </a:moveTo>
                  <a:lnTo>
                    <a:pt x="0" y="1883663"/>
                  </a:lnTo>
                  <a:lnTo>
                    <a:pt x="0" y="0"/>
                  </a:lnTo>
                  <a:lnTo>
                    <a:pt x="1112519" y="0"/>
                  </a:lnTo>
                  <a:lnTo>
                    <a:pt x="1112519" y="1883663"/>
                  </a:lnTo>
                  <a:close/>
                </a:path>
              </a:pathLst>
            </a:custGeom>
            <a:solidFill>
              <a:srgbClr val="FDFDFD"/>
            </a:solidFill>
          </p:spPr>
          <p:txBody>
            <a:bodyPr wrap="square" lIns="0" tIns="0" rIns="0" bIns="0" rtlCol="0"/>
            <a:lstStyle/>
            <a:p>
              <a:endParaRPr/>
            </a:p>
          </p:txBody>
        </p:sp>
        <p:sp>
          <p:nvSpPr>
            <p:cNvPr id="25" name="object 25"/>
            <p:cNvSpPr/>
            <p:nvPr/>
          </p:nvSpPr>
          <p:spPr>
            <a:xfrm>
              <a:off x="4416551" y="1438655"/>
              <a:ext cx="1112520" cy="1884045"/>
            </a:xfrm>
            <a:custGeom>
              <a:avLst/>
              <a:gdLst/>
              <a:ahLst/>
              <a:cxnLst/>
              <a:rect l="l" t="t" r="r" b="b"/>
              <a:pathLst>
                <a:path w="1112520" h="1884045">
                  <a:moveTo>
                    <a:pt x="1112519" y="0"/>
                  </a:moveTo>
                  <a:lnTo>
                    <a:pt x="0" y="0"/>
                  </a:lnTo>
                  <a:lnTo>
                    <a:pt x="0" y="1883663"/>
                  </a:lnTo>
                  <a:lnTo>
                    <a:pt x="1112519" y="1883663"/>
                  </a:lnTo>
                  <a:lnTo>
                    <a:pt x="1112519" y="0"/>
                  </a:lnTo>
                  <a:close/>
                </a:path>
              </a:pathLst>
            </a:custGeom>
            <a:ln w="18288">
              <a:solidFill>
                <a:srgbClr val="000000"/>
              </a:solidFill>
            </a:ln>
          </p:spPr>
          <p:txBody>
            <a:bodyPr wrap="square" lIns="0" tIns="0" rIns="0" bIns="0" rtlCol="0"/>
            <a:lstStyle/>
            <a:p>
              <a:endParaRPr/>
            </a:p>
          </p:txBody>
        </p:sp>
        <p:pic>
          <p:nvPicPr>
            <p:cNvPr id="26" name="object 26"/>
            <p:cNvPicPr/>
            <p:nvPr/>
          </p:nvPicPr>
          <p:blipFill>
            <a:blip r:embed="rId5" cstate="print"/>
            <a:stretch>
              <a:fillRect/>
            </a:stretch>
          </p:blipFill>
          <p:spPr>
            <a:xfrm>
              <a:off x="4945380" y="2497835"/>
              <a:ext cx="80771" cy="271272"/>
            </a:xfrm>
            <a:prstGeom prst="rect">
              <a:avLst/>
            </a:prstGeom>
          </p:spPr>
        </p:pic>
        <p:sp>
          <p:nvSpPr>
            <p:cNvPr id="27" name="object 27"/>
            <p:cNvSpPr/>
            <p:nvPr/>
          </p:nvSpPr>
          <p:spPr>
            <a:xfrm>
              <a:off x="4645152" y="1603247"/>
              <a:ext cx="655320" cy="327660"/>
            </a:xfrm>
            <a:custGeom>
              <a:avLst/>
              <a:gdLst/>
              <a:ahLst/>
              <a:cxnLst/>
              <a:rect l="l" t="t" r="r" b="b"/>
              <a:pathLst>
                <a:path w="655320" h="327660">
                  <a:moveTo>
                    <a:pt x="327660" y="327660"/>
                  </a:moveTo>
                  <a:lnTo>
                    <a:pt x="268224" y="324612"/>
                  </a:lnTo>
                  <a:lnTo>
                    <a:pt x="213360" y="316992"/>
                  </a:lnTo>
                  <a:lnTo>
                    <a:pt x="163068" y="304800"/>
                  </a:lnTo>
                  <a:lnTo>
                    <a:pt x="117348" y="288036"/>
                  </a:lnTo>
                  <a:lnTo>
                    <a:pt x="77724" y="268224"/>
                  </a:lnTo>
                  <a:lnTo>
                    <a:pt x="44196" y="245364"/>
                  </a:lnTo>
                  <a:lnTo>
                    <a:pt x="6096" y="192024"/>
                  </a:lnTo>
                  <a:lnTo>
                    <a:pt x="0" y="163068"/>
                  </a:lnTo>
                  <a:lnTo>
                    <a:pt x="6096" y="134112"/>
                  </a:lnTo>
                  <a:lnTo>
                    <a:pt x="44196" y="80772"/>
                  </a:lnTo>
                  <a:lnTo>
                    <a:pt x="77724" y="57912"/>
                  </a:lnTo>
                  <a:lnTo>
                    <a:pt x="117348" y="38100"/>
                  </a:lnTo>
                  <a:lnTo>
                    <a:pt x="163068" y="21336"/>
                  </a:lnTo>
                  <a:lnTo>
                    <a:pt x="213360" y="9144"/>
                  </a:lnTo>
                  <a:lnTo>
                    <a:pt x="268224" y="1524"/>
                  </a:lnTo>
                  <a:lnTo>
                    <a:pt x="327660" y="0"/>
                  </a:lnTo>
                  <a:lnTo>
                    <a:pt x="387096" y="1524"/>
                  </a:lnTo>
                  <a:lnTo>
                    <a:pt x="441960" y="9144"/>
                  </a:lnTo>
                  <a:lnTo>
                    <a:pt x="493776" y="21336"/>
                  </a:lnTo>
                  <a:lnTo>
                    <a:pt x="539496" y="38100"/>
                  </a:lnTo>
                  <a:lnTo>
                    <a:pt x="577596" y="57912"/>
                  </a:lnTo>
                  <a:lnTo>
                    <a:pt x="611124" y="80772"/>
                  </a:lnTo>
                  <a:lnTo>
                    <a:pt x="650748" y="134112"/>
                  </a:lnTo>
                  <a:lnTo>
                    <a:pt x="655320" y="163068"/>
                  </a:lnTo>
                  <a:lnTo>
                    <a:pt x="650748" y="192024"/>
                  </a:lnTo>
                  <a:lnTo>
                    <a:pt x="611124" y="245364"/>
                  </a:lnTo>
                  <a:lnTo>
                    <a:pt x="577596" y="268224"/>
                  </a:lnTo>
                  <a:lnTo>
                    <a:pt x="539496" y="288036"/>
                  </a:lnTo>
                  <a:lnTo>
                    <a:pt x="493776" y="304800"/>
                  </a:lnTo>
                  <a:lnTo>
                    <a:pt x="441960" y="316992"/>
                  </a:lnTo>
                  <a:lnTo>
                    <a:pt x="387096" y="324612"/>
                  </a:lnTo>
                  <a:lnTo>
                    <a:pt x="327660" y="327660"/>
                  </a:lnTo>
                  <a:close/>
                </a:path>
              </a:pathLst>
            </a:custGeom>
            <a:solidFill>
              <a:srgbClr val="FDFDFD"/>
            </a:solidFill>
          </p:spPr>
          <p:txBody>
            <a:bodyPr wrap="square" lIns="0" tIns="0" rIns="0" bIns="0" rtlCol="0"/>
            <a:lstStyle/>
            <a:p>
              <a:endParaRPr/>
            </a:p>
          </p:txBody>
        </p:sp>
        <p:sp>
          <p:nvSpPr>
            <p:cNvPr id="28" name="object 28"/>
            <p:cNvSpPr/>
            <p:nvPr/>
          </p:nvSpPr>
          <p:spPr>
            <a:xfrm>
              <a:off x="4645152" y="1603247"/>
              <a:ext cx="655320" cy="327660"/>
            </a:xfrm>
            <a:custGeom>
              <a:avLst/>
              <a:gdLst/>
              <a:ahLst/>
              <a:cxnLst/>
              <a:rect l="l" t="t" r="r" b="b"/>
              <a:pathLst>
                <a:path w="655320" h="327660">
                  <a:moveTo>
                    <a:pt x="327660" y="327660"/>
                  </a:moveTo>
                  <a:lnTo>
                    <a:pt x="387096" y="324612"/>
                  </a:lnTo>
                  <a:lnTo>
                    <a:pt x="441960" y="316992"/>
                  </a:lnTo>
                  <a:lnTo>
                    <a:pt x="493776" y="304800"/>
                  </a:lnTo>
                  <a:lnTo>
                    <a:pt x="539496" y="288036"/>
                  </a:lnTo>
                  <a:lnTo>
                    <a:pt x="577596" y="268224"/>
                  </a:lnTo>
                  <a:lnTo>
                    <a:pt x="611124" y="245364"/>
                  </a:lnTo>
                  <a:lnTo>
                    <a:pt x="650748" y="192024"/>
                  </a:lnTo>
                  <a:lnTo>
                    <a:pt x="655320" y="163068"/>
                  </a:lnTo>
                  <a:lnTo>
                    <a:pt x="650748" y="134112"/>
                  </a:lnTo>
                  <a:lnTo>
                    <a:pt x="611124" y="80772"/>
                  </a:lnTo>
                  <a:lnTo>
                    <a:pt x="577596" y="57912"/>
                  </a:lnTo>
                  <a:lnTo>
                    <a:pt x="539496" y="38100"/>
                  </a:lnTo>
                  <a:lnTo>
                    <a:pt x="493776" y="21336"/>
                  </a:lnTo>
                  <a:lnTo>
                    <a:pt x="441960" y="9144"/>
                  </a:lnTo>
                  <a:lnTo>
                    <a:pt x="387096" y="1524"/>
                  </a:lnTo>
                  <a:lnTo>
                    <a:pt x="327660" y="0"/>
                  </a:lnTo>
                  <a:lnTo>
                    <a:pt x="268224" y="1524"/>
                  </a:lnTo>
                  <a:lnTo>
                    <a:pt x="213360" y="9144"/>
                  </a:lnTo>
                  <a:lnTo>
                    <a:pt x="163068" y="21336"/>
                  </a:lnTo>
                  <a:lnTo>
                    <a:pt x="117348" y="38100"/>
                  </a:lnTo>
                  <a:lnTo>
                    <a:pt x="77724" y="57912"/>
                  </a:lnTo>
                  <a:lnTo>
                    <a:pt x="44196" y="80772"/>
                  </a:lnTo>
                  <a:lnTo>
                    <a:pt x="6096" y="134112"/>
                  </a:lnTo>
                  <a:lnTo>
                    <a:pt x="0" y="163068"/>
                  </a:lnTo>
                  <a:lnTo>
                    <a:pt x="6096" y="192024"/>
                  </a:lnTo>
                  <a:lnTo>
                    <a:pt x="44196" y="245364"/>
                  </a:lnTo>
                  <a:lnTo>
                    <a:pt x="77724" y="268224"/>
                  </a:lnTo>
                  <a:lnTo>
                    <a:pt x="117348" y="288036"/>
                  </a:lnTo>
                  <a:lnTo>
                    <a:pt x="163068" y="304800"/>
                  </a:lnTo>
                  <a:lnTo>
                    <a:pt x="213360" y="316992"/>
                  </a:lnTo>
                  <a:lnTo>
                    <a:pt x="268224" y="324612"/>
                  </a:lnTo>
                  <a:lnTo>
                    <a:pt x="327660" y="327660"/>
                  </a:lnTo>
                  <a:close/>
                </a:path>
              </a:pathLst>
            </a:custGeom>
            <a:ln w="18288">
              <a:solidFill>
                <a:srgbClr val="000000"/>
              </a:solidFill>
            </a:ln>
          </p:spPr>
          <p:txBody>
            <a:bodyPr wrap="square" lIns="0" tIns="0" rIns="0" bIns="0" rtlCol="0"/>
            <a:lstStyle/>
            <a:p>
              <a:endParaRPr/>
            </a:p>
          </p:txBody>
        </p:sp>
      </p:grpSp>
      <p:sp>
        <p:nvSpPr>
          <p:cNvPr id="29" name="object 29"/>
          <p:cNvSpPr txBox="1"/>
          <p:nvPr/>
        </p:nvSpPr>
        <p:spPr>
          <a:xfrm>
            <a:off x="4766567" y="1674343"/>
            <a:ext cx="424180" cy="155575"/>
          </a:xfrm>
          <a:prstGeom prst="rect">
            <a:avLst/>
          </a:prstGeom>
        </p:spPr>
        <p:txBody>
          <a:bodyPr vert="horz" wrap="square" lIns="0" tIns="12700" rIns="0" bIns="0" rtlCol="0">
            <a:spAutoFit/>
          </a:bodyPr>
          <a:lstStyle/>
          <a:p>
            <a:pPr marL="12700">
              <a:lnSpc>
                <a:spcPct val="100000"/>
              </a:lnSpc>
              <a:spcBef>
                <a:spcPts val="100"/>
              </a:spcBef>
            </a:pPr>
            <a:r>
              <a:rPr sz="850" b="1" spc="-10" dirty="0">
                <a:latin typeface="Times New Roman"/>
                <a:cs typeface="Times New Roman"/>
              </a:rPr>
              <a:t>Running</a:t>
            </a:r>
            <a:endParaRPr sz="850">
              <a:latin typeface="Times New Roman"/>
              <a:cs typeface="Times New Roman"/>
            </a:endParaRPr>
          </a:p>
        </p:txBody>
      </p:sp>
      <p:grpSp>
        <p:nvGrpSpPr>
          <p:cNvPr id="30" name="object 30"/>
          <p:cNvGrpSpPr/>
          <p:nvPr/>
        </p:nvGrpSpPr>
        <p:grpSpPr>
          <a:xfrm>
            <a:off x="4635944" y="2167064"/>
            <a:ext cx="673735" cy="346075"/>
            <a:chOff x="4635944" y="2167064"/>
            <a:chExt cx="673735" cy="346075"/>
          </a:xfrm>
        </p:grpSpPr>
        <p:sp>
          <p:nvSpPr>
            <p:cNvPr id="31" name="object 31"/>
            <p:cNvSpPr/>
            <p:nvPr/>
          </p:nvSpPr>
          <p:spPr>
            <a:xfrm>
              <a:off x="4645152" y="2176272"/>
              <a:ext cx="655320" cy="327660"/>
            </a:xfrm>
            <a:custGeom>
              <a:avLst/>
              <a:gdLst/>
              <a:ahLst/>
              <a:cxnLst/>
              <a:rect l="l" t="t" r="r" b="b"/>
              <a:pathLst>
                <a:path w="655320" h="327660">
                  <a:moveTo>
                    <a:pt x="327660" y="327660"/>
                  </a:moveTo>
                  <a:lnTo>
                    <a:pt x="268224" y="324612"/>
                  </a:lnTo>
                  <a:lnTo>
                    <a:pt x="213360" y="316992"/>
                  </a:lnTo>
                  <a:lnTo>
                    <a:pt x="163068" y="304800"/>
                  </a:lnTo>
                  <a:lnTo>
                    <a:pt x="117348" y="288036"/>
                  </a:lnTo>
                  <a:lnTo>
                    <a:pt x="77724" y="268224"/>
                  </a:lnTo>
                  <a:lnTo>
                    <a:pt x="44196" y="245364"/>
                  </a:lnTo>
                  <a:lnTo>
                    <a:pt x="6096" y="192024"/>
                  </a:lnTo>
                  <a:lnTo>
                    <a:pt x="0" y="163068"/>
                  </a:lnTo>
                  <a:lnTo>
                    <a:pt x="6096" y="134112"/>
                  </a:lnTo>
                  <a:lnTo>
                    <a:pt x="44196" y="80772"/>
                  </a:lnTo>
                  <a:lnTo>
                    <a:pt x="77724" y="57912"/>
                  </a:lnTo>
                  <a:lnTo>
                    <a:pt x="117348" y="38100"/>
                  </a:lnTo>
                  <a:lnTo>
                    <a:pt x="163068" y="21336"/>
                  </a:lnTo>
                  <a:lnTo>
                    <a:pt x="213360" y="9144"/>
                  </a:lnTo>
                  <a:lnTo>
                    <a:pt x="268224" y="1524"/>
                  </a:lnTo>
                  <a:lnTo>
                    <a:pt x="327660" y="0"/>
                  </a:lnTo>
                  <a:lnTo>
                    <a:pt x="387096" y="1524"/>
                  </a:lnTo>
                  <a:lnTo>
                    <a:pt x="441960" y="9144"/>
                  </a:lnTo>
                  <a:lnTo>
                    <a:pt x="493776" y="21336"/>
                  </a:lnTo>
                  <a:lnTo>
                    <a:pt x="539496" y="38100"/>
                  </a:lnTo>
                  <a:lnTo>
                    <a:pt x="577596" y="57912"/>
                  </a:lnTo>
                  <a:lnTo>
                    <a:pt x="611124" y="80772"/>
                  </a:lnTo>
                  <a:lnTo>
                    <a:pt x="650748" y="134112"/>
                  </a:lnTo>
                  <a:lnTo>
                    <a:pt x="655320" y="163068"/>
                  </a:lnTo>
                  <a:lnTo>
                    <a:pt x="650748" y="192024"/>
                  </a:lnTo>
                  <a:lnTo>
                    <a:pt x="611124" y="245364"/>
                  </a:lnTo>
                  <a:lnTo>
                    <a:pt x="577596" y="268224"/>
                  </a:lnTo>
                  <a:lnTo>
                    <a:pt x="539496" y="288036"/>
                  </a:lnTo>
                  <a:lnTo>
                    <a:pt x="493776" y="304800"/>
                  </a:lnTo>
                  <a:lnTo>
                    <a:pt x="441960" y="316992"/>
                  </a:lnTo>
                  <a:lnTo>
                    <a:pt x="387096" y="324612"/>
                  </a:lnTo>
                  <a:lnTo>
                    <a:pt x="327660" y="327660"/>
                  </a:lnTo>
                  <a:close/>
                </a:path>
              </a:pathLst>
            </a:custGeom>
            <a:solidFill>
              <a:srgbClr val="FDFDFD"/>
            </a:solidFill>
          </p:spPr>
          <p:txBody>
            <a:bodyPr wrap="square" lIns="0" tIns="0" rIns="0" bIns="0" rtlCol="0"/>
            <a:lstStyle/>
            <a:p>
              <a:endParaRPr/>
            </a:p>
          </p:txBody>
        </p:sp>
        <p:sp>
          <p:nvSpPr>
            <p:cNvPr id="32" name="object 32"/>
            <p:cNvSpPr/>
            <p:nvPr/>
          </p:nvSpPr>
          <p:spPr>
            <a:xfrm>
              <a:off x="4645152" y="2176272"/>
              <a:ext cx="655320" cy="327660"/>
            </a:xfrm>
            <a:custGeom>
              <a:avLst/>
              <a:gdLst/>
              <a:ahLst/>
              <a:cxnLst/>
              <a:rect l="l" t="t" r="r" b="b"/>
              <a:pathLst>
                <a:path w="655320" h="327660">
                  <a:moveTo>
                    <a:pt x="327660" y="327660"/>
                  </a:moveTo>
                  <a:lnTo>
                    <a:pt x="387096" y="324612"/>
                  </a:lnTo>
                  <a:lnTo>
                    <a:pt x="441960" y="316992"/>
                  </a:lnTo>
                  <a:lnTo>
                    <a:pt x="493776" y="304800"/>
                  </a:lnTo>
                  <a:lnTo>
                    <a:pt x="539496" y="288036"/>
                  </a:lnTo>
                  <a:lnTo>
                    <a:pt x="577596" y="268224"/>
                  </a:lnTo>
                  <a:lnTo>
                    <a:pt x="611124" y="245364"/>
                  </a:lnTo>
                  <a:lnTo>
                    <a:pt x="650748" y="192024"/>
                  </a:lnTo>
                  <a:lnTo>
                    <a:pt x="655320" y="163068"/>
                  </a:lnTo>
                  <a:lnTo>
                    <a:pt x="650748" y="134112"/>
                  </a:lnTo>
                  <a:lnTo>
                    <a:pt x="611124" y="80772"/>
                  </a:lnTo>
                  <a:lnTo>
                    <a:pt x="577596" y="57912"/>
                  </a:lnTo>
                  <a:lnTo>
                    <a:pt x="539496" y="38100"/>
                  </a:lnTo>
                  <a:lnTo>
                    <a:pt x="493776" y="21336"/>
                  </a:lnTo>
                  <a:lnTo>
                    <a:pt x="441960" y="9144"/>
                  </a:lnTo>
                  <a:lnTo>
                    <a:pt x="387096" y="1524"/>
                  </a:lnTo>
                  <a:lnTo>
                    <a:pt x="327660" y="0"/>
                  </a:lnTo>
                  <a:lnTo>
                    <a:pt x="268224" y="1524"/>
                  </a:lnTo>
                  <a:lnTo>
                    <a:pt x="213360" y="9144"/>
                  </a:lnTo>
                  <a:lnTo>
                    <a:pt x="163068" y="21336"/>
                  </a:lnTo>
                  <a:lnTo>
                    <a:pt x="117348" y="38100"/>
                  </a:lnTo>
                  <a:lnTo>
                    <a:pt x="77724" y="57912"/>
                  </a:lnTo>
                  <a:lnTo>
                    <a:pt x="44196" y="80772"/>
                  </a:lnTo>
                  <a:lnTo>
                    <a:pt x="6096" y="134112"/>
                  </a:lnTo>
                  <a:lnTo>
                    <a:pt x="0" y="163068"/>
                  </a:lnTo>
                  <a:lnTo>
                    <a:pt x="6096" y="192024"/>
                  </a:lnTo>
                  <a:lnTo>
                    <a:pt x="44196" y="245364"/>
                  </a:lnTo>
                  <a:lnTo>
                    <a:pt x="77724" y="268224"/>
                  </a:lnTo>
                  <a:lnTo>
                    <a:pt x="117348" y="288036"/>
                  </a:lnTo>
                  <a:lnTo>
                    <a:pt x="163068" y="304800"/>
                  </a:lnTo>
                  <a:lnTo>
                    <a:pt x="213360" y="316992"/>
                  </a:lnTo>
                  <a:lnTo>
                    <a:pt x="268224" y="324612"/>
                  </a:lnTo>
                  <a:lnTo>
                    <a:pt x="327660" y="327660"/>
                  </a:lnTo>
                  <a:close/>
                </a:path>
              </a:pathLst>
            </a:custGeom>
            <a:ln w="18288">
              <a:solidFill>
                <a:srgbClr val="000000"/>
              </a:solidFill>
            </a:ln>
          </p:spPr>
          <p:txBody>
            <a:bodyPr wrap="square" lIns="0" tIns="0" rIns="0" bIns="0" rtlCol="0"/>
            <a:lstStyle/>
            <a:p>
              <a:endParaRPr/>
            </a:p>
          </p:txBody>
        </p:sp>
      </p:grpSp>
      <p:sp>
        <p:nvSpPr>
          <p:cNvPr id="33" name="object 33"/>
          <p:cNvSpPr txBox="1"/>
          <p:nvPr/>
        </p:nvSpPr>
        <p:spPr>
          <a:xfrm>
            <a:off x="4821448" y="2247381"/>
            <a:ext cx="321945" cy="155575"/>
          </a:xfrm>
          <a:prstGeom prst="rect">
            <a:avLst/>
          </a:prstGeom>
        </p:spPr>
        <p:txBody>
          <a:bodyPr vert="horz" wrap="square" lIns="0" tIns="12700" rIns="0" bIns="0" rtlCol="0">
            <a:spAutoFit/>
          </a:bodyPr>
          <a:lstStyle/>
          <a:p>
            <a:pPr marL="12700">
              <a:lnSpc>
                <a:spcPct val="100000"/>
              </a:lnSpc>
              <a:spcBef>
                <a:spcPts val="100"/>
              </a:spcBef>
            </a:pPr>
            <a:r>
              <a:rPr sz="850" b="1" spc="-10" dirty="0">
                <a:latin typeface="Times New Roman"/>
                <a:cs typeface="Times New Roman"/>
              </a:rPr>
              <a:t>Ready</a:t>
            </a:r>
            <a:endParaRPr sz="850">
              <a:latin typeface="Times New Roman"/>
              <a:cs typeface="Times New Roman"/>
            </a:endParaRPr>
          </a:p>
        </p:txBody>
      </p:sp>
      <p:grpSp>
        <p:nvGrpSpPr>
          <p:cNvPr id="34" name="object 34"/>
          <p:cNvGrpSpPr/>
          <p:nvPr/>
        </p:nvGrpSpPr>
        <p:grpSpPr>
          <a:xfrm>
            <a:off x="4635944" y="2740088"/>
            <a:ext cx="673735" cy="346075"/>
            <a:chOff x="4635944" y="2740088"/>
            <a:chExt cx="673735" cy="346075"/>
          </a:xfrm>
        </p:grpSpPr>
        <p:sp>
          <p:nvSpPr>
            <p:cNvPr id="35" name="object 35"/>
            <p:cNvSpPr/>
            <p:nvPr/>
          </p:nvSpPr>
          <p:spPr>
            <a:xfrm>
              <a:off x="4645152" y="2749296"/>
              <a:ext cx="655320" cy="327660"/>
            </a:xfrm>
            <a:custGeom>
              <a:avLst/>
              <a:gdLst/>
              <a:ahLst/>
              <a:cxnLst/>
              <a:rect l="l" t="t" r="r" b="b"/>
              <a:pathLst>
                <a:path w="655320" h="327660">
                  <a:moveTo>
                    <a:pt x="327660" y="327660"/>
                  </a:moveTo>
                  <a:lnTo>
                    <a:pt x="268224" y="324612"/>
                  </a:lnTo>
                  <a:lnTo>
                    <a:pt x="213360" y="316992"/>
                  </a:lnTo>
                  <a:lnTo>
                    <a:pt x="163068" y="304800"/>
                  </a:lnTo>
                  <a:lnTo>
                    <a:pt x="117348" y="288036"/>
                  </a:lnTo>
                  <a:lnTo>
                    <a:pt x="77724" y="268224"/>
                  </a:lnTo>
                  <a:lnTo>
                    <a:pt x="44196" y="245364"/>
                  </a:lnTo>
                  <a:lnTo>
                    <a:pt x="6096" y="192024"/>
                  </a:lnTo>
                  <a:lnTo>
                    <a:pt x="0" y="163068"/>
                  </a:lnTo>
                  <a:lnTo>
                    <a:pt x="6096" y="134112"/>
                  </a:lnTo>
                  <a:lnTo>
                    <a:pt x="44196" y="80772"/>
                  </a:lnTo>
                  <a:lnTo>
                    <a:pt x="77724" y="57912"/>
                  </a:lnTo>
                  <a:lnTo>
                    <a:pt x="117348" y="38100"/>
                  </a:lnTo>
                  <a:lnTo>
                    <a:pt x="163068" y="21336"/>
                  </a:lnTo>
                  <a:lnTo>
                    <a:pt x="213360" y="9144"/>
                  </a:lnTo>
                  <a:lnTo>
                    <a:pt x="268224" y="3048"/>
                  </a:lnTo>
                  <a:lnTo>
                    <a:pt x="327660" y="0"/>
                  </a:lnTo>
                  <a:lnTo>
                    <a:pt x="387096" y="3048"/>
                  </a:lnTo>
                  <a:lnTo>
                    <a:pt x="441960" y="9144"/>
                  </a:lnTo>
                  <a:lnTo>
                    <a:pt x="493776" y="21336"/>
                  </a:lnTo>
                  <a:lnTo>
                    <a:pt x="539496" y="38100"/>
                  </a:lnTo>
                  <a:lnTo>
                    <a:pt x="577596" y="57912"/>
                  </a:lnTo>
                  <a:lnTo>
                    <a:pt x="611124" y="80772"/>
                  </a:lnTo>
                  <a:lnTo>
                    <a:pt x="650748" y="134112"/>
                  </a:lnTo>
                  <a:lnTo>
                    <a:pt x="655320" y="163068"/>
                  </a:lnTo>
                  <a:lnTo>
                    <a:pt x="650748" y="192024"/>
                  </a:lnTo>
                  <a:lnTo>
                    <a:pt x="611124" y="245364"/>
                  </a:lnTo>
                  <a:lnTo>
                    <a:pt x="577596" y="268224"/>
                  </a:lnTo>
                  <a:lnTo>
                    <a:pt x="539496" y="288036"/>
                  </a:lnTo>
                  <a:lnTo>
                    <a:pt x="493776" y="304800"/>
                  </a:lnTo>
                  <a:lnTo>
                    <a:pt x="441960" y="316992"/>
                  </a:lnTo>
                  <a:lnTo>
                    <a:pt x="387096" y="324612"/>
                  </a:lnTo>
                  <a:lnTo>
                    <a:pt x="327660" y="327660"/>
                  </a:lnTo>
                  <a:close/>
                </a:path>
              </a:pathLst>
            </a:custGeom>
            <a:solidFill>
              <a:srgbClr val="FDFDFD"/>
            </a:solidFill>
          </p:spPr>
          <p:txBody>
            <a:bodyPr wrap="square" lIns="0" tIns="0" rIns="0" bIns="0" rtlCol="0"/>
            <a:lstStyle/>
            <a:p>
              <a:endParaRPr/>
            </a:p>
          </p:txBody>
        </p:sp>
        <p:sp>
          <p:nvSpPr>
            <p:cNvPr id="36" name="object 36"/>
            <p:cNvSpPr/>
            <p:nvPr/>
          </p:nvSpPr>
          <p:spPr>
            <a:xfrm>
              <a:off x="4645152" y="2749296"/>
              <a:ext cx="655320" cy="327660"/>
            </a:xfrm>
            <a:custGeom>
              <a:avLst/>
              <a:gdLst/>
              <a:ahLst/>
              <a:cxnLst/>
              <a:rect l="l" t="t" r="r" b="b"/>
              <a:pathLst>
                <a:path w="655320" h="327660">
                  <a:moveTo>
                    <a:pt x="327660" y="327660"/>
                  </a:moveTo>
                  <a:lnTo>
                    <a:pt x="387096" y="324612"/>
                  </a:lnTo>
                  <a:lnTo>
                    <a:pt x="441960" y="316992"/>
                  </a:lnTo>
                  <a:lnTo>
                    <a:pt x="493776" y="304800"/>
                  </a:lnTo>
                  <a:lnTo>
                    <a:pt x="539496" y="288036"/>
                  </a:lnTo>
                  <a:lnTo>
                    <a:pt x="577596" y="268224"/>
                  </a:lnTo>
                  <a:lnTo>
                    <a:pt x="611124" y="245364"/>
                  </a:lnTo>
                  <a:lnTo>
                    <a:pt x="650748" y="192024"/>
                  </a:lnTo>
                  <a:lnTo>
                    <a:pt x="655320" y="163068"/>
                  </a:lnTo>
                  <a:lnTo>
                    <a:pt x="650748" y="134112"/>
                  </a:lnTo>
                  <a:lnTo>
                    <a:pt x="611124" y="80772"/>
                  </a:lnTo>
                  <a:lnTo>
                    <a:pt x="577596" y="57912"/>
                  </a:lnTo>
                  <a:lnTo>
                    <a:pt x="539496" y="38100"/>
                  </a:lnTo>
                  <a:lnTo>
                    <a:pt x="493776" y="21336"/>
                  </a:lnTo>
                  <a:lnTo>
                    <a:pt x="441960" y="9144"/>
                  </a:lnTo>
                  <a:lnTo>
                    <a:pt x="387096" y="3048"/>
                  </a:lnTo>
                  <a:lnTo>
                    <a:pt x="327660" y="0"/>
                  </a:lnTo>
                  <a:lnTo>
                    <a:pt x="268224" y="3048"/>
                  </a:lnTo>
                  <a:lnTo>
                    <a:pt x="213360" y="9144"/>
                  </a:lnTo>
                  <a:lnTo>
                    <a:pt x="163068" y="21336"/>
                  </a:lnTo>
                  <a:lnTo>
                    <a:pt x="117348" y="38100"/>
                  </a:lnTo>
                  <a:lnTo>
                    <a:pt x="77724" y="57912"/>
                  </a:lnTo>
                  <a:lnTo>
                    <a:pt x="44196" y="80772"/>
                  </a:lnTo>
                  <a:lnTo>
                    <a:pt x="6096" y="134112"/>
                  </a:lnTo>
                  <a:lnTo>
                    <a:pt x="0" y="163068"/>
                  </a:lnTo>
                  <a:lnTo>
                    <a:pt x="6096" y="192024"/>
                  </a:lnTo>
                  <a:lnTo>
                    <a:pt x="44196" y="245364"/>
                  </a:lnTo>
                  <a:lnTo>
                    <a:pt x="77724" y="268224"/>
                  </a:lnTo>
                  <a:lnTo>
                    <a:pt x="117348" y="288036"/>
                  </a:lnTo>
                  <a:lnTo>
                    <a:pt x="163068" y="304800"/>
                  </a:lnTo>
                  <a:lnTo>
                    <a:pt x="213360" y="316992"/>
                  </a:lnTo>
                  <a:lnTo>
                    <a:pt x="268224" y="324612"/>
                  </a:lnTo>
                  <a:lnTo>
                    <a:pt x="327660" y="327660"/>
                  </a:lnTo>
                  <a:close/>
                </a:path>
              </a:pathLst>
            </a:custGeom>
            <a:ln w="18288">
              <a:solidFill>
                <a:srgbClr val="000000"/>
              </a:solidFill>
            </a:ln>
          </p:spPr>
          <p:txBody>
            <a:bodyPr wrap="square" lIns="0" tIns="0" rIns="0" bIns="0" rtlCol="0"/>
            <a:lstStyle/>
            <a:p>
              <a:endParaRPr/>
            </a:p>
          </p:txBody>
        </p:sp>
      </p:grpSp>
      <p:sp>
        <p:nvSpPr>
          <p:cNvPr id="37" name="object 37"/>
          <p:cNvSpPr txBox="1"/>
          <p:nvPr/>
        </p:nvSpPr>
        <p:spPr>
          <a:xfrm>
            <a:off x="4701053" y="2820419"/>
            <a:ext cx="567055" cy="460375"/>
          </a:xfrm>
          <a:prstGeom prst="rect">
            <a:avLst/>
          </a:prstGeom>
        </p:spPr>
        <p:txBody>
          <a:bodyPr vert="horz" wrap="square" lIns="0" tIns="12700" rIns="0" bIns="0" rtlCol="0">
            <a:spAutoFit/>
          </a:bodyPr>
          <a:lstStyle/>
          <a:p>
            <a:pPr marL="1905" algn="ctr">
              <a:lnSpc>
                <a:spcPct val="100000"/>
              </a:lnSpc>
              <a:spcBef>
                <a:spcPts val="100"/>
              </a:spcBef>
            </a:pPr>
            <a:r>
              <a:rPr sz="850" b="1" spc="-10" dirty="0">
                <a:latin typeface="Times New Roman"/>
                <a:cs typeface="Times New Roman"/>
              </a:rPr>
              <a:t>Blocked</a:t>
            </a:r>
            <a:endParaRPr sz="850">
              <a:latin typeface="Times New Roman"/>
              <a:cs typeface="Times New Roman"/>
            </a:endParaRPr>
          </a:p>
          <a:p>
            <a:pPr>
              <a:lnSpc>
                <a:spcPct val="100000"/>
              </a:lnSpc>
              <a:spcBef>
                <a:spcPts val="400"/>
              </a:spcBef>
            </a:pPr>
            <a:endParaRPr sz="850">
              <a:latin typeface="Times New Roman"/>
              <a:cs typeface="Times New Roman"/>
            </a:endParaRPr>
          </a:p>
          <a:p>
            <a:pPr algn="ctr">
              <a:lnSpc>
                <a:spcPct val="100000"/>
              </a:lnSpc>
              <a:spcBef>
                <a:spcPts val="5"/>
              </a:spcBef>
            </a:pPr>
            <a:r>
              <a:rPr sz="850" b="1" dirty="0">
                <a:latin typeface="Times New Roman"/>
                <a:cs typeface="Times New Roman"/>
              </a:rPr>
              <a:t>Short</a:t>
            </a:r>
            <a:r>
              <a:rPr sz="850" b="1" spc="-45" dirty="0">
                <a:latin typeface="Times New Roman"/>
                <a:cs typeface="Times New Roman"/>
              </a:rPr>
              <a:t> </a:t>
            </a:r>
            <a:r>
              <a:rPr sz="850" b="1" spc="-20" dirty="0">
                <a:latin typeface="Times New Roman"/>
                <a:cs typeface="Times New Roman"/>
              </a:rPr>
              <a:t>Term</a:t>
            </a:r>
            <a:endParaRPr sz="850">
              <a:latin typeface="Times New Roman"/>
              <a:cs typeface="Times New Roman"/>
            </a:endParaRPr>
          </a:p>
        </p:txBody>
      </p:sp>
      <p:grpSp>
        <p:nvGrpSpPr>
          <p:cNvPr id="38" name="object 38"/>
          <p:cNvGrpSpPr/>
          <p:nvPr/>
        </p:nvGrpSpPr>
        <p:grpSpPr>
          <a:xfrm>
            <a:off x="4635944" y="3886136"/>
            <a:ext cx="673735" cy="919480"/>
            <a:chOff x="4635944" y="3886136"/>
            <a:chExt cx="673735" cy="919480"/>
          </a:xfrm>
        </p:grpSpPr>
        <p:sp>
          <p:nvSpPr>
            <p:cNvPr id="39" name="object 39"/>
            <p:cNvSpPr/>
            <p:nvPr/>
          </p:nvSpPr>
          <p:spPr>
            <a:xfrm>
              <a:off x="4645152" y="3895343"/>
              <a:ext cx="655320" cy="327660"/>
            </a:xfrm>
            <a:custGeom>
              <a:avLst/>
              <a:gdLst/>
              <a:ahLst/>
              <a:cxnLst/>
              <a:rect l="l" t="t" r="r" b="b"/>
              <a:pathLst>
                <a:path w="655320" h="327660">
                  <a:moveTo>
                    <a:pt x="327660" y="327660"/>
                  </a:moveTo>
                  <a:lnTo>
                    <a:pt x="268224" y="324612"/>
                  </a:lnTo>
                  <a:lnTo>
                    <a:pt x="213360" y="316992"/>
                  </a:lnTo>
                  <a:lnTo>
                    <a:pt x="163068" y="304800"/>
                  </a:lnTo>
                  <a:lnTo>
                    <a:pt x="117348" y="288036"/>
                  </a:lnTo>
                  <a:lnTo>
                    <a:pt x="77724" y="268224"/>
                  </a:lnTo>
                  <a:lnTo>
                    <a:pt x="44196" y="245364"/>
                  </a:lnTo>
                  <a:lnTo>
                    <a:pt x="6096" y="192024"/>
                  </a:lnTo>
                  <a:lnTo>
                    <a:pt x="0" y="163068"/>
                  </a:lnTo>
                  <a:lnTo>
                    <a:pt x="6096" y="134112"/>
                  </a:lnTo>
                  <a:lnTo>
                    <a:pt x="44196" y="80772"/>
                  </a:lnTo>
                  <a:lnTo>
                    <a:pt x="77724" y="57912"/>
                  </a:lnTo>
                  <a:lnTo>
                    <a:pt x="117348" y="38100"/>
                  </a:lnTo>
                  <a:lnTo>
                    <a:pt x="163068" y="21336"/>
                  </a:lnTo>
                  <a:lnTo>
                    <a:pt x="213360" y="9144"/>
                  </a:lnTo>
                  <a:lnTo>
                    <a:pt x="268224" y="3048"/>
                  </a:lnTo>
                  <a:lnTo>
                    <a:pt x="327660" y="0"/>
                  </a:lnTo>
                  <a:lnTo>
                    <a:pt x="387096" y="3048"/>
                  </a:lnTo>
                  <a:lnTo>
                    <a:pt x="441960" y="9144"/>
                  </a:lnTo>
                  <a:lnTo>
                    <a:pt x="493776" y="21336"/>
                  </a:lnTo>
                  <a:lnTo>
                    <a:pt x="539496" y="38100"/>
                  </a:lnTo>
                  <a:lnTo>
                    <a:pt x="577596" y="57912"/>
                  </a:lnTo>
                  <a:lnTo>
                    <a:pt x="611124" y="80772"/>
                  </a:lnTo>
                  <a:lnTo>
                    <a:pt x="650748" y="134112"/>
                  </a:lnTo>
                  <a:lnTo>
                    <a:pt x="655320" y="163068"/>
                  </a:lnTo>
                  <a:lnTo>
                    <a:pt x="650748" y="192024"/>
                  </a:lnTo>
                  <a:lnTo>
                    <a:pt x="611124" y="245364"/>
                  </a:lnTo>
                  <a:lnTo>
                    <a:pt x="577596" y="268224"/>
                  </a:lnTo>
                  <a:lnTo>
                    <a:pt x="539496" y="288036"/>
                  </a:lnTo>
                  <a:lnTo>
                    <a:pt x="493776" y="304800"/>
                  </a:lnTo>
                  <a:lnTo>
                    <a:pt x="441960" y="316992"/>
                  </a:lnTo>
                  <a:lnTo>
                    <a:pt x="387096" y="324612"/>
                  </a:lnTo>
                  <a:lnTo>
                    <a:pt x="327660" y="327660"/>
                  </a:lnTo>
                  <a:close/>
                </a:path>
              </a:pathLst>
            </a:custGeom>
            <a:solidFill>
              <a:srgbClr val="FDFDFD"/>
            </a:solidFill>
          </p:spPr>
          <p:txBody>
            <a:bodyPr wrap="square" lIns="0" tIns="0" rIns="0" bIns="0" rtlCol="0"/>
            <a:lstStyle/>
            <a:p>
              <a:endParaRPr/>
            </a:p>
          </p:txBody>
        </p:sp>
        <p:sp>
          <p:nvSpPr>
            <p:cNvPr id="40" name="object 40"/>
            <p:cNvSpPr/>
            <p:nvPr/>
          </p:nvSpPr>
          <p:spPr>
            <a:xfrm>
              <a:off x="4645152" y="3895343"/>
              <a:ext cx="655320" cy="327660"/>
            </a:xfrm>
            <a:custGeom>
              <a:avLst/>
              <a:gdLst/>
              <a:ahLst/>
              <a:cxnLst/>
              <a:rect l="l" t="t" r="r" b="b"/>
              <a:pathLst>
                <a:path w="655320" h="327660">
                  <a:moveTo>
                    <a:pt x="327660" y="327660"/>
                  </a:moveTo>
                  <a:lnTo>
                    <a:pt x="387096" y="324612"/>
                  </a:lnTo>
                  <a:lnTo>
                    <a:pt x="441960" y="316992"/>
                  </a:lnTo>
                  <a:lnTo>
                    <a:pt x="493776" y="304800"/>
                  </a:lnTo>
                  <a:lnTo>
                    <a:pt x="539496" y="288036"/>
                  </a:lnTo>
                  <a:lnTo>
                    <a:pt x="577596" y="268224"/>
                  </a:lnTo>
                  <a:lnTo>
                    <a:pt x="611124" y="245364"/>
                  </a:lnTo>
                  <a:lnTo>
                    <a:pt x="650748" y="192024"/>
                  </a:lnTo>
                  <a:lnTo>
                    <a:pt x="655320" y="163068"/>
                  </a:lnTo>
                  <a:lnTo>
                    <a:pt x="650748" y="134112"/>
                  </a:lnTo>
                  <a:lnTo>
                    <a:pt x="611124" y="80772"/>
                  </a:lnTo>
                  <a:lnTo>
                    <a:pt x="577596" y="57912"/>
                  </a:lnTo>
                  <a:lnTo>
                    <a:pt x="539496" y="38100"/>
                  </a:lnTo>
                  <a:lnTo>
                    <a:pt x="493776" y="21336"/>
                  </a:lnTo>
                  <a:lnTo>
                    <a:pt x="441960" y="9144"/>
                  </a:lnTo>
                  <a:lnTo>
                    <a:pt x="387096" y="3048"/>
                  </a:lnTo>
                  <a:lnTo>
                    <a:pt x="327660" y="0"/>
                  </a:lnTo>
                  <a:lnTo>
                    <a:pt x="268224" y="3048"/>
                  </a:lnTo>
                  <a:lnTo>
                    <a:pt x="213360" y="9144"/>
                  </a:lnTo>
                  <a:lnTo>
                    <a:pt x="163068" y="21336"/>
                  </a:lnTo>
                  <a:lnTo>
                    <a:pt x="117348" y="38100"/>
                  </a:lnTo>
                  <a:lnTo>
                    <a:pt x="77724" y="57912"/>
                  </a:lnTo>
                  <a:lnTo>
                    <a:pt x="44196" y="80772"/>
                  </a:lnTo>
                  <a:lnTo>
                    <a:pt x="6096" y="134112"/>
                  </a:lnTo>
                  <a:lnTo>
                    <a:pt x="0" y="163068"/>
                  </a:lnTo>
                  <a:lnTo>
                    <a:pt x="6096" y="192024"/>
                  </a:lnTo>
                  <a:lnTo>
                    <a:pt x="44196" y="245364"/>
                  </a:lnTo>
                  <a:lnTo>
                    <a:pt x="77724" y="268224"/>
                  </a:lnTo>
                  <a:lnTo>
                    <a:pt x="117348" y="288036"/>
                  </a:lnTo>
                  <a:lnTo>
                    <a:pt x="163068" y="304800"/>
                  </a:lnTo>
                  <a:lnTo>
                    <a:pt x="213360" y="316992"/>
                  </a:lnTo>
                  <a:lnTo>
                    <a:pt x="268224" y="324612"/>
                  </a:lnTo>
                  <a:lnTo>
                    <a:pt x="327660" y="327660"/>
                  </a:lnTo>
                  <a:close/>
                </a:path>
              </a:pathLst>
            </a:custGeom>
            <a:ln w="18288">
              <a:solidFill>
                <a:srgbClr val="000000"/>
              </a:solidFill>
            </a:ln>
          </p:spPr>
          <p:txBody>
            <a:bodyPr wrap="square" lIns="0" tIns="0" rIns="0" bIns="0" rtlCol="0"/>
            <a:lstStyle/>
            <a:p>
              <a:endParaRPr/>
            </a:p>
          </p:txBody>
        </p:sp>
        <p:sp>
          <p:nvSpPr>
            <p:cNvPr id="41" name="object 41"/>
            <p:cNvSpPr/>
            <p:nvPr/>
          </p:nvSpPr>
          <p:spPr>
            <a:xfrm>
              <a:off x="4645152" y="4468367"/>
              <a:ext cx="655320" cy="327660"/>
            </a:xfrm>
            <a:custGeom>
              <a:avLst/>
              <a:gdLst/>
              <a:ahLst/>
              <a:cxnLst/>
              <a:rect l="l" t="t" r="r" b="b"/>
              <a:pathLst>
                <a:path w="655320" h="327660">
                  <a:moveTo>
                    <a:pt x="327660" y="327660"/>
                  </a:moveTo>
                  <a:lnTo>
                    <a:pt x="268224" y="324612"/>
                  </a:lnTo>
                  <a:lnTo>
                    <a:pt x="213360" y="316992"/>
                  </a:lnTo>
                  <a:lnTo>
                    <a:pt x="163068" y="304800"/>
                  </a:lnTo>
                  <a:lnTo>
                    <a:pt x="117348" y="288036"/>
                  </a:lnTo>
                  <a:lnTo>
                    <a:pt x="77724" y="268224"/>
                  </a:lnTo>
                  <a:lnTo>
                    <a:pt x="44196" y="245364"/>
                  </a:lnTo>
                  <a:lnTo>
                    <a:pt x="6096" y="193548"/>
                  </a:lnTo>
                  <a:lnTo>
                    <a:pt x="0" y="163068"/>
                  </a:lnTo>
                  <a:lnTo>
                    <a:pt x="6096" y="134112"/>
                  </a:lnTo>
                  <a:lnTo>
                    <a:pt x="44196" y="80772"/>
                  </a:lnTo>
                  <a:lnTo>
                    <a:pt x="77724" y="57912"/>
                  </a:lnTo>
                  <a:lnTo>
                    <a:pt x="117348" y="38100"/>
                  </a:lnTo>
                  <a:lnTo>
                    <a:pt x="163068" y="21336"/>
                  </a:lnTo>
                  <a:lnTo>
                    <a:pt x="213360" y="10668"/>
                  </a:lnTo>
                  <a:lnTo>
                    <a:pt x="268224" y="3048"/>
                  </a:lnTo>
                  <a:lnTo>
                    <a:pt x="327660" y="0"/>
                  </a:lnTo>
                  <a:lnTo>
                    <a:pt x="387096" y="3048"/>
                  </a:lnTo>
                  <a:lnTo>
                    <a:pt x="441960" y="10668"/>
                  </a:lnTo>
                  <a:lnTo>
                    <a:pt x="493776" y="21336"/>
                  </a:lnTo>
                  <a:lnTo>
                    <a:pt x="539496" y="38100"/>
                  </a:lnTo>
                  <a:lnTo>
                    <a:pt x="577596" y="57912"/>
                  </a:lnTo>
                  <a:lnTo>
                    <a:pt x="611124" y="80772"/>
                  </a:lnTo>
                  <a:lnTo>
                    <a:pt x="650748" y="134112"/>
                  </a:lnTo>
                  <a:lnTo>
                    <a:pt x="655320" y="163068"/>
                  </a:lnTo>
                  <a:lnTo>
                    <a:pt x="650748" y="193548"/>
                  </a:lnTo>
                  <a:lnTo>
                    <a:pt x="611124" y="245364"/>
                  </a:lnTo>
                  <a:lnTo>
                    <a:pt x="577596" y="268224"/>
                  </a:lnTo>
                  <a:lnTo>
                    <a:pt x="539496" y="288036"/>
                  </a:lnTo>
                  <a:lnTo>
                    <a:pt x="493776" y="304800"/>
                  </a:lnTo>
                  <a:lnTo>
                    <a:pt x="441960" y="316992"/>
                  </a:lnTo>
                  <a:lnTo>
                    <a:pt x="387096" y="324612"/>
                  </a:lnTo>
                  <a:lnTo>
                    <a:pt x="327660" y="327660"/>
                  </a:lnTo>
                  <a:close/>
                </a:path>
              </a:pathLst>
            </a:custGeom>
            <a:solidFill>
              <a:srgbClr val="FDFDFD"/>
            </a:solidFill>
          </p:spPr>
          <p:txBody>
            <a:bodyPr wrap="square" lIns="0" tIns="0" rIns="0" bIns="0" rtlCol="0"/>
            <a:lstStyle/>
            <a:p>
              <a:endParaRPr/>
            </a:p>
          </p:txBody>
        </p:sp>
        <p:sp>
          <p:nvSpPr>
            <p:cNvPr id="42" name="object 42"/>
            <p:cNvSpPr/>
            <p:nvPr/>
          </p:nvSpPr>
          <p:spPr>
            <a:xfrm>
              <a:off x="4645152" y="4468367"/>
              <a:ext cx="655320" cy="327660"/>
            </a:xfrm>
            <a:custGeom>
              <a:avLst/>
              <a:gdLst/>
              <a:ahLst/>
              <a:cxnLst/>
              <a:rect l="l" t="t" r="r" b="b"/>
              <a:pathLst>
                <a:path w="655320" h="327660">
                  <a:moveTo>
                    <a:pt x="327660" y="327660"/>
                  </a:moveTo>
                  <a:lnTo>
                    <a:pt x="387096" y="324612"/>
                  </a:lnTo>
                  <a:lnTo>
                    <a:pt x="441960" y="316992"/>
                  </a:lnTo>
                  <a:lnTo>
                    <a:pt x="493776" y="304800"/>
                  </a:lnTo>
                  <a:lnTo>
                    <a:pt x="539496" y="288036"/>
                  </a:lnTo>
                  <a:lnTo>
                    <a:pt x="577596" y="268224"/>
                  </a:lnTo>
                  <a:lnTo>
                    <a:pt x="611124" y="245364"/>
                  </a:lnTo>
                  <a:lnTo>
                    <a:pt x="650748" y="193548"/>
                  </a:lnTo>
                  <a:lnTo>
                    <a:pt x="655320" y="163068"/>
                  </a:lnTo>
                  <a:lnTo>
                    <a:pt x="650748" y="134112"/>
                  </a:lnTo>
                  <a:lnTo>
                    <a:pt x="611124" y="80772"/>
                  </a:lnTo>
                  <a:lnTo>
                    <a:pt x="577596" y="57912"/>
                  </a:lnTo>
                  <a:lnTo>
                    <a:pt x="539496" y="38100"/>
                  </a:lnTo>
                  <a:lnTo>
                    <a:pt x="493776" y="21336"/>
                  </a:lnTo>
                  <a:lnTo>
                    <a:pt x="441960" y="10668"/>
                  </a:lnTo>
                  <a:lnTo>
                    <a:pt x="387096" y="3048"/>
                  </a:lnTo>
                  <a:lnTo>
                    <a:pt x="327660" y="0"/>
                  </a:lnTo>
                  <a:lnTo>
                    <a:pt x="268224" y="3048"/>
                  </a:lnTo>
                  <a:lnTo>
                    <a:pt x="213360" y="10668"/>
                  </a:lnTo>
                  <a:lnTo>
                    <a:pt x="163068" y="21336"/>
                  </a:lnTo>
                  <a:lnTo>
                    <a:pt x="117348" y="38100"/>
                  </a:lnTo>
                  <a:lnTo>
                    <a:pt x="77724" y="57912"/>
                  </a:lnTo>
                  <a:lnTo>
                    <a:pt x="44196" y="80772"/>
                  </a:lnTo>
                  <a:lnTo>
                    <a:pt x="6096" y="134112"/>
                  </a:lnTo>
                  <a:lnTo>
                    <a:pt x="0" y="163068"/>
                  </a:lnTo>
                  <a:lnTo>
                    <a:pt x="6096" y="193548"/>
                  </a:lnTo>
                  <a:lnTo>
                    <a:pt x="44196" y="245364"/>
                  </a:lnTo>
                  <a:lnTo>
                    <a:pt x="77724" y="268224"/>
                  </a:lnTo>
                  <a:lnTo>
                    <a:pt x="117348" y="288036"/>
                  </a:lnTo>
                  <a:lnTo>
                    <a:pt x="163068" y="304800"/>
                  </a:lnTo>
                  <a:lnTo>
                    <a:pt x="213360" y="316992"/>
                  </a:lnTo>
                  <a:lnTo>
                    <a:pt x="268224" y="324612"/>
                  </a:lnTo>
                  <a:lnTo>
                    <a:pt x="327660" y="327660"/>
                  </a:lnTo>
                  <a:close/>
                </a:path>
              </a:pathLst>
            </a:custGeom>
            <a:ln w="18288">
              <a:solidFill>
                <a:srgbClr val="000000"/>
              </a:solidFill>
            </a:ln>
          </p:spPr>
          <p:txBody>
            <a:bodyPr wrap="square" lIns="0" tIns="0" rIns="0" bIns="0" rtlCol="0"/>
            <a:lstStyle/>
            <a:p>
              <a:endParaRPr/>
            </a:p>
          </p:txBody>
        </p:sp>
      </p:grpSp>
      <p:sp>
        <p:nvSpPr>
          <p:cNvPr id="43" name="object 43"/>
          <p:cNvSpPr txBox="1"/>
          <p:nvPr/>
        </p:nvSpPr>
        <p:spPr>
          <a:xfrm>
            <a:off x="4635472" y="3894845"/>
            <a:ext cx="699135" cy="1188720"/>
          </a:xfrm>
          <a:prstGeom prst="rect">
            <a:avLst/>
          </a:prstGeom>
        </p:spPr>
        <p:txBody>
          <a:bodyPr vert="horz" wrap="square" lIns="0" tIns="11430" rIns="0" bIns="0" rtlCol="0">
            <a:spAutoFit/>
          </a:bodyPr>
          <a:lstStyle/>
          <a:p>
            <a:pPr marL="149860" marR="141605" algn="ctr">
              <a:lnSpc>
                <a:spcPct val="101099"/>
              </a:lnSpc>
              <a:spcBef>
                <a:spcPts val="90"/>
              </a:spcBef>
            </a:pPr>
            <a:r>
              <a:rPr sz="850" b="1" spc="-10" dirty="0">
                <a:latin typeface="Times New Roman"/>
                <a:cs typeface="Times New Roman"/>
              </a:rPr>
              <a:t>Blocked, Suspend</a:t>
            </a:r>
            <a:endParaRPr sz="850">
              <a:latin typeface="Times New Roman"/>
              <a:cs typeface="Times New Roman"/>
            </a:endParaRPr>
          </a:p>
          <a:p>
            <a:pPr>
              <a:lnSpc>
                <a:spcPct val="100000"/>
              </a:lnSpc>
            </a:pPr>
            <a:endParaRPr sz="850">
              <a:latin typeface="Times New Roman"/>
              <a:cs typeface="Times New Roman"/>
            </a:endParaRPr>
          </a:p>
          <a:p>
            <a:pPr>
              <a:lnSpc>
                <a:spcPct val="100000"/>
              </a:lnSpc>
              <a:spcBef>
                <a:spcPts val="445"/>
              </a:spcBef>
            </a:pPr>
            <a:endParaRPr sz="850">
              <a:latin typeface="Times New Roman"/>
              <a:cs typeface="Times New Roman"/>
            </a:endParaRPr>
          </a:p>
          <a:p>
            <a:pPr marL="155575" marR="146685" indent="-1905" algn="ctr">
              <a:lnSpc>
                <a:spcPct val="101200"/>
              </a:lnSpc>
            </a:pPr>
            <a:r>
              <a:rPr sz="850" b="1" spc="-10" dirty="0">
                <a:latin typeface="Times New Roman"/>
                <a:cs typeface="Times New Roman"/>
              </a:rPr>
              <a:t>Ready, Suspend</a:t>
            </a:r>
            <a:endParaRPr sz="850">
              <a:latin typeface="Times New Roman"/>
              <a:cs typeface="Times New Roman"/>
            </a:endParaRPr>
          </a:p>
          <a:p>
            <a:pPr>
              <a:lnSpc>
                <a:spcPct val="100000"/>
              </a:lnSpc>
              <a:spcBef>
                <a:spcPts val="640"/>
              </a:spcBef>
            </a:pPr>
            <a:endParaRPr sz="850">
              <a:latin typeface="Times New Roman"/>
              <a:cs typeface="Times New Roman"/>
            </a:endParaRPr>
          </a:p>
          <a:p>
            <a:pPr algn="ctr">
              <a:lnSpc>
                <a:spcPct val="100000"/>
              </a:lnSpc>
            </a:pPr>
            <a:r>
              <a:rPr sz="850" b="1" dirty="0">
                <a:latin typeface="Times New Roman"/>
                <a:cs typeface="Times New Roman"/>
              </a:rPr>
              <a:t>Medium</a:t>
            </a:r>
            <a:r>
              <a:rPr sz="850" b="1" spc="-45" dirty="0">
                <a:latin typeface="Times New Roman"/>
                <a:cs typeface="Times New Roman"/>
              </a:rPr>
              <a:t> </a:t>
            </a:r>
            <a:r>
              <a:rPr sz="850" b="1" spc="-20" dirty="0">
                <a:latin typeface="Times New Roman"/>
                <a:cs typeface="Times New Roman"/>
              </a:rPr>
              <a:t>Term</a:t>
            </a:r>
            <a:endParaRPr sz="850">
              <a:latin typeface="Times New Roman"/>
              <a:cs typeface="Times New Roman"/>
            </a:endParaRPr>
          </a:p>
        </p:txBody>
      </p:sp>
      <p:sp>
        <p:nvSpPr>
          <p:cNvPr id="44" name="object 44"/>
          <p:cNvSpPr txBox="1"/>
          <p:nvPr/>
        </p:nvSpPr>
        <p:spPr>
          <a:xfrm>
            <a:off x="4713237" y="5392921"/>
            <a:ext cx="544195" cy="155575"/>
          </a:xfrm>
          <a:prstGeom prst="rect">
            <a:avLst/>
          </a:prstGeom>
        </p:spPr>
        <p:txBody>
          <a:bodyPr vert="horz" wrap="square" lIns="0" tIns="12700" rIns="0" bIns="0" rtlCol="0">
            <a:spAutoFit/>
          </a:bodyPr>
          <a:lstStyle/>
          <a:p>
            <a:pPr marL="12700">
              <a:lnSpc>
                <a:spcPct val="100000"/>
              </a:lnSpc>
              <a:spcBef>
                <a:spcPts val="100"/>
              </a:spcBef>
            </a:pPr>
            <a:r>
              <a:rPr sz="850" b="1" spc="-10" dirty="0">
                <a:latin typeface="Times New Roman"/>
                <a:cs typeface="Times New Roman"/>
              </a:rPr>
              <a:t>Long</a:t>
            </a:r>
            <a:r>
              <a:rPr sz="850" b="1" spc="-45" dirty="0">
                <a:latin typeface="Times New Roman"/>
                <a:cs typeface="Times New Roman"/>
              </a:rPr>
              <a:t> </a:t>
            </a:r>
            <a:r>
              <a:rPr sz="850" b="1" spc="-20" dirty="0">
                <a:latin typeface="Times New Roman"/>
                <a:cs typeface="Times New Roman"/>
              </a:rPr>
              <a:t>Term</a:t>
            </a:r>
            <a:endParaRPr sz="850">
              <a:latin typeface="Times New Roman"/>
              <a:cs typeface="Times New Roman"/>
            </a:endParaRPr>
          </a:p>
        </p:txBody>
      </p:sp>
      <p:grpSp>
        <p:nvGrpSpPr>
          <p:cNvPr id="45" name="object 45"/>
          <p:cNvGrpSpPr/>
          <p:nvPr/>
        </p:nvGrpSpPr>
        <p:grpSpPr>
          <a:xfrm>
            <a:off x="3980624" y="5605208"/>
            <a:ext cx="673735" cy="346075"/>
            <a:chOff x="3980624" y="5605208"/>
            <a:chExt cx="673735" cy="346075"/>
          </a:xfrm>
        </p:grpSpPr>
        <p:sp>
          <p:nvSpPr>
            <p:cNvPr id="46" name="object 46"/>
            <p:cNvSpPr/>
            <p:nvPr/>
          </p:nvSpPr>
          <p:spPr>
            <a:xfrm>
              <a:off x="3989831" y="5614416"/>
              <a:ext cx="655320" cy="327660"/>
            </a:xfrm>
            <a:custGeom>
              <a:avLst/>
              <a:gdLst/>
              <a:ahLst/>
              <a:cxnLst/>
              <a:rect l="l" t="t" r="r" b="b"/>
              <a:pathLst>
                <a:path w="655320" h="327660">
                  <a:moveTo>
                    <a:pt x="327660" y="327660"/>
                  </a:moveTo>
                  <a:lnTo>
                    <a:pt x="268224" y="324612"/>
                  </a:lnTo>
                  <a:lnTo>
                    <a:pt x="213360" y="316992"/>
                  </a:lnTo>
                  <a:lnTo>
                    <a:pt x="163068" y="304800"/>
                  </a:lnTo>
                  <a:lnTo>
                    <a:pt x="117348" y="288036"/>
                  </a:lnTo>
                  <a:lnTo>
                    <a:pt x="77724" y="268224"/>
                  </a:lnTo>
                  <a:lnTo>
                    <a:pt x="45720" y="245364"/>
                  </a:lnTo>
                  <a:lnTo>
                    <a:pt x="6096" y="193548"/>
                  </a:lnTo>
                  <a:lnTo>
                    <a:pt x="0" y="163068"/>
                  </a:lnTo>
                  <a:lnTo>
                    <a:pt x="6096" y="134112"/>
                  </a:lnTo>
                  <a:lnTo>
                    <a:pt x="45720" y="80772"/>
                  </a:lnTo>
                  <a:lnTo>
                    <a:pt x="77724" y="57912"/>
                  </a:lnTo>
                  <a:lnTo>
                    <a:pt x="117348" y="38100"/>
                  </a:lnTo>
                  <a:lnTo>
                    <a:pt x="163068" y="22860"/>
                  </a:lnTo>
                  <a:lnTo>
                    <a:pt x="213360" y="10668"/>
                  </a:lnTo>
                  <a:lnTo>
                    <a:pt x="268224" y="3048"/>
                  </a:lnTo>
                  <a:lnTo>
                    <a:pt x="327660" y="0"/>
                  </a:lnTo>
                  <a:lnTo>
                    <a:pt x="387096" y="3048"/>
                  </a:lnTo>
                  <a:lnTo>
                    <a:pt x="441960" y="10668"/>
                  </a:lnTo>
                  <a:lnTo>
                    <a:pt x="493776" y="22860"/>
                  </a:lnTo>
                  <a:lnTo>
                    <a:pt x="539496" y="38100"/>
                  </a:lnTo>
                  <a:lnTo>
                    <a:pt x="577596" y="57912"/>
                  </a:lnTo>
                  <a:lnTo>
                    <a:pt x="611124" y="80772"/>
                  </a:lnTo>
                  <a:lnTo>
                    <a:pt x="650748" y="134112"/>
                  </a:lnTo>
                  <a:lnTo>
                    <a:pt x="655320" y="163068"/>
                  </a:lnTo>
                  <a:lnTo>
                    <a:pt x="650748" y="193548"/>
                  </a:lnTo>
                  <a:lnTo>
                    <a:pt x="611124" y="245364"/>
                  </a:lnTo>
                  <a:lnTo>
                    <a:pt x="577596" y="268224"/>
                  </a:lnTo>
                  <a:lnTo>
                    <a:pt x="539496" y="288036"/>
                  </a:lnTo>
                  <a:lnTo>
                    <a:pt x="493776" y="304800"/>
                  </a:lnTo>
                  <a:lnTo>
                    <a:pt x="441960" y="316992"/>
                  </a:lnTo>
                  <a:lnTo>
                    <a:pt x="387096" y="324612"/>
                  </a:lnTo>
                  <a:lnTo>
                    <a:pt x="327660" y="327660"/>
                  </a:lnTo>
                  <a:close/>
                </a:path>
              </a:pathLst>
            </a:custGeom>
            <a:solidFill>
              <a:srgbClr val="FDFDFD"/>
            </a:solidFill>
          </p:spPr>
          <p:txBody>
            <a:bodyPr wrap="square" lIns="0" tIns="0" rIns="0" bIns="0" rtlCol="0"/>
            <a:lstStyle/>
            <a:p>
              <a:endParaRPr/>
            </a:p>
          </p:txBody>
        </p:sp>
        <p:sp>
          <p:nvSpPr>
            <p:cNvPr id="47" name="object 47"/>
            <p:cNvSpPr/>
            <p:nvPr/>
          </p:nvSpPr>
          <p:spPr>
            <a:xfrm>
              <a:off x="3989831" y="5614416"/>
              <a:ext cx="655320" cy="327660"/>
            </a:xfrm>
            <a:custGeom>
              <a:avLst/>
              <a:gdLst/>
              <a:ahLst/>
              <a:cxnLst/>
              <a:rect l="l" t="t" r="r" b="b"/>
              <a:pathLst>
                <a:path w="655320" h="327660">
                  <a:moveTo>
                    <a:pt x="327660" y="327660"/>
                  </a:moveTo>
                  <a:lnTo>
                    <a:pt x="387096" y="324612"/>
                  </a:lnTo>
                  <a:lnTo>
                    <a:pt x="441960" y="316992"/>
                  </a:lnTo>
                  <a:lnTo>
                    <a:pt x="493776" y="304800"/>
                  </a:lnTo>
                  <a:lnTo>
                    <a:pt x="539496" y="288036"/>
                  </a:lnTo>
                  <a:lnTo>
                    <a:pt x="577596" y="268224"/>
                  </a:lnTo>
                  <a:lnTo>
                    <a:pt x="611124" y="245364"/>
                  </a:lnTo>
                  <a:lnTo>
                    <a:pt x="650748" y="193548"/>
                  </a:lnTo>
                  <a:lnTo>
                    <a:pt x="655320" y="163068"/>
                  </a:lnTo>
                  <a:lnTo>
                    <a:pt x="650748" y="134112"/>
                  </a:lnTo>
                  <a:lnTo>
                    <a:pt x="611124" y="80772"/>
                  </a:lnTo>
                  <a:lnTo>
                    <a:pt x="577596" y="57912"/>
                  </a:lnTo>
                  <a:lnTo>
                    <a:pt x="539496" y="38100"/>
                  </a:lnTo>
                  <a:lnTo>
                    <a:pt x="493776" y="22860"/>
                  </a:lnTo>
                  <a:lnTo>
                    <a:pt x="441960" y="10668"/>
                  </a:lnTo>
                  <a:lnTo>
                    <a:pt x="387096" y="3048"/>
                  </a:lnTo>
                  <a:lnTo>
                    <a:pt x="327660" y="0"/>
                  </a:lnTo>
                  <a:lnTo>
                    <a:pt x="268224" y="3048"/>
                  </a:lnTo>
                  <a:lnTo>
                    <a:pt x="213360" y="10668"/>
                  </a:lnTo>
                  <a:lnTo>
                    <a:pt x="163068" y="22860"/>
                  </a:lnTo>
                  <a:lnTo>
                    <a:pt x="117348" y="38100"/>
                  </a:lnTo>
                  <a:lnTo>
                    <a:pt x="77724" y="57912"/>
                  </a:lnTo>
                  <a:lnTo>
                    <a:pt x="45720" y="80772"/>
                  </a:lnTo>
                  <a:lnTo>
                    <a:pt x="6096" y="134112"/>
                  </a:lnTo>
                  <a:lnTo>
                    <a:pt x="0" y="163068"/>
                  </a:lnTo>
                  <a:lnTo>
                    <a:pt x="6096" y="193548"/>
                  </a:lnTo>
                  <a:lnTo>
                    <a:pt x="45720" y="245364"/>
                  </a:lnTo>
                  <a:lnTo>
                    <a:pt x="77724" y="268224"/>
                  </a:lnTo>
                  <a:lnTo>
                    <a:pt x="117348" y="288036"/>
                  </a:lnTo>
                  <a:lnTo>
                    <a:pt x="163068" y="304800"/>
                  </a:lnTo>
                  <a:lnTo>
                    <a:pt x="213360" y="316992"/>
                  </a:lnTo>
                  <a:lnTo>
                    <a:pt x="268224" y="324612"/>
                  </a:lnTo>
                  <a:lnTo>
                    <a:pt x="327660" y="327660"/>
                  </a:lnTo>
                  <a:close/>
                </a:path>
              </a:pathLst>
            </a:custGeom>
            <a:ln w="18288">
              <a:solidFill>
                <a:srgbClr val="000000"/>
              </a:solidFill>
            </a:ln>
          </p:spPr>
          <p:txBody>
            <a:bodyPr wrap="square" lIns="0" tIns="0" rIns="0" bIns="0" rtlCol="0"/>
            <a:lstStyle/>
            <a:p>
              <a:endParaRPr/>
            </a:p>
          </p:txBody>
        </p:sp>
      </p:grpSp>
      <p:sp>
        <p:nvSpPr>
          <p:cNvPr id="48" name="object 48"/>
          <p:cNvSpPr txBox="1"/>
          <p:nvPr/>
        </p:nvSpPr>
        <p:spPr>
          <a:xfrm>
            <a:off x="4211843" y="5685556"/>
            <a:ext cx="231775" cy="155575"/>
          </a:xfrm>
          <a:prstGeom prst="rect">
            <a:avLst/>
          </a:prstGeom>
        </p:spPr>
        <p:txBody>
          <a:bodyPr vert="horz" wrap="square" lIns="0" tIns="12700" rIns="0" bIns="0" rtlCol="0">
            <a:spAutoFit/>
          </a:bodyPr>
          <a:lstStyle/>
          <a:p>
            <a:pPr marL="12700">
              <a:lnSpc>
                <a:spcPct val="100000"/>
              </a:lnSpc>
              <a:spcBef>
                <a:spcPts val="100"/>
              </a:spcBef>
            </a:pPr>
            <a:r>
              <a:rPr sz="850" b="1" spc="-25" dirty="0">
                <a:latin typeface="Times New Roman"/>
                <a:cs typeface="Times New Roman"/>
              </a:rPr>
              <a:t>New</a:t>
            </a:r>
            <a:endParaRPr sz="850">
              <a:latin typeface="Times New Roman"/>
              <a:cs typeface="Times New Roman"/>
            </a:endParaRPr>
          </a:p>
        </p:txBody>
      </p:sp>
      <p:grpSp>
        <p:nvGrpSpPr>
          <p:cNvPr id="49" name="object 49"/>
          <p:cNvGrpSpPr/>
          <p:nvPr/>
        </p:nvGrpSpPr>
        <p:grpSpPr>
          <a:xfrm>
            <a:off x="5291264" y="5605208"/>
            <a:ext cx="673735" cy="346075"/>
            <a:chOff x="5291264" y="5605208"/>
            <a:chExt cx="673735" cy="346075"/>
          </a:xfrm>
        </p:grpSpPr>
        <p:sp>
          <p:nvSpPr>
            <p:cNvPr id="50" name="object 50"/>
            <p:cNvSpPr/>
            <p:nvPr/>
          </p:nvSpPr>
          <p:spPr>
            <a:xfrm>
              <a:off x="5300472" y="5614416"/>
              <a:ext cx="655320" cy="327660"/>
            </a:xfrm>
            <a:custGeom>
              <a:avLst/>
              <a:gdLst/>
              <a:ahLst/>
              <a:cxnLst/>
              <a:rect l="l" t="t" r="r" b="b"/>
              <a:pathLst>
                <a:path w="655320" h="327660">
                  <a:moveTo>
                    <a:pt x="327660" y="327660"/>
                  </a:moveTo>
                  <a:lnTo>
                    <a:pt x="268224" y="324612"/>
                  </a:lnTo>
                  <a:lnTo>
                    <a:pt x="213360" y="316992"/>
                  </a:lnTo>
                  <a:lnTo>
                    <a:pt x="161544" y="304800"/>
                  </a:lnTo>
                  <a:lnTo>
                    <a:pt x="115824" y="288036"/>
                  </a:lnTo>
                  <a:lnTo>
                    <a:pt x="77724" y="268224"/>
                  </a:lnTo>
                  <a:lnTo>
                    <a:pt x="44196" y="245364"/>
                  </a:lnTo>
                  <a:lnTo>
                    <a:pt x="4572" y="193548"/>
                  </a:lnTo>
                  <a:lnTo>
                    <a:pt x="0" y="163068"/>
                  </a:lnTo>
                  <a:lnTo>
                    <a:pt x="4572" y="134112"/>
                  </a:lnTo>
                  <a:lnTo>
                    <a:pt x="44196" y="80772"/>
                  </a:lnTo>
                  <a:lnTo>
                    <a:pt x="77724" y="57912"/>
                  </a:lnTo>
                  <a:lnTo>
                    <a:pt x="115824" y="38100"/>
                  </a:lnTo>
                  <a:lnTo>
                    <a:pt x="161544" y="22860"/>
                  </a:lnTo>
                  <a:lnTo>
                    <a:pt x="213360" y="10668"/>
                  </a:lnTo>
                  <a:lnTo>
                    <a:pt x="268224" y="3048"/>
                  </a:lnTo>
                  <a:lnTo>
                    <a:pt x="327660" y="0"/>
                  </a:lnTo>
                  <a:lnTo>
                    <a:pt x="387096" y="3048"/>
                  </a:lnTo>
                  <a:lnTo>
                    <a:pt x="441960" y="10668"/>
                  </a:lnTo>
                  <a:lnTo>
                    <a:pt x="492252" y="22860"/>
                  </a:lnTo>
                  <a:lnTo>
                    <a:pt x="537972" y="38100"/>
                  </a:lnTo>
                  <a:lnTo>
                    <a:pt x="577596" y="57912"/>
                  </a:lnTo>
                  <a:lnTo>
                    <a:pt x="611124" y="80772"/>
                  </a:lnTo>
                  <a:lnTo>
                    <a:pt x="649224" y="134112"/>
                  </a:lnTo>
                  <a:lnTo>
                    <a:pt x="655320" y="163068"/>
                  </a:lnTo>
                  <a:lnTo>
                    <a:pt x="649224" y="193548"/>
                  </a:lnTo>
                  <a:lnTo>
                    <a:pt x="611124" y="245364"/>
                  </a:lnTo>
                  <a:lnTo>
                    <a:pt x="577596" y="268224"/>
                  </a:lnTo>
                  <a:lnTo>
                    <a:pt x="537972" y="288036"/>
                  </a:lnTo>
                  <a:lnTo>
                    <a:pt x="492252" y="304800"/>
                  </a:lnTo>
                  <a:lnTo>
                    <a:pt x="441960" y="316992"/>
                  </a:lnTo>
                  <a:lnTo>
                    <a:pt x="387096" y="324612"/>
                  </a:lnTo>
                  <a:lnTo>
                    <a:pt x="327660" y="327660"/>
                  </a:lnTo>
                  <a:close/>
                </a:path>
              </a:pathLst>
            </a:custGeom>
            <a:solidFill>
              <a:srgbClr val="FDFDFD"/>
            </a:solidFill>
          </p:spPr>
          <p:txBody>
            <a:bodyPr wrap="square" lIns="0" tIns="0" rIns="0" bIns="0" rtlCol="0"/>
            <a:lstStyle/>
            <a:p>
              <a:endParaRPr/>
            </a:p>
          </p:txBody>
        </p:sp>
        <p:sp>
          <p:nvSpPr>
            <p:cNvPr id="51" name="object 51"/>
            <p:cNvSpPr/>
            <p:nvPr/>
          </p:nvSpPr>
          <p:spPr>
            <a:xfrm>
              <a:off x="5300472" y="5614416"/>
              <a:ext cx="655320" cy="327660"/>
            </a:xfrm>
            <a:custGeom>
              <a:avLst/>
              <a:gdLst/>
              <a:ahLst/>
              <a:cxnLst/>
              <a:rect l="l" t="t" r="r" b="b"/>
              <a:pathLst>
                <a:path w="655320" h="327660">
                  <a:moveTo>
                    <a:pt x="327660" y="327660"/>
                  </a:moveTo>
                  <a:lnTo>
                    <a:pt x="387096" y="324612"/>
                  </a:lnTo>
                  <a:lnTo>
                    <a:pt x="441960" y="316992"/>
                  </a:lnTo>
                  <a:lnTo>
                    <a:pt x="492252" y="304800"/>
                  </a:lnTo>
                  <a:lnTo>
                    <a:pt x="537972" y="288036"/>
                  </a:lnTo>
                  <a:lnTo>
                    <a:pt x="577596" y="268224"/>
                  </a:lnTo>
                  <a:lnTo>
                    <a:pt x="611124" y="245364"/>
                  </a:lnTo>
                  <a:lnTo>
                    <a:pt x="649224" y="193548"/>
                  </a:lnTo>
                  <a:lnTo>
                    <a:pt x="655320" y="163068"/>
                  </a:lnTo>
                  <a:lnTo>
                    <a:pt x="649224" y="134112"/>
                  </a:lnTo>
                  <a:lnTo>
                    <a:pt x="611124" y="80772"/>
                  </a:lnTo>
                  <a:lnTo>
                    <a:pt x="577596" y="57912"/>
                  </a:lnTo>
                  <a:lnTo>
                    <a:pt x="537972" y="38100"/>
                  </a:lnTo>
                  <a:lnTo>
                    <a:pt x="492252" y="22860"/>
                  </a:lnTo>
                  <a:lnTo>
                    <a:pt x="441960" y="10668"/>
                  </a:lnTo>
                  <a:lnTo>
                    <a:pt x="387096" y="3048"/>
                  </a:lnTo>
                  <a:lnTo>
                    <a:pt x="327660" y="0"/>
                  </a:lnTo>
                  <a:lnTo>
                    <a:pt x="268224" y="3048"/>
                  </a:lnTo>
                  <a:lnTo>
                    <a:pt x="213360" y="10668"/>
                  </a:lnTo>
                  <a:lnTo>
                    <a:pt x="161544" y="22860"/>
                  </a:lnTo>
                  <a:lnTo>
                    <a:pt x="115824" y="38100"/>
                  </a:lnTo>
                  <a:lnTo>
                    <a:pt x="77724" y="57912"/>
                  </a:lnTo>
                  <a:lnTo>
                    <a:pt x="44196" y="80772"/>
                  </a:lnTo>
                  <a:lnTo>
                    <a:pt x="4572" y="134112"/>
                  </a:lnTo>
                  <a:lnTo>
                    <a:pt x="0" y="163068"/>
                  </a:lnTo>
                  <a:lnTo>
                    <a:pt x="4572" y="193548"/>
                  </a:lnTo>
                  <a:lnTo>
                    <a:pt x="44196" y="245364"/>
                  </a:lnTo>
                  <a:lnTo>
                    <a:pt x="77724" y="268224"/>
                  </a:lnTo>
                  <a:lnTo>
                    <a:pt x="115824" y="288036"/>
                  </a:lnTo>
                  <a:lnTo>
                    <a:pt x="161544" y="304800"/>
                  </a:lnTo>
                  <a:lnTo>
                    <a:pt x="213360" y="316992"/>
                  </a:lnTo>
                  <a:lnTo>
                    <a:pt x="268224" y="324612"/>
                  </a:lnTo>
                  <a:lnTo>
                    <a:pt x="327660" y="327660"/>
                  </a:lnTo>
                  <a:close/>
                </a:path>
              </a:pathLst>
            </a:custGeom>
            <a:ln w="18288">
              <a:solidFill>
                <a:srgbClr val="000000"/>
              </a:solidFill>
            </a:ln>
          </p:spPr>
          <p:txBody>
            <a:bodyPr wrap="square" lIns="0" tIns="0" rIns="0" bIns="0" rtlCol="0"/>
            <a:lstStyle/>
            <a:p>
              <a:endParaRPr/>
            </a:p>
          </p:txBody>
        </p:sp>
      </p:grpSp>
      <p:sp>
        <p:nvSpPr>
          <p:cNvPr id="52" name="object 52"/>
          <p:cNvSpPr txBox="1"/>
          <p:nvPr/>
        </p:nvSpPr>
        <p:spPr>
          <a:xfrm>
            <a:off x="5528599" y="5685556"/>
            <a:ext cx="215265" cy="155575"/>
          </a:xfrm>
          <a:prstGeom prst="rect">
            <a:avLst/>
          </a:prstGeom>
        </p:spPr>
        <p:txBody>
          <a:bodyPr vert="horz" wrap="square" lIns="0" tIns="12700" rIns="0" bIns="0" rtlCol="0">
            <a:spAutoFit/>
          </a:bodyPr>
          <a:lstStyle/>
          <a:p>
            <a:pPr marL="12700">
              <a:lnSpc>
                <a:spcPct val="100000"/>
              </a:lnSpc>
              <a:spcBef>
                <a:spcPts val="100"/>
              </a:spcBef>
            </a:pPr>
            <a:r>
              <a:rPr sz="850" b="1" spc="-20" dirty="0">
                <a:latin typeface="Times New Roman"/>
                <a:cs typeface="Times New Roman"/>
              </a:rPr>
              <a:t>Exit</a:t>
            </a:r>
            <a:endParaRPr sz="850">
              <a:latin typeface="Times New Roman"/>
              <a:cs typeface="Times New Roman"/>
            </a:endParaRPr>
          </a:p>
        </p:txBody>
      </p:sp>
      <p:grpSp>
        <p:nvGrpSpPr>
          <p:cNvPr id="53" name="object 53"/>
          <p:cNvGrpSpPr/>
          <p:nvPr/>
        </p:nvGrpSpPr>
        <p:grpSpPr>
          <a:xfrm>
            <a:off x="3569208" y="1094231"/>
            <a:ext cx="2885440" cy="5061585"/>
            <a:chOff x="3569208" y="1094231"/>
            <a:chExt cx="2885440" cy="5061585"/>
          </a:xfrm>
        </p:grpSpPr>
        <p:pic>
          <p:nvPicPr>
            <p:cNvPr id="54" name="object 54"/>
            <p:cNvPicPr/>
            <p:nvPr/>
          </p:nvPicPr>
          <p:blipFill>
            <a:blip r:embed="rId6" cstate="print"/>
            <a:stretch>
              <a:fillRect/>
            </a:stretch>
          </p:blipFill>
          <p:spPr>
            <a:xfrm>
              <a:off x="4837176" y="1920240"/>
              <a:ext cx="80772" cy="275843"/>
            </a:xfrm>
            <a:prstGeom prst="rect">
              <a:avLst/>
            </a:prstGeom>
          </p:spPr>
        </p:pic>
        <p:pic>
          <p:nvPicPr>
            <p:cNvPr id="55" name="object 55"/>
            <p:cNvPicPr/>
            <p:nvPr/>
          </p:nvPicPr>
          <p:blipFill>
            <a:blip r:embed="rId7" cstate="print"/>
            <a:stretch>
              <a:fillRect/>
            </a:stretch>
          </p:blipFill>
          <p:spPr>
            <a:xfrm>
              <a:off x="4945380" y="4221480"/>
              <a:ext cx="80771" cy="272795"/>
            </a:xfrm>
            <a:prstGeom prst="rect">
              <a:avLst/>
            </a:prstGeom>
          </p:spPr>
        </p:pic>
        <p:pic>
          <p:nvPicPr>
            <p:cNvPr id="56" name="object 56"/>
            <p:cNvPicPr/>
            <p:nvPr/>
          </p:nvPicPr>
          <p:blipFill>
            <a:blip r:embed="rId8" cstate="print"/>
            <a:stretch>
              <a:fillRect/>
            </a:stretch>
          </p:blipFill>
          <p:spPr>
            <a:xfrm>
              <a:off x="5029200" y="1920240"/>
              <a:ext cx="79248" cy="271271"/>
            </a:xfrm>
            <a:prstGeom prst="rect">
              <a:avLst/>
            </a:prstGeom>
          </p:spPr>
        </p:pic>
        <p:sp>
          <p:nvSpPr>
            <p:cNvPr id="57" name="object 57"/>
            <p:cNvSpPr/>
            <p:nvPr/>
          </p:nvSpPr>
          <p:spPr>
            <a:xfrm>
              <a:off x="4497324" y="1871471"/>
              <a:ext cx="222885" cy="909955"/>
            </a:xfrm>
            <a:custGeom>
              <a:avLst/>
              <a:gdLst/>
              <a:ahLst/>
              <a:cxnLst/>
              <a:rect l="l" t="t" r="r" b="b"/>
              <a:pathLst>
                <a:path w="222885" h="909955">
                  <a:moveTo>
                    <a:pt x="222504" y="0"/>
                  </a:moveTo>
                  <a:lnTo>
                    <a:pt x="199644" y="27432"/>
                  </a:lnTo>
                  <a:lnTo>
                    <a:pt x="175260" y="56387"/>
                  </a:lnTo>
                  <a:lnTo>
                    <a:pt x="152400" y="88391"/>
                  </a:lnTo>
                  <a:lnTo>
                    <a:pt x="129540" y="120396"/>
                  </a:lnTo>
                  <a:lnTo>
                    <a:pt x="106680" y="153924"/>
                  </a:lnTo>
                  <a:lnTo>
                    <a:pt x="86868" y="187452"/>
                  </a:lnTo>
                  <a:lnTo>
                    <a:pt x="67056" y="224028"/>
                  </a:lnTo>
                  <a:lnTo>
                    <a:pt x="50292" y="262128"/>
                  </a:lnTo>
                  <a:lnTo>
                    <a:pt x="35052" y="300228"/>
                  </a:lnTo>
                  <a:lnTo>
                    <a:pt x="21336" y="339852"/>
                  </a:lnTo>
                  <a:lnTo>
                    <a:pt x="10668" y="381000"/>
                  </a:lnTo>
                  <a:lnTo>
                    <a:pt x="4572" y="423672"/>
                  </a:lnTo>
                  <a:lnTo>
                    <a:pt x="0" y="467867"/>
                  </a:lnTo>
                  <a:lnTo>
                    <a:pt x="0" y="512063"/>
                  </a:lnTo>
                  <a:lnTo>
                    <a:pt x="3048" y="557784"/>
                  </a:lnTo>
                  <a:lnTo>
                    <a:pt x="10668" y="605028"/>
                  </a:lnTo>
                  <a:lnTo>
                    <a:pt x="22860" y="652272"/>
                  </a:lnTo>
                  <a:lnTo>
                    <a:pt x="39624" y="702564"/>
                  </a:lnTo>
                  <a:lnTo>
                    <a:pt x="62484" y="752856"/>
                  </a:lnTo>
                  <a:lnTo>
                    <a:pt x="89916" y="803147"/>
                  </a:lnTo>
                  <a:lnTo>
                    <a:pt x="121920" y="856487"/>
                  </a:lnTo>
                  <a:lnTo>
                    <a:pt x="161544" y="909827"/>
                  </a:lnTo>
                </a:path>
              </a:pathLst>
            </a:custGeom>
            <a:ln w="13716">
              <a:solidFill>
                <a:srgbClr val="000000"/>
              </a:solidFill>
            </a:ln>
          </p:spPr>
          <p:txBody>
            <a:bodyPr wrap="square" lIns="0" tIns="0" rIns="0" bIns="0" rtlCol="0"/>
            <a:lstStyle/>
            <a:p>
              <a:endParaRPr/>
            </a:p>
          </p:txBody>
        </p:sp>
        <p:sp>
          <p:nvSpPr>
            <p:cNvPr id="58" name="object 58"/>
            <p:cNvSpPr/>
            <p:nvPr/>
          </p:nvSpPr>
          <p:spPr>
            <a:xfrm>
              <a:off x="4625340" y="2752343"/>
              <a:ext cx="64135" cy="67310"/>
            </a:xfrm>
            <a:custGeom>
              <a:avLst/>
              <a:gdLst/>
              <a:ahLst/>
              <a:cxnLst/>
              <a:rect l="l" t="t" r="r" b="b"/>
              <a:pathLst>
                <a:path w="64135" h="67310">
                  <a:moveTo>
                    <a:pt x="64008" y="67056"/>
                  </a:moveTo>
                  <a:lnTo>
                    <a:pt x="0" y="42672"/>
                  </a:lnTo>
                  <a:lnTo>
                    <a:pt x="53340" y="0"/>
                  </a:lnTo>
                  <a:lnTo>
                    <a:pt x="64008" y="67056"/>
                  </a:lnTo>
                  <a:close/>
                </a:path>
              </a:pathLst>
            </a:custGeom>
            <a:solidFill>
              <a:srgbClr val="000000"/>
            </a:solidFill>
          </p:spPr>
          <p:txBody>
            <a:bodyPr wrap="square" lIns="0" tIns="0" rIns="0" bIns="0" rtlCol="0"/>
            <a:lstStyle/>
            <a:p>
              <a:endParaRPr/>
            </a:p>
          </p:txBody>
        </p:sp>
        <p:sp>
          <p:nvSpPr>
            <p:cNvPr id="59" name="object 59"/>
            <p:cNvSpPr/>
            <p:nvPr/>
          </p:nvSpPr>
          <p:spPr>
            <a:xfrm>
              <a:off x="5529072" y="3322319"/>
              <a:ext cx="50800" cy="48895"/>
            </a:xfrm>
            <a:custGeom>
              <a:avLst/>
              <a:gdLst/>
              <a:ahLst/>
              <a:cxnLst/>
              <a:rect l="l" t="t" r="r" b="b"/>
              <a:pathLst>
                <a:path w="50800" h="48895">
                  <a:moveTo>
                    <a:pt x="50292" y="48768"/>
                  </a:moveTo>
                  <a:lnTo>
                    <a:pt x="0" y="0"/>
                  </a:lnTo>
                  <a:lnTo>
                    <a:pt x="50292" y="48768"/>
                  </a:lnTo>
                  <a:close/>
                </a:path>
              </a:pathLst>
            </a:custGeom>
            <a:solidFill>
              <a:srgbClr val="525252"/>
            </a:solidFill>
          </p:spPr>
          <p:txBody>
            <a:bodyPr wrap="square" lIns="0" tIns="0" rIns="0" bIns="0" rtlCol="0"/>
            <a:lstStyle/>
            <a:p>
              <a:endParaRPr/>
            </a:p>
          </p:txBody>
        </p:sp>
        <p:sp>
          <p:nvSpPr>
            <p:cNvPr id="60" name="object 60"/>
            <p:cNvSpPr/>
            <p:nvPr/>
          </p:nvSpPr>
          <p:spPr>
            <a:xfrm>
              <a:off x="5300472" y="2912363"/>
              <a:ext cx="379730" cy="1146175"/>
            </a:xfrm>
            <a:custGeom>
              <a:avLst/>
              <a:gdLst/>
              <a:ahLst/>
              <a:cxnLst/>
              <a:rect l="l" t="t" r="r" b="b"/>
              <a:pathLst>
                <a:path w="379729" h="1146175">
                  <a:moveTo>
                    <a:pt x="278892" y="458724"/>
                  </a:moveTo>
                  <a:lnTo>
                    <a:pt x="278892" y="458724"/>
                  </a:lnTo>
                  <a:lnTo>
                    <a:pt x="228600" y="409955"/>
                  </a:lnTo>
                </a:path>
                <a:path w="379729" h="1146175">
                  <a:moveTo>
                    <a:pt x="0" y="0"/>
                  </a:moveTo>
                  <a:lnTo>
                    <a:pt x="379476" y="0"/>
                  </a:lnTo>
                  <a:lnTo>
                    <a:pt x="379476" y="1146047"/>
                  </a:lnTo>
                  <a:lnTo>
                    <a:pt x="70104" y="1146047"/>
                  </a:lnTo>
                </a:path>
              </a:pathLst>
            </a:custGeom>
            <a:ln w="18288">
              <a:solidFill>
                <a:srgbClr val="000000"/>
              </a:solidFill>
            </a:ln>
          </p:spPr>
          <p:txBody>
            <a:bodyPr wrap="square" lIns="0" tIns="0" rIns="0" bIns="0" rtlCol="0"/>
            <a:lstStyle/>
            <a:p>
              <a:endParaRPr/>
            </a:p>
          </p:txBody>
        </p:sp>
        <p:sp>
          <p:nvSpPr>
            <p:cNvPr id="61" name="object 61"/>
            <p:cNvSpPr/>
            <p:nvPr/>
          </p:nvSpPr>
          <p:spPr>
            <a:xfrm>
              <a:off x="5305044" y="4012691"/>
              <a:ext cx="79375" cy="91440"/>
            </a:xfrm>
            <a:custGeom>
              <a:avLst/>
              <a:gdLst/>
              <a:ahLst/>
              <a:cxnLst/>
              <a:rect l="l" t="t" r="r" b="b"/>
              <a:pathLst>
                <a:path w="79375" h="91439">
                  <a:moveTo>
                    <a:pt x="79248" y="91440"/>
                  </a:moveTo>
                  <a:lnTo>
                    <a:pt x="0" y="45719"/>
                  </a:lnTo>
                  <a:lnTo>
                    <a:pt x="79248" y="0"/>
                  </a:lnTo>
                  <a:lnTo>
                    <a:pt x="79248" y="91440"/>
                  </a:lnTo>
                  <a:close/>
                </a:path>
              </a:pathLst>
            </a:custGeom>
            <a:solidFill>
              <a:srgbClr val="000000"/>
            </a:solidFill>
          </p:spPr>
          <p:txBody>
            <a:bodyPr wrap="square" lIns="0" tIns="0" rIns="0" bIns="0" rtlCol="0"/>
            <a:lstStyle/>
            <a:p>
              <a:endParaRPr/>
            </a:p>
          </p:txBody>
        </p:sp>
        <p:sp>
          <p:nvSpPr>
            <p:cNvPr id="62" name="object 62"/>
            <p:cNvSpPr/>
            <p:nvPr/>
          </p:nvSpPr>
          <p:spPr>
            <a:xfrm>
              <a:off x="4251960" y="2907791"/>
              <a:ext cx="393700" cy="1150620"/>
            </a:xfrm>
            <a:custGeom>
              <a:avLst/>
              <a:gdLst/>
              <a:ahLst/>
              <a:cxnLst/>
              <a:rect l="l" t="t" r="r" b="b"/>
              <a:pathLst>
                <a:path w="393700" h="1150620">
                  <a:moveTo>
                    <a:pt x="393191" y="1150619"/>
                  </a:moveTo>
                  <a:lnTo>
                    <a:pt x="0" y="1150619"/>
                  </a:lnTo>
                  <a:lnTo>
                    <a:pt x="0" y="0"/>
                  </a:lnTo>
                  <a:lnTo>
                    <a:pt x="313943" y="0"/>
                  </a:lnTo>
                </a:path>
              </a:pathLst>
            </a:custGeom>
            <a:ln w="18287">
              <a:solidFill>
                <a:srgbClr val="000000"/>
              </a:solidFill>
            </a:ln>
          </p:spPr>
          <p:txBody>
            <a:bodyPr wrap="square" lIns="0" tIns="0" rIns="0" bIns="0" rtlCol="0"/>
            <a:lstStyle/>
            <a:p>
              <a:endParaRPr/>
            </a:p>
          </p:txBody>
        </p:sp>
        <p:sp>
          <p:nvSpPr>
            <p:cNvPr id="63" name="object 63"/>
            <p:cNvSpPr/>
            <p:nvPr/>
          </p:nvSpPr>
          <p:spPr>
            <a:xfrm>
              <a:off x="4567428" y="2863596"/>
              <a:ext cx="79375" cy="90170"/>
            </a:xfrm>
            <a:custGeom>
              <a:avLst/>
              <a:gdLst/>
              <a:ahLst/>
              <a:cxnLst/>
              <a:rect l="l" t="t" r="r" b="b"/>
              <a:pathLst>
                <a:path w="79375" h="90169">
                  <a:moveTo>
                    <a:pt x="0" y="89915"/>
                  </a:moveTo>
                  <a:lnTo>
                    <a:pt x="0" y="0"/>
                  </a:lnTo>
                  <a:lnTo>
                    <a:pt x="79248" y="44195"/>
                  </a:lnTo>
                  <a:lnTo>
                    <a:pt x="0" y="89915"/>
                  </a:lnTo>
                  <a:close/>
                </a:path>
              </a:pathLst>
            </a:custGeom>
            <a:solidFill>
              <a:srgbClr val="000000"/>
            </a:solidFill>
          </p:spPr>
          <p:txBody>
            <a:bodyPr wrap="square" lIns="0" tIns="0" rIns="0" bIns="0" rtlCol="0"/>
            <a:lstStyle/>
            <a:p>
              <a:endParaRPr/>
            </a:p>
          </p:txBody>
        </p:sp>
        <p:sp>
          <p:nvSpPr>
            <p:cNvPr id="64" name="object 64"/>
            <p:cNvSpPr/>
            <p:nvPr/>
          </p:nvSpPr>
          <p:spPr>
            <a:xfrm>
              <a:off x="5300472" y="2339340"/>
              <a:ext cx="542925" cy="2292350"/>
            </a:xfrm>
            <a:custGeom>
              <a:avLst/>
              <a:gdLst/>
              <a:ahLst/>
              <a:cxnLst/>
              <a:rect l="l" t="t" r="r" b="b"/>
              <a:pathLst>
                <a:path w="542925" h="2292350">
                  <a:moveTo>
                    <a:pt x="0" y="0"/>
                  </a:moveTo>
                  <a:lnTo>
                    <a:pt x="542544" y="0"/>
                  </a:lnTo>
                  <a:lnTo>
                    <a:pt x="542544" y="2292095"/>
                  </a:lnTo>
                  <a:lnTo>
                    <a:pt x="65532" y="2292095"/>
                  </a:lnTo>
                </a:path>
              </a:pathLst>
            </a:custGeom>
            <a:ln w="18288">
              <a:solidFill>
                <a:srgbClr val="000000"/>
              </a:solidFill>
            </a:ln>
          </p:spPr>
          <p:txBody>
            <a:bodyPr wrap="square" lIns="0" tIns="0" rIns="0" bIns="0" rtlCol="0"/>
            <a:lstStyle/>
            <a:p>
              <a:endParaRPr/>
            </a:p>
          </p:txBody>
        </p:sp>
        <p:sp>
          <p:nvSpPr>
            <p:cNvPr id="65" name="object 65"/>
            <p:cNvSpPr/>
            <p:nvPr/>
          </p:nvSpPr>
          <p:spPr>
            <a:xfrm>
              <a:off x="5300472" y="4585716"/>
              <a:ext cx="79375" cy="91440"/>
            </a:xfrm>
            <a:custGeom>
              <a:avLst/>
              <a:gdLst/>
              <a:ahLst/>
              <a:cxnLst/>
              <a:rect l="l" t="t" r="r" b="b"/>
              <a:pathLst>
                <a:path w="79375" h="91439">
                  <a:moveTo>
                    <a:pt x="79248" y="91440"/>
                  </a:moveTo>
                  <a:lnTo>
                    <a:pt x="0" y="45719"/>
                  </a:lnTo>
                  <a:lnTo>
                    <a:pt x="79248" y="0"/>
                  </a:lnTo>
                  <a:lnTo>
                    <a:pt x="79248" y="91440"/>
                  </a:lnTo>
                  <a:close/>
                </a:path>
              </a:pathLst>
            </a:custGeom>
            <a:solidFill>
              <a:srgbClr val="000000"/>
            </a:solidFill>
          </p:spPr>
          <p:txBody>
            <a:bodyPr wrap="square" lIns="0" tIns="0" rIns="0" bIns="0" rtlCol="0"/>
            <a:lstStyle/>
            <a:p>
              <a:endParaRPr/>
            </a:p>
          </p:txBody>
        </p:sp>
        <p:sp>
          <p:nvSpPr>
            <p:cNvPr id="66" name="object 66"/>
            <p:cNvSpPr/>
            <p:nvPr/>
          </p:nvSpPr>
          <p:spPr>
            <a:xfrm>
              <a:off x="4087368" y="2343911"/>
              <a:ext cx="600710" cy="2200910"/>
            </a:xfrm>
            <a:custGeom>
              <a:avLst/>
              <a:gdLst/>
              <a:ahLst/>
              <a:cxnLst/>
              <a:rect l="l" t="t" r="r" b="b"/>
              <a:pathLst>
                <a:path w="600710" h="2200910">
                  <a:moveTo>
                    <a:pt x="600456" y="2200655"/>
                  </a:moveTo>
                  <a:lnTo>
                    <a:pt x="0" y="2200655"/>
                  </a:lnTo>
                  <a:lnTo>
                    <a:pt x="0" y="0"/>
                  </a:lnTo>
                  <a:lnTo>
                    <a:pt x="490728" y="0"/>
                  </a:lnTo>
                </a:path>
              </a:pathLst>
            </a:custGeom>
            <a:ln w="18288">
              <a:solidFill>
                <a:srgbClr val="000000"/>
              </a:solidFill>
            </a:ln>
          </p:spPr>
          <p:txBody>
            <a:bodyPr wrap="square" lIns="0" tIns="0" rIns="0" bIns="0" rtlCol="0"/>
            <a:lstStyle/>
            <a:p>
              <a:endParaRPr/>
            </a:p>
          </p:txBody>
        </p:sp>
        <p:sp>
          <p:nvSpPr>
            <p:cNvPr id="67" name="object 67"/>
            <p:cNvSpPr/>
            <p:nvPr/>
          </p:nvSpPr>
          <p:spPr>
            <a:xfrm>
              <a:off x="4564380" y="2298191"/>
              <a:ext cx="78105" cy="91440"/>
            </a:xfrm>
            <a:custGeom>
              <a:avLst/>
              <a:gdLst/>
              <a:ahLst/>
              <a:cxnLst/>
              <a:rect l="l" t="t" r="r" b="b"/>
              <a:pathLst>
                <a:path w="78104" h="91439">
                  <a:moveTo>
                    <a:pt x="0" y="91440"/>
                  </a:moveTo>
                  <a:lnTo>
                    <a:pt x="0" y="0"/>
                  </a:lnTo>
                  <a:lnTo>
                    <a:pt x="77723" y="45720"/>
                  </a:lnTo>
                  <a:lnTo>
                    <a:pt x="0" y="91440"/>
                  </a:lnTo>
                  <a:close/>
                </a:path>
              </a:pathLst>
            </a:custGeom>
            <a:solidFill>
              <a:srgbClr val="000000"/>
            </a:solidFill>
          </p:spPr>
          <p:txBody>
            <a:bodyPr wrap="square" lIns="0" tIns="0" rIns="0" bIns="0" rtlCol="0"/>
            <a:lstStyle/>
            <a:p>
              <a:endParaRPr/>
            </a:p>
          </p:txBody>
        </p:sp>
        <p:sp>
          <p:nvSpPr>
            <p:cNvPr id="68" name="object 68"/>
            <p:cNvSpPr/>
            <p:nvPr/>
          </p:nvSpPr>
          <p:spPr>
            <a:xfrm>
              <a:off x="6035039" y="5204460"/>
              <a:ext cx="48895" cy="50800"/>
            </a:xfrm>
            <a:custGeom>
              <a:avLst/>
              <a:gdLst/>
              <a:ahLst/>
              <a:cxnLst/>
              <a:rect l="l" t="t" r="r" b="b"/>
              <a:pathLst>
                <a:path w="48895" h="50800">
                  <a:moveTo>
                    <a:pt x="48767" y="50291"/>
                  </a:moveTo>
                  <a:lnTo>
                    <a:pt x="0" y="0"/>
                  </a:lnTo>
                  <a:lnTo>
                    <a:pt x="48767" y="50291"/>
                  </a:lnTo>
                  <a:close/>
                </a:path>
              </a:pathLst>
            </a:custGeom>
            <a:solidFill>
              <a:srgbClr val="E6E6E6"/>
            </a:solidFill>
          </p:spPr>
          <p:txBody>
            <a:bodyPr wrap="square" lIns="0" tIns="0" rIns="0" bIns="0" rtlCol="0"/>
            <a:lstStyle/>
            <a:p>
              <a:endParaRPr/>
            </a:p>
          </p:txBody>
        </p:sp>
        <p:sp>
          <p:nvSpPr>
            <p:cNvPr id="69" name="object 69"/>
            <p:cNvSpPr/>
            <p:nvPr/>
          </p:nvSpPr>
          <p:spPr>
            <a:xfrm>
              <a:off x="6035039" y="5204460"/>
              <a:ext cx="48895" cy="50800"/>
            </a:xfrm>
            <a:custGeom>
              <a:avLst/>
              <a:gdLst/>
              <a:ahLst/>
              <a:cxnLst/>
              <a:rect l="l" t="t" r="r" b="b"/>
              <a:pathLst>
                <a:path w="48895" h="50800">
                  <a:moveTo>
                    <a:pt x="48767" y="50291"/>
                  </a:moveTo>
                  <a:lnTo>
                    <a:pt x="48767" y="50291"/>
                  </a:lnTo>
                  <a:lnTo>
                    <a:pt x="0" y="0"/>
                  </a:lnTo>
                </a:path>
              </a:pathLst>
            </a:custGeom>
            <a:ln w="18288">
              <a:solidFill>
                <a:srgbClr val="000000"/>
              </a:solidFill>
            </a:ln>
          </p:spPr>
          <p:txBody>
            <a:bodyPr wrap="square" lIns="0" tIns="0" rIns="0" bIns="0" rtlCol="0"/>
            <a:lstStyle/>
            <a:p>
              <a:endParaRPr/>
            </a:p>
          </p:txBody>
        </p:sp>
        <p:sp>
          <p:nvSpPr>
            <p:cNvPr id="70" name="object 70"/>
            <p:cNvSpPr/>
            <p:nvPr/>
          </p:nvSpPr>
          <p:spPr>
            <a:xfrm>
              <a:off x="5297423" y="1773936"/>
              <a:ext cx="974090" cy="3999229"/>
            </a:xfrm>
            <a:custGeom>
              <a:avLst/>
              <a:gdLst/>
              <a:ahLst/>
              <a:cxnLst/>
              <a:rect l="l" t="t" r="r" b="b"/>
              <a:pathLst>
                <a:path w="974089" h="3999229">
                  <a:moveTo>
                    <a:pt x="0" y="0"/>
                  </a:moveTo>
                  <a:lnTo>
                    <a:pt x="973836" y="0"/>
                  </a:lnTo>
                  <a:lnTo>
                    <a:pt x="973836" y="3998976"/>
                  </a:lnTo>
                  <a:lnTo>
                    <a:pt x="716280" y="3998976"/>
                  </a:lnTo>
                </a:path>
              </a:pathLst>
            </a:custGeom>
            <a:ln w="13716">
              <a:solidFill>
                <a:srgbClr val="000000"/>
              </a:solidFill>
            </a:ln>
          </p:spPr>
          <p:txBody>
            <a:bodyPr wrap="square" lIns="0" tIns="0" rIns="0" bIns="0" rtlCol="0"/>
            <a:lstStyle/>
            <a:p>
              <a:endParaRPr/>
            </a:p>
          </p:txBody>
        </p:sp>
        <p:sp>
          <p:nvSpPr>
            <p:cNvPr id="71" name="object 71"/>
            <p:cNvSpPr/>
            <p:nvPr/>
          </p:nvSpPr>
          <p:spPr>
            <a:xfrm>
              <a:off x="5955792" y="5731763"/>
              <a:ext cx="70485" cy="82550"/>
            </a:xfrm>
            <a:custGeom>
              <a:avLst/>
              <a:gdLst/>
              <a:ahLst/>
              <a:cxnLst/>
              <a:rect l="l" t="t" r="r" b="b"/>
              <a:pathLst>
                <a:path w="70485" h="82550">
                  <a:moveTo>
                    <a:pt x="70103" y="82296"/>
                  </a:moveTo>
                  <a:lnTo>
                    <a:pt x="0" y="41148"/>
                  </a:lnTo>
                  <a:lnTo>
                    <a:pt x="70103" y="0"/>
                  </a:lnTo>
                  <a:lnTo>
                    <a:pt x="70103" y="82296"/>
                  </a:lnTo>
                  <a:close/>
                </a:path>
              </a:pathLst>
            </a:custGeom>
            <a:solidFill>
              <a:srgbClr val="000000"/>
            </a:solidFill>
          </p:spPr>
          <p:txBody>
            <a:bodyPr wrap="square" lIns="0" tIns="0" rIns="0" bIns="0" rtlCol="0"/>
            <a:lstStyle/>
            <a:p>
              <a:endParaRPr/>
            </a:p>
          </p:txBody>
        </p:sp>
        <p:sp>
          <p:nvSpPr>
            <p:cNvPr id="72" name="object 72"/>
            <p:cNvSpPr/>
            <p:nvPr/>
          </p:nvSpPr>
          <p:spPr>
            <a:xfrm>
              <a:off x="3773424" y="4681727"/>
              <a:ext cx="824865" cy="1096010"/>
            </a:xfrm>
            <a:custGeom>
              <a:avLst/>
              <a:gdLst/>
              <a:ahLst/>
              <a:cxnLst/>
              <a:rect l="l" t="t" r="r" b="b"/>
              <a:pathLst>
                <a:path w="824864" h="1096010">
                  <a:moveTo>
                    <a:pt x="216408" y="1095756"/>
                  </a:moveTo>
                  <a:lnTo>
                    <a:pt x="0" y="1095756"/>
                  </a:lnTo>
                  <a:lnTo>
                    <a:pt x="0" y="0"/>
                  </a:lnTo>
                  <a:lnTo>
                    <a:pt x="824483" y="0"/>
                  </a:lnTo>
                </a:path>
              </a:pathLst>
            </a:custGeom>
            <a:ln w="13716">
              <a:solidFill>
                <a:srgbClr val="000000"/>
              </a:solidFill>
            </a:ln>
          </p:spPr>
          <p:txBody>
            <a:bodyPr wrap="square" lIns="0" tIns="0" rIns="0" bIns="0" rtlCol="0"/>
            <a:lstStyle/>
            <a:p>
              <a:endParaRPr/>
            </a:p>
          </p:txBody>
        </p:sp>
        <p:sp>
          <p:nvSpPr>
            <p:cNvPr id="73" name="object 73"/>
            <p:cNvSpPr/>
            <p:nvPr/>
          </p:nvSpPr>
          <p:spPr>
            <a:xfrm>
              <a:off x="4579620" y="4642103"/>
              <a:ext cx="71755" cy="81280"/>
            </a:xfrm>
            <a:custGeom>
              <a:avLst/>
              <a:gdLst/>
              <a:ahLst/>
              <a:cxnLst/>
              <a:rect l="l" t="t" r="r" b="b"/>
              <a:pathLst>
                <a:path w="71754" h="81279">
                  <a:moveTo>
                    <a:pt x="0" y="80772"/>
                  </a:moveTo>
                  <a:lnTo>
                    <a:pt x="0" y="0"/>
                  </a:lnTo>
                  <a:lnTo>
                    <a:pt x="71628" y="39624"/>
                  </a:lnTo>
                  <a:lnTo>
                    <a:pt x="0" y="80772"/>
                  </a:lnTo>
                  <a:close/>
                </a:path>
              </a:pathLst>
            </a:custGeom>
            <a:solidFill>
              <a:srgbClr val="000000"/>
            </a:solidFill>
          </p:spPr>
          <p:txBody>
            <a:bodyPr wrap="square" lIns="0" tIns="0" rIns="0" bIns="0" rtlCol="0"/>
            <a:lstStyle/>
            <a:p>
              <a:endParaRPr/>
            </a:p>
          </p:txBody>
        </p:sp>
        <p:sp>
          <p:nvSpPr>
            <p:cNvPr id="74" name="object 74"/>
            <p:cNvSpPr/>
            <p:nvPr/>
          </p:nvSpPr>
          <p:spPr>
            <a:xfrm>
              <a:off x="3773424" y="2343911"/>
              <a:ext cx="260985" cy="2338070"/>
            </a:xfrm>
            <a:custGeom>
              <a:avLst/>
              <a:gdLst/>
              <a:ahLst/>
              <a:cxnLst/>
              <a:rect l="l" t="t" r="r" b="b"/>
              <a:pathLst>
                <a:path w="260985" h="2338070">
                  <a:moveTo>
                    <a:pt x="260603" y="0"/>
                  </a:moveTo>
                  <a:lnTo>
                    <a:pt x="0" y="0"/>
                  </a:lnTo>
                  <a:lnTo>
                    <a:pt x="0" y="2337815"/>
                  </a:lnTo>
                </a:path>
              </a:pathLst>
            </a:custGeom>
            <a:ln w="13716">
              <a:solidFill>
                <a:srgbClr val="000000"/>
              </a:solidFill>
            </a:ln>
          </p:spPr>
          <p:txBody>
            <a:bodyPr wrap="square" lIns="0" tIns="0" rIns="0" bIns="0" rtlCol="0"/>
            <a:lstStyle/>
            <a:p>
              <a:endParaRPr/>
            </a:p>
          </p:txBody>
        </p:sp>
        <p:sp>
          <p:nvSpPr>
            <p:cNvPr id="75" name="object 75"/>
            <p:cNvSpPr/>
            <p:nvPr/>
          </p:nvSpPr>
          <p:spPr>
            <a:xfrm>
              <a:off x="4015740" y="2302763"/>
              <a:ext cx="71755" cy="82550"/>
            </a:xfrm>
            <a:custGeom>
              <a:avLst/>
              <a:gdLst/>
              <a:ahLst/>
              <a:cxnLst/>
              <a:rect l="l" t="t" r="r" b="b"/>
              <a:pathLst>
                <a:path w="71754" h="82550">
                  <a:moveTo>
                    <a:pt x="0" y="82295"/>
                  </a:moveTo>
                  <a:lnTo>
                    <a:pt x="0" y="0"/>
                  </a:lnTo>
                  <a:lnTo>
                    <a:pt x="71627" y="41148"/>
                  </a:lnTo>
                  <a:lnTo>
                    <a:pt x="0" y="82295"/>
                  </a:lnTo>
                  <a:close/>
                </a:path>
              </a:pathLst>
            </a:custGeom>
            <a:solidFill>
              <a:srgbClr val="000000"/>
            </a:solidFill>
          </p:spPr>
          <p:txBody>
            <a:bodyPr wrap="square" lIns="0" tIns="0" rIns="0" bIns="0" rtlCol="0"/>
            <a:lstStyle/>
            <a:p>
              <a:endParaRPr/>
            </a:p>
          </p:txBody>
        </p:sp>
        <p:sp>
          <p:nvSpPr>
            <p:cNvPr id="76" name="object 76"/>
            <p:cNvSpPr/>
            <p:nvPr/>
          </p:nvSpPr>
          <p:spPr>
            <a:xfrm>
              <a:off x="3578339" y="1103375"/>
              <a:ext cx="2867025" cy="5043170"/>
            </a:xfrm>
            <a:custGeom>
              <a:avLst/>
              <a:gdLst/>
              <a:ahLst/>
              <a:cxnLst/>
              <a:rect l="l" t="t" r="r" b="b"/>
              <a:pathLst>
                <a:path w="2867025" h="5043170">
                  <a:moveTo>
                    <a:pt x="2816352" y="0"/>
                  </a:moveTo>
                  <a:lnTo>
                    <a:pt x="2808732" y="0"/>
                  </a:lnTo>
                  <a:lnTo>
                    <a:pt x="2816352" y="6108"/>
                  </a:lnTo>
                  <a:lnTo>
                    <a:pt x="2816352" y="0"/>
                  </a:lnTo>
                  <a:close/>
                </a:path>
                <a:path w="2867025" h="5043170">
                  <a:moveTo>
                    <a:pt x="2866656" y="48768"/>
                  </a:moveTo>
                  <a:lnTo>
                    <a:pt x="2816352" y="6108"/>
                  </a:lnTo>
                  <a:lnTo>
                    <a:pt x="2816352" y="4992624"/>
                  </a:lnTo>
                  <a:lnTo>
                    <a:pt x="0" y="4992624"/>
                  </a:lnTo>
                  <a:lnTo>
                    <a:pt x="48768" y="5042928"/>
                  </a:lnTo>
                  <a:lnTo>
                    <a:pt x="2866656" y="5042928"/>
                  </a:lnTo>
                  <a:lnTo>
                    <a:pt x="2866656" y="48768"/>
                  </a:lnTo>
                  <a:close/>
                </a:path>
              </a:pathLst>
            </a:custGeom>
            <a:solidFill>
              <a:srgbClr val="525252"/>
            </a:solidFill>
          </p:spPr>
          <p:txBody>
            <a:bodyPr wrap="square" lIns="0" tIns="0" rIns="0" bIns="0" rtlCol="0"/>
            <a:lstStyle/>
            <a:p>
              <a:endParaRPr/>
            </a:p>
          </p:txBody>
        </p:sp>
        <p:sp>
          <p:nvSpPr>
            <p:cNvPr id="77" name="object 77"/>
            <p:cNvSpPr/>
            <p:nvPr/>
          </p:nvSpPr>
          <p:spPr>
            <a:xfrm>
              <a:off x="3578352" y="1103375"/>
              <a:ext cx="2867025" cy="5043170"/>
            </a:xfrm>
            <a:custGeom>
              <a:avLst/>
              <a:gdLst/>
              <a:ahLst/>
              <a:cxnLst/>
              <a:rect l="l" t="t" r="r" b="b"/>
              <a:pathLst>
                <a:path w="2867025" h="5043170">
                  <a:moveTo>
                    <a:pt x="2808732" y="0"/>
                  </a:moveTo>
                  <a:lnTo>
                    <a:pt x="2866644" y="48768"/>
                  </a:lnTo>
                  <a:lnTo>
                    <a:pt x="2866644" y="5042916"/>
                  </a:lnTo>
                  <a:lnTo>
                    <a:pt x="48767" y="5042916"/>
                  </a:lnTo>
                  <a:lnTo>
                    <a:pt x="0" y="4992624"/>
                  </a:lnTo>
                  <a:lnTo>
                    <a:pt x="2816351" y="4992624"/>
                  </a:lnTo>
                  <a:lnTo>
                    <a:pt x="2816351" y="0"/>
                  </a:lnTo>
                </a:path>
              </a:pathLst>
            </a:custGeom>
            <a:ln w="18288">
              <a:solidFill>
                <a:srgbClr val="000000"/>
              </a:solidFill>
            </a:ln>
          </p:spPr>
          <p:txBody>
            <a:bodyPr wrap="square" lIns="0" tIns="0" rIns="0" bIns="0" rtlCol="0"/>
            <a:lstStyle/>
            <a:p>
              <a:endParaRPr/>
            </a:p>
          </p:txBody>
        </p:sp>
        <p:sp>
          <p:nvSpPr>
            <p:cNvPr id="78" name="object 78"/>
            <p:cNvSpPr/>
            <p:nvPr/>
          </p:nvSpPr>
          <p:spPr>
            <a:xfrm>
              <a:off x="6394704" y="6095999"/>
              <a:ext cx="50800" cy="50800"/>
            </a:xfrm>
            <a:custGeom>
              <a:avLst/>
              <a:gdLst/>
              <a:ahLst/>
              <a:cxnLst/>
              <a:rect l="l" t="t" r="r" b="b"/>
              <a:pathLst>
                <a:path w="50800" h="50800">
                  <a:moveTo>
                    <a:pt x="50292" y="50292"/>
                  </a:moveTo>
                  <a:lnTo>
                    <a:pt x="0" y="0"/>
                  </a:lnTo>
                  <a:lnTo>
                    <a:pt x="50292" y="50292"/>
                  </a:lnTo>
                  <a:close/>
                </a:path>
              </a:pathLst>
            </a:custGeom>
            <a:solidFill>
              <a:srgbClr val="C3C3C3"/>
            </a:solidFill>
          </p:spPr>
          <p:txBody>
            <a:bodyPr wrap="square" lIns="0" tIns="0" rIns="0" bIns="0" rtlCol="0"/>
            <a:lstStyle/>
            <a:p>
              <a:endParaRPr/>
            </a:p>
          </p:txBody>
        </p:sp>
        <p:sp>
          <p:nvSpPr>
            <p:cNvPr id="79" name="object 79"/>
            <p:cNvSpPr/>
            <p:nvPr/>
          </p:nvSpPr>
          <p:spPr>
            <a:xfrm>
              <a:off x="6394704" y="6095999"/>
              <a:ext cx="50800" cy="50800"/>
            </a:xfrm>
            <a:custGeom>
              <a:avLst/>
              <a:gdLst/>
              <a:ahLst/>
              <a:cxnLst/>
              <a:rect l="l" t="t" r="r" b="b"/>
              <a:pathLst>
                <a:path w="50800" h="50800">
                  <a:moveTo>
                    <a:pt x="50292" y="50292"/>
                  </a:moveTo>
                  <a:lnTo>
                    <a:pt x="50292" y="50292"/>
                  </a:lnTo>
                  <a:lnTo>
                    <a:pt x="0" y="0"/>
                  </a:lnTo>
                </a:path>
              </a:pathLst>
            </a:custGeom>
            <a:ln w="18288">
              <a:solidFill>
                <a:srgbClr val="000000"/>
              </a:solidFill>
            </a:ln>
          </p:spPr>
          <p:txBody>
            <a:bodyPr wrap="square" lIns="0" tIns="0" rIns="0" bIns="0" rtlCol="0"/>
            <a:lstStyle/>
            <a:p>
              <a:endParaRPr/>
            </a:p>
          </p:txBody>
        </p:sp>
      </p:grpSp>
      <p:sp>
        <p:nvSpPr>
          <p:cNvPr id="80" name="object 80"/>
          <p:cNvSpPr txBox="1"/>
          <p:nvPr/>
        </p:nvSpPr>
        <p:spPr>
          <a:xfrm>
            <a:off x="3818581" y="6776659"/>
            <a:ext cx="715010" cy="215900"/>
          </a:xfrm>
          <a:prstGeom prst="rect">
            <a:avLst/>
          </a:prstGeom>
        </p:spPr>
        <p:txBody>
          <a:bodyPr vert="horz" wrap="square" lIns="0" tIns="12065" rIns="0" bIns="0" rtlCol="0">
            <a:spAutoFit/>
          </a:bodyPr>
          <a:lstStyle/>
          <a:p>
            <a:pPr marL="12700">
              <a:lnSpc>
                <a:spcPct val="100000"/>
              </a:lnSpc>
              <a:spcBef>
                <a:spcPts val="95"/>
              </a:spcBef>
            </a:pPr>
            <a:r>
              <a:rPr sz="1250" b="1" dirty="0">
                <a:latin typeface="Times New Roman"/>
                <a:cs typeface="Times New Roman"/>
              </a:rPr>
              <a:t>Figure</a:t>
            </a:r>
            <a:r>
              <a:rPr sz="1250" b="1" spc="-45" dirty="0">
                <a:latin typeface="Times New Roman"/>
                <a:cs typeface="Times New Roman"/>
              </a:rPr>
              <a:t> </a:t>
            </a:r>
            <a:r>
              <a:rPr sz="1250" b="1" spc="-25" dirty="0">
                <a:latin typeface="Times New Roman"/>
                <a:cs typeface="Times New Roman"/>
              </a:rPr>
              <a:t>9.2</a:t>
            </a:r>
            <a:endParaRPr sz="1250">
              <a:latin typeface="Times New Roman"/>
              <a:cs typeface="Times New Roman"/>
            </a:endParaRPr>
          </a:p>
        </p:txBody>
      </p:sp>
      <p:sp>
        <p:nvSpPr>
          <p:cNvPr id="82" name="object 82"/>
          <p:cNvSpPr txBox="1"/>
          <p:nvPr/>
        </p:nvSpPr>
        <p:spPr>
          <a:xfrm>
            <a:off x="856003" y="7061748"/>
            <a:ext cx="3780154" cy="165735"/>
          </a:xfrm>
          <a:prstGeom prst="rect">
            <a:avLst/>
          </a:prstGeom>
        </p:spPr>
        <p:txBody>
          <a:bodyPr vert="horz" wrap="square" lIns="0" tIns="0" rIns="0" bIns="0" rtlCol="0">
            <a:spAutoFit/>
          </a:bodyPr>
          <a:lstStyle/>
          <a:p>
            <a:pPr marL="12700">
              <a:lnSpc>
                <a:spcPts val="1150"/>
              </a:lnSpc>
            </a:pPr>
            <a:r>
              <a:rPr sz="1100" b="1" dirty="0">
                <a:solidFill>
                  <a:srgbClr val="A5A5A5"/>
                </a:solidFill>
                <a:latin typeface="Calibri"/>
                <a:cs typeface="Calibri"/>
              </a:rPr>
              <a:t>©</a:t>
            </a:r>
            <a:r>
              <a:rPr sz="1100" b="1" spc="-20" dirty="0">
                <a:solidFill>
                  <a:srgbClr val="A5A5A5"/>
                </a:solidFill>
                <a:latin typeface="Calibri"/>
                <a:cs typeface="Calibri"/>
              </a:rPr>
              <a:t> </a:t>
            </a:r>
            <a:r>
              <a:rPr sz="1100" b="1" dirty="0">
                <a:solidFill>
                  <a:srgbClr val="A5A5A5"/>
                </a:solidFill>
                <a:latin typeface="Calibri"/>
                <a:cs typeface="Calibri"/>
              </a:rPr>
              <a:t>2017</a:t>
            </a:r>
            <a:r>
              <a:rPr sz="1100" b="1" spc="-5" dirty="0">
                <a:solidFill>
                  <a:srgbClr val="A5A5A5"/>
                </a:solidFill>
                <a:latin typeface="Calibri"/>
                <a:cs typeface="Calibri"/>
              </a:rPr>
              <a:t> </a:t>
            </a:r>
            <a:r>
              <a:rPr sz="1100" b="1" spc="-10" dirty="0">
                <a:solidFill>
                  <a:srgbClr val="A5A5A5"/>
                </a:solidFill>
                <a:latin typeface="Calibri"/>
                <a:cs typeface="Calibri"/>
              </a:rPr>
              <a:t>Pearson</a:t>
            </a:r>
            <a:r>
              <a:rPr sz="1100" b="1" spc="-65" dirty="0">
                <a:solidFill>
                  <a:srgbClr val="A5A5A5"/>
                </a:solidFill>
                <a:latin typeface="Calibri"/>
                <a:cs typeface="Calibri"/>
              </a:rPr>
              <a:t> </a:t>
            </a:r>
            <a:r>
              <a:rPr sz="1100" b="1" spc="-10" dirty="0">
                <a:solidFill>
                  <a:srgbClr val="A5A5A5"/>
                </a:solidFill>
                <a:latin typeface="Calibri"/>
                <a:cs typeface="Calibri"/>
              </a:rPr>
              <a:t>Education,</a:t>
            </a:r>
            <a:r>
              <a:rPr sz="1100" b="1" spc="-30" dirty="0">
                <a:solidFill>
                  <a:srgbClr val="A5A5A5"/>
                </a:solidFill>
                <a:latin typeface="Calibri"/>
                <a:cs typeface="Calibri"/>
              </a:rPr>
              <a:t> </a:t>
            </a:r>
            <a:r>
              <a:rPr sz="1100" b="1" dirty="0">
                <a:solidFill>
                  <a:srgbClr val="A5A5A5"/>
                </a:solidFill>
                <a:latin typeface="Calibri"/>
                <a:cs typeface="Calibri"/>
              </a:rPr>
              <a:t>Inc.,</a:t>
            </a:r>
            <a:r>
              <a:rPr sz="1100" b="1" spc="-10" dirty="0">
                <a:solidFill>
                  <a:srgbClr val="A5A5A5"/>
                </a:solidFill>
                <a:latin typeface="Calibri"/>
                <a:cs typeface="Calibri"/>
              </a:rPr>
              <a:t> Hoboken,</a:t>
            </a:r>
            <a:r>
              <a:rPr sz="1100" b="1" spc="-40" dirty="0">
                <a:solidFill>
                  <a:srgbClr val="A5A5A5"/>
                </a:solidFill>
                <a:latin typeface="Calibri"/>
                <a:cs typeface="Calibri"/>
              </a:rPr>
              <a:t> </a:t>
            </a:r>
            <a:r>
              <a:rPr sz="1100" b="1" dirty="0">
                <a:solidFill>
                  <a:srgbClr val="A5A5A5"/>
                </a:solidFill>
                <a:latin typeface="Calibri"/>
                <a:cs typeface="Calibri"/>
              </a:rPr>
              <a:t>NJ.</a:t>
            </a:r>
            <a:r>
              <a:rPr sz="1100" b="1" spc="25" dirty="0">
                <a:solidFill>
                  <a:srgbClr val="A5A5A5"/>
                </a:solidFill>
                <a:latin typeface="Calibri"/>
                <a:cs typeface="Calibri"/>
              </a:rPr>
              <a:t> </a:t>
            </a:r>
            <a:r>
              <a:rPr sz="1100" b="1" dirty="0">
                <a:solidFill>
                  <a:srgbClr val="A5A5A5"/>
                </a:solidFill>
                <a:latin typeface="Calibri"/>
                <a:cs typeface="Calibri"/>
              </a:rPr>
              <a:t>All</a:t>
            </a:r>
            <a:r>
              <a:rPr sz="1100" b="1" spc="-30" dirty="0">
                <a:solidFill>
                  <a:srgbClr val="A5A5A5"/>
                </a:solidFill>
                <a:latin typeface="Calibri"/>
                <a:cs typeface="Calibri"/>
              </a:rPr>
              <a:t> </a:t>
            </a:r>
            <a:r>
              <a:rPr sz="1100" b="1" dirty="0">
                <a:solidFill>
                  <a:srgbClr val="A5A5A5"/>
                </a:solidFill>
                <a:latin typeface="Calibri"/>
                <a:cs typeface="Calibri"/>
              </a:rPr>
              <a:t>rights</a:t>
            </a:r>
            <a:r>
              <a:rPr sz="1100" b="1" spc="-10" dirty="0">
                <a:solidFill>
                  <a:srgbClr val="A5A5A5"/>
                </a:solidFill>
                <a:latin typeface="Calibri"/>
                <a:cs typeface="Calibri"/>
              </a:rPr>
              <a:t> reserved.</a:t>
            </a:r>
            <a:endParaRPr sz="1100">
              <a:latin typeface="Calibri"/>
              <a:cs typeface="Calibri"/>
            </a:endParaRPr>
          </a:p>
        </p:txBody>
      </p:sp>
      <p:sp>
        <p:nvSpPr>
          <p:cNvPr id="81" name="object 81"/>
          <p:cNvSpPr txBox="1"/>
          <p:nvPr/>
        </p:nvSpPr>
        <p:spPr>
          <a:xfrm>
            <a:off x="4682720" y="6776659"/>
            <a:ext cx="1434465" cy="215900"/>
          </a:xfrm>
          <a:prstGeom prst="rect">
            <a:avLst/>
          </a:prstGeom>
        </p:spPr>
        <p:txBody>
          <a:bodyPr vert="horz" wrap="square" lIns="0" tIns="12065" rIns="0" bIns="0" rtlCol="0">
            <a:spAutoFit/>
          </a:bodyPr>
          <a:lstStyle/>
          <a:p>
            <a:pPr marL="12700">
              <a:lnSpc>
                <a:spcPct val="100000"/>
              </a:lnSpc>
              <a:spcBef>
                <a:spcPts val="95"/>
              </a:spcBef>
            </a:pPr>
            <a:r>
              <a:rPr sz="1250" b="1" dirty="0">
                <a:latin typeface="Times New Roman"/>
                <a:cs typeface="Times New Roman"/>
              </a:rPr>
              <a:t>Levels of</a:t>
            </a:r>
            <a:r>
              <a:rPr sz="1250" b="1" spc="-10" dirty="0">
                <a:latin typeface="Times New Roman"/>
                <a:cs typeface="Times New Roman"/>
              </a:rPr>
              <a:t> Scheduling</a:t>
            </a:r>
            <a:endParaRPr sz="1250">
              <a:latin typeface="Times New Roman"/>
              <a:cs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A624E-831D-A49E-6A8B-146C5C3D08BE}"/>
              </a:ext>
            </a:extLst>
          </p:cNvPr>
          <p:cNvSpPr>
            <a:spLocks noGrp="1"/>
          </p:cNvSpPr>
          <p:nvPr>
            <p:ph type="title"/>
          </p:nvPr>
        </p:nvSpPr>
        <p:spPr>
          <a:xfrm>
            <a:off x="1905001" y="685800"/>
            <a:ext cx="7162800" cy="430887"/>
          </a:xfrm>
        </p:spPr>
        <p:txBody>
          <a:bodyPr/>
          <a:lstStyle/>
          <a:p>
            <a:r>
              <a:rPr lang="zh-CN" altLang="en-US" dirty="0"/>
              <a:t>🙋</a:t>
            </a:r>
            <a:r>
              <a:rPr lang="en-US" altLang="zh-CN" dirty="0"/>
              <a:t> Question</a:t>
            </a:r>
            <a:endParaRPr lang="zh-CN" altLang="en-US" dirty="0"/>
          </a:p>
        </p:txBody>
      </p:sp>
      <p:sp>
        <p:nvSpPr>
          <p:cNvPr id="3" name="Text Placeholder 2">
            <a:extLst>
              <a:ext uri="{FF2B5EF4-FFF2-40B4-BE49-F238E27FC236}">
                <a16:creationId xmlns:a16="http://schemas.microsoft.com/office/drawing/2014/main" id="{5CC12A9E-FA88-9169-DE56-97188B3034B2}"/>
              </a:ext>
            </a:extLst>
          </p:cNvPr>
          <p:cNvSpPr>
            <a:spLocks noGrp="1"/>
          </p:cNvSpPr>
          <p:nvPr>
            <p:ph type="body" idx="1"/>
          </p:nvPr>
        </p:nvSpPr>
        <p:spPr>
          <a:xfrm>
            <a:off x="838200" y="1481078"/>
            <a:ext cx="8703273" cy="1538883"/>
          </a:xfrm>
        </p:spPr>
        <p:txBody>
          <a:bodyPr/>
          <a:lstStyle/>
          <a:p>
            <a:pPr algn="just"/>
            <a:r>
              <a:rPr lang="en-US" altLang="zh-CN" sz="2000" b="1" i="0" dirty="0">
                <a:solidFill>
                  <a:srgbClr val="040304"/>
                </a:solidFill>
                <a:effectLst/>
                <a:latin typeface="Roboto" panose="02000000000000000000" pitchFamily="2" charset="0"/>
              </a:rPr>
              <a:t>Consider a system which has a CPU bound process, which require the burst time of 40 seconds. The multilevel Feed Back Queue scheduling algorithm is used and the queue time quantum '2' seconds and in each level it is incremented by '5' seconds. Then how many times the process will be interrupted and on which queue the process will terminate the execution?</a:t>
            </a:r>
            <a:endParaRPr lang="zh-CN" altLang="en-US" sz="2000" b="1" dirty="0"/>
          </a:p>
        </p:txBody>
      </p:sp>
      <p:sp>
        <p:nvSpPr>
          <p:cNvPr id="8" name="TextBox 7">
            <a:extLst>
              <a:ext uri="{FF2B5EF4-FFF2-40B4-BE49-F238E27FC236}">
                <a16:creationId xmlns:a16="http://schemas.microsoft.com/office/drawing/2014/main" id="{187C215E-C706-BD90-5CA6-8B7E01E89E42}"/>
              </a:ext>
            </a:extLst>
          </p:cNvPr>
          <p:cNvSpPr txBox="1"/>
          <p:nvPr/>
        </p:nvSpPr>
        <p:spPr>
          <a:xfrm>
            <a:off x="685800" y="3429000"/>
            <a:ext cx="8855673" cy="2862322"/>
          </a:xfrm>
          <a:prstGeom prst="rect">
            <a:avLst/>
          </a:prstGeom>
          <a:noFill/>
        </p:spPr>
        <p:txBody>
          <a:bodyPr wrap="square">
            <a:spAutoFit/>
          </a:bodyPr>
          <a:lstStyle/>
          <a:p>
            <a:r>
              <a:rPr lang="en-US" altLang="zh-CN" dirty="0"/>
              <a:t>Process P needs 40 Seconds for total execution. </a:t>
            </a:r>
          </a:p>
          <a:p>
            <a:r>
              <a:rPr lang="en-US" altLang="zh-CN" dirty="0"/>
              <a:t>Multilevel Feedback queue:</a:t>
            </a:r>
          </a:p>
          <a:p>
            <a:r>
              <a:rPr lang="en-US" altLang="zh-CN" dirty="0"/>
              <a:t>Queue1 = 2</a:t>
            </a:r>
          </a:p>
          <a:p>
            <a:r>
              <a:rPr lang="en-US" altLang="zh-CN" dirty="0"/>
              <a:t>Queue2 = 7  (2+5)</a:t>
            </a:r>
          </a:p>
          <a:p>
            <a:r>
              <a:rPr lang="en-US" altLang="zh-CN" dirty="0"/>
              <a:t>Queue3 = 12 (7+5)</a:t>
            </a:r>
          </a:p>
          <a:p>
            <a:r>
              <a:rPr lang="en-US" altLang="zh-CN" dirty="0"/>
              <a:t>Queue4 = 17 (12+5)</a:t>
            </a:r>
          </a:p>
          <a:p>
            <a:r>
              <a:rPr lang="en-US" altLang="zh-CN" dirty="0"/>
              <a:t>Queue5 = 2  (left time)</a:t>
            </a:r>
          </a:p>
          <a:p>
            <a:r>
              <a:rPr lang="en-US" altLang="zh-CN" dirty="0"/>
              <a:t>In summary, process is interrupted 4 times, and on 5th queue process completed its execution.</a:t>
            </a:r>
          </a:p>
          <a:p>
            <a:r>
              <a:rPr lang="en-US" altLang="zh-CN" b="1" dirty="0"/>
              <a:t>Hence, (b) is correct option</a:t>
            </a:r>
            <a:endParaRPr lang="zh-CN" altLang="en-US" b="1" dirty="0"/>
          </a:p>
        </p:txBody>
      </p:sp>
    </p:spTree>
    <p:extLst>
      <p:ext uri="{BB962C8B-B14F-4D97-AF65-F5344CB8AC3E}">
        <p14:creationId xmlns:p14="http://schemas.microsoft.com/office/powerpoint/2010/main" val="37866983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FA768F-0315-F5D8-0574-E859F0316AED}"/>
              </a:ext>
            </a:extLst>
          </p:cNvPr>
          <p:cNvSpPr>
            <a:spLocks noGrp="1"/>
          </p:cNvSpPr>
          <p:nvPr>
            <p:ph type="body" idx="1"/>
          </p:nvPr>
        </p:nvSpPr>
        <p:spPr>
          <a:xfrm>
            <a:off x="990600" y="1531709"/>
            <a:ext cx="4262120" cy="5232202"/>
          </a:xfrm>
        </p:spPr>
        <p:txBody>
          <a:bodyPr/>
          <a:lstStyle/>
          <a:p>
            <a:r>
              <a:rPr lang="en-US" altLang="zh-CN" sz="2000" dirty="0"/>
              <a:t>Consider a system with three processes having the following burst times:</a:t>
            </a:r>
          </a:p>
          <a:p>
            <a:r>
              <a:rPr lang="en-US" altLang="zh-CN" sz="2000" b="1" dirty="0"/>
              <a:t>Process P1:</a:t>
            </a:r>
            <a:r>
              <a:rPr lang="en-US" altLang="zh-CN" sz="2000" dirty="0"/>
              <a:t> 30 seconds</a:t>
            </a:r>
          </a:p>
          <a:p>
            <a:r>
              <a:rPr lang="en-US" altLang="zh-CN" sz="2000" b="1" dirty="0"/>
              <a:t>Process P2:</a:t>
            </a:r>
            <a:r>
              <a:rPr lang="en-US" altLang="zh-CN" sz="2000" dirty="0"/>
              <a:t> 20 seconds</a:t>
            </a:r>
          </a:p>
          <a:p>
            <a:r>
              <a:rPr lang="en-US" altLang="zh-CN" sz="2000" b="1" dirty="0"/>
              <a:t>Process P3:</a:t>
            </a:r>
            <a:r>
              <a:rPr lang="en-US" altLang="zh-CN" sz="2000" dirty="0"/>
              <a:t> 10 seconds</a:t>
            </a:r>
          </a:p>
          <a:p>
            <a:r>
              <a:rPr lang="en-US" altLang="zh-CN" sz="2000" dirty="0"/>
              <a:t>The MLFQ scheduling algorithm is used with the following time quantum structure:</a:t>
            </a:r>
          </a:p>
          <a:p>
            <a:pPr>
              <a:buFont typeface="Arial" panose="020B0604020202020204" pitchFamily="34" charset="0"/>
              <a:buChar char="•"/>
            </a:pPr>
            <a:r>
              <a:rPr lang="en-US" altLang="zh-CN" sz="2000" b="1" dirty="0"/>
              <a:t>Q1:</a:t>
            </a:r>
            <a:r>
              <a:rPr lang="en-US" altLang="zh-CN" sz="2000" dirty="0"/>
              <a:t> 5 seconds</a:t>
            </a:r>
          </a:p>
          <a:p>
            <a:r>
              <a:rPr lang="en-US" altLang="zh-CN" sz="2000" b="1" dirty="0"/>
              <a:t>Q2:</a:t>
            </a:r>
            <a:r>
              <a:rPr lang="en-US" altLang="zh-CN" sz="2000" dirty="0"/>
              <a:t> 10 seconds</a:t>
            </a:r>
          </a:p>
          <a:p>
            <a:r>
              <a:rPr lang="en-US" altLang="zh-CN" sz="2000" b="1" dirty="0"/>
              <a:t>Q3:</a:t>
            </a:r>
            <a:r>
              <a:rPr lang="en-US" altLang="zh-CN" sz="2000" dirty="0"/>
              <a:t> 15 seconds</a:t>
            </a:r>
          </a:p>
          <a:p>
            <a:r>
              <a:rPr lang="en-US" altLang="zh-CN" sz="2000" dirty="0"/>
              <a:t>If all processes arrive at the same time, determine:</a:t>
            </a:r>
          </a:p>
          <a:p>
            <a:pPr>
              <a:buFont typeface="+mj-lt"/>
              <a:buAutoNum type="arabicPeriod"/>
            </a:pPr>
            <a:r>
              <a:rPr lang="en-US" altLang="zh-CN" sz="2000" dirty="0"/>
              <a:t>How many times each process will be interrupted?</a:t>
            </a:r>
          </a:p>
          <a:p>
            <a:pPr>
              <a:buFont typeface="+mj-lt"/>
              <a:buAutoNum type="arabicPeriod"/>
            </a:pPr>
            <a:r>
              <a:rPr lang="en-US" altLang="zh-CN" sz="2000" dirty="0"/>
              <a:t>In which queue will each process complete its execution?</a:t>
            </a:r>
          </a:p>
        </p:txBody>
      </p:sp>
      <p:sp>
        <p:nvSpPr>
          <p:cNvPr id="4" name="Title 1">
            <a:extLst>
              <a:ext uri="{FF2B5EF4-FFF2-40B4-BE49-F238E27FC236}">
                <a16:creationId xmlns:a16="http://schemas.microsoft.com/office/drawing/2014/main" id="{8FD1B656-7E56-3E2C-2773-FCBD9CD24BCE}"/>
              </a:ext>
            </a:extLst>
          </p:cNvPr>
          <p:cNvSpPr>
            <a:spLocks noGrp="1"/>
          </p:cNvSpPr>
          <p:nvPr>
            <p:ph type="title"/>
          </p:nvPr>
        </p:nvSpPr>
        <p:spPr>
          <a:xfrm>
            <a:off x="1905001" y="685800"/>
            <a:ext cx="7162800" cy="430887"/>
          </a:xfrm>
        </p:spPr>
        <p:txBody>
          <a:bodyPr/>
          <a:lstStyle/>
          <a:p>
            <a:r>
              <a:rPr lang="zh-CN" altLang="en-US" dirty="0"/>
              <a:t>🙋</a:t>
            </a:r>
            <a:r>
              <a:rPr lang="en-US" altLang="zh-CN" dirty="0"/>
              <a:t> Question</a:t>
            </a:r>
            <a:endParaRPr lang="zh-CN" altLang="en-US" dirty="0"/>
          </a:p>
        </p:txBody>
      </p:sp>
    </p:spTree>
    <p:extLst>
      <p:ext uri="{BB962C8B-B14F-4D97-AF65-F5344CB8AC3E}">
        <p14:creationId xmlns:p14="http://schemas.microsoft.com/office/powerpoint/2010/main" val="6301825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FA768F-0315-F5D8-0574-E859F0316AED}"/>
              </a:ext>
            </a:extLst>
          </p:cNvPr>
          <p:cNvSpPr>
            <a:spLocks noGrp="1"/>
          </p:cNvSpPr>
          <p:nvPr>
            <p:ph type="body" idx="1"/>
          </p:nvPr>
        </p:nvSpPr>
        <p:spPr>
          <a:xfrm>
            <a:off x="990600" y="1531709"/>
            <a:ext cx="4262120" cy="5232202"/>
          </a:xfrm>
        </p:spPr>
        <p:txBody>
          <a:bodyPr/>
          <a:lstStyle/>
          <a:p>
            <a:r>
              <a:rPr lang="en-US" altLang="zh-CN" sz="2000" dirty="0"/>
              <a:t>Consider a system with three processes having the following burst times:</a:t>
            </a:r>
          </a:p>
          <a:p>
            <a:r>
              <a:rPr lang="en-US" altLang="zh-CN" sz="2000" b="1" dirty="0"/>
              <a:t>Process P1:</a:t>
            </a:r>
            <a:r>
              <a:rPr lang="en-US" altLang="zh-CN" sz="2000" dirty="0"/>
              <a:t> 30 seconds</a:t>
            </a:r>
          </a:p>
          <a:p>
            <a:r>
              <a:rPr lang="en-US" altLang="zh-CN" sz="2000" b="1" dirty="0"/>
              <a:t>Process P2:</a:t>
            </a:r>
            <a:r>
              <a:rPr lang="en-US" altLang="zh-CN" sz="2000" dirty="0"/>
              <a:t> 20 seconds</a:t>
            </a:r>
          </a:p>
          <a:p>
            <a:r>
              <a:rPr lang="en-US" altLang="zh-CN" sz="2000" b="1" dirty="0"/>
              <a:t>Process P3:</a:t>
            </a:r>
            <a:r>
              <a:rPr lang="en-US" altLang="zh-CN" sz="2000" dirty="0"/>
              <a:t> 10 seconds</a:t>
            </a:r>
          </a:p>
          <a:p>
            <a:r>
              <a:rPr lang="en-US" altLang="zh-CN" sz="2000" dirty="0"/>
              <a:t>The MLFQ scheduling algorithm is used with the following time quantum structure:</a:t>
            </a:r>
          </a:p>
          <a:p>
            <a:r>
              <a:rPr lang="en-US" altLang="zh-CN" sz="2000" b="1" dirty="0"/>
              <a:t>Q1:</a:t>
            </a:r>
            <a:r>
              <a:rPr lang="en-US" altLang="zh-CN" sz="2000" dirty="0"/>
              <a:t> 5 seconds</a:t>
            </a:r>
          </a:p>
          <a:p>
            <a:r>
              <a:rPr lang="en-US" altLang="zh-CN" sz="2000" b="1" dirty="0"/>
              <a:t>Q2:</a:t>
            </a:r>
            <a:r>
              <a:rPr lang="en-US" altLang="zh-CN" sz="2000" dirty="0"/>
              <a:t> 10 seconds</a:t>
            </a:r>
          </a:p>
          <a:p>
            <a:r>
              <a:rPr lang="en-US" altLang="zh-CN" sz="2000" b="1" dirty="0"/>
              <a:t>Q3:</a:t>
            </a:r>
            <a:r>
              <a:rPr lang="en-US" altLang="zh-CN" sz="2000" dirty="0"/>
              <a:t> 15 seconds</a:t>
            </a:r>
          </a:p>
          <a:p>
            <a:r>
              <a:rPr lang="en-US" altLang="zh-CN" sz="2000" dirty="0"/>
              <a:t>If all processes arrive at the same time, determine:</a:t>
            </a:r>
          </a:p>
          <a:p>
            <a:pPr>
              <a:buFont typeface="+mj-lt"/>
              <a:buAutoNum type="arabicPeriod"/>
            </a:pPr>
            <a:r>
              <a:rPr lang="en-US" altLang="zh-CN" sz="2000" dirty="0"/>
              <a:t>How many times each process will be interrupted?</a:t>
            </a:r>
          </a:p>
          <a:p>
            <a:pPr>
              <a:buFont typeface="+mj-lt"/>
              <a:buAutoNum type="arabicPeriod"/>
            </a:pPr>
            <a:r>
              <a:rPr lang="en-US" altLang="zh-CN" sz="2000" dirty="0"/>
              <a:t>In which queue will each process complete its execution?</a:t>
            </a:r>
          </a:p>
        </p:txBody>
      </p:sp>
      <p:sp>
        <p:nvSpPr>
          <p:cNvPr id="4" name="Title 1">
            <a:extLst>
              <a:ext uri="{FF2B5EF4-FFF2-40B4-BE49-F238E27FC236}">
                <a16:creationId xmlns:a16="http://schemas.microsoft.com/office/drawing/2014/main" id="{8FD1B656-7E56-3E2C-2773-FCBD9CD24BCE}"/>
              </a:ext>
            </a:extLst>
          </p:cNvPr>
          <p:cNvSpPr>
            <a:spLocks noGrp="1"/>
          </p:cNvSpPr>
          <p:nvPr>
            <p:ph type="title"/>
          </p:nvPr>
        </p:nvSpPr>
        <p:spPr>
          <a:xfrm>
            <a:off x="1905001" y="685800"/>
            <a:ext cx="7162800" cy="430887"/>
          </a:xfrm>
        </p:spPr>
        <p:txBody>
          <a:bodyPr/>
          <a:lstStyle/>
          <a:p>
            <a:r>
              <a:rPr lang="zh-CN" altLang="en-US" dirty="0"/>
              <a:t>🙋</a:t>
            </a:r>
            <a:r>
              <a:rPr lang="en-US" altLang="zh-CN" dirty="0"/>
              <a:t> Question</a:t>
            </a:r>
            <a:endParaRPr lang="zh-CN" altLang="en-US" dirty="0"/>
          </a:p>
        </p:txBody>
      </p:sp>
      <p:sp>
        <p:nvSpPr>
          <p:cNvPr id="6" name="TextBox 5">
            <a:extLst>
              <a:ext uri="{FF2B5EF4-FFF2-40B4-BE49-F238E27FC236}">
                <a16:creationId xmlns:a16="http://schemas.microsoft.com/office/drawing/2014/main" id="{E8FAB742-1BEF-A6BF-72BD-E6F6EAD0D762}"/>
              </a:ext>
            </a:extLst>
          </p:cNvPr>
          <p:cNvSpPr txBox="1"/>
          <p:nvPr/>
        </p:nvSpPr>
        <p:spPr>
          <a:xfrm>
            <a:off x="5638800" y="2732038"/>
            <a:ext cx="4262120" cy="3416320"/>
          </a:xfrm>
          <a:prstGeom prst="rect">
            <a:avLst/>
          </a:prstGeom>
          <a:noFill/>
        </p:spPr>
        <p:txBody>
          <a:bodyPr wrap="square">
            <a:spAutoFit/>
          </a:bodyPr>
          <a:lstStyle/>
          <a:p>
            <a:r>
              <a:rPr lang="en-US" altLang="zh-CN" b="1" dirty="0"/>
              <a:t>Arrivals at Queues:</a:t>
            </a:r>
            <a:endParaRPr lang="en-US" altLang="zh-CN" dirty="0"/>
          </a:p>
          <a:p>
            <a:r>
              <a:rPr lang="en-US" altLang="zh-CN" dirty="0"/>
              <a:t>P1: 3 times (Q1, Q2, Q3)</a:t>
            </a:r>
          </a:p>
          <a:p>
            <a:r>
              <a:rPr lang="en-US" altLang="zh-CN" dirty="0"/>
              <a:t>P2: 3 times (Q1, Q2, Q3)</a:t>
            </a:r>
          </a:p>
          <a:p>
            <a:r>
              <a:rPr lang="en-US" altLang="zh-CN" dirty="0"/>
              <a:t>P3: 1 time (Q1,Q2)</a:t>
            </a:r>
          </a:p>
          <a:p>
            <a:r>
              <a:rPr lang="en-US" altLang="zh-CN" b="1" dirty="0"/>
              <a:t>Interrupts:</a:t>
            </a:r>
          </a:p>
          <a:p>
            <a:r>
              <a:rPr lang="en-US" altLang="zh-CN" dirty="0"/>
              <a:t>P1: 3 times (Q1, Q2)</a:t>
            </a:r>
          </a:p>
          <a:p>
            <a:r>
              <a:rPr lang="en-US" altLang="zh-CN" dirty="0"/>
              <a:t>P2: 3 times (Q1, Q2)</a:t>
            </a:r>
          </a:p>
          <a:p>
            <a:r>
              <a:rPr lang="en-US" altLang="zh-CN" dirty="0"/>
              <a:t>P3: 1 time (Q1)</a:t>
            </a:r>
            <a:endParaRPr lang="en-US" altLang="zh-CN" b="1" dirty="0"/>
          </a:p>
          <a:p>
            <a:r>
              <a:rPr lang="en-US" altLang="zh-CN" b="1" dirty="0"/>
              <a:t>Completion in Queues:</a:t>
            </a:r>
            <a:endParaRPr lang="en-US" altLang="zh-CN" dirty="0"/>
          </a:p>
          <a:p>
            <a:r>
              <a:rPr lang="en-US" altLang="zh-CN" dirty="0"/>
              <a:t>P1: Q3</a:t>
            </a:r>
          </a:p>
          <a:p>
            <a:r>
              <a:rPr lang="en-US" altLang="zh-CN" dirty="0"/>
              <a:t>P2: Q3</a:t>
            </a:r>
          </a:p>
          <a:p>
            <a:r>
              <a:rPr lang="en-US" altLang="zh-CN" dirty="0"/>
              <a:t>P3: Q2</a:t>
            </a:r>
          </a:p>
        </p:txBody>
      </p:sp>
    </p:spTree>
    <p:extLst>
      <p:ext uri="{BB962C8B-B14F-4D97-AF65-F5344CB8AC3E}">
        <p14:creationId xmlns:p14="http://schemas.microsoft.com/office/powerpoint/2010/main" val="3004067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70D89-9D92-1CCF-E26D-BE5EB8207074}"/>
              </a:ext>
            </a:extLst>
          </p:cNvPr>
          <p:cNvSpPr>
            <a:spLocks noGrp="1"/>
          </p:cNvSpPr>
          <p:nvPr>
            <p:ph type="title"/>
          </p:nvPr>
        </p:nvSpPr>
        <p:spPr>
          <a:xfrm>
            <a:off x="3505200" y="609600"/>
            <a:ext cx="2446637" cy="771577"/>
          </a:xfrm>
        </p:spPr>
        <p:txBody>
          <a:bodyPr/>
          <a:lstStyle/>
          <a:p>
            <a:r>
              <a:rPr lang="en-US" altLang="zh-CN" dirty="0"/>
              <a:t>Questions</a:t>
            </a:r>
            <a:endParaRPr lang="zh-CN" altLang="en-US" dirty="0"/>
          </a:p>
        </p:txBody>
      </p:sp>
      <p:sp>
        <p:nvSpPr>
          <p:cNvPr id="3" name="Text Placeholder 2">
            <a:extLst>
              <a:ext uri="{FF2B5EF4-FFF2-40B4-BE49-F238E27FC236}">
                <a16:creationId xmlns:a16="http://schemas.microsoft.com/office/drawing/2014/main" id="{264CF443-BB5C-2C60-FB16-A99561D78FEA}"/>
              </a:ext>
            </a:extLst>
          </p:cNvPr>
          <p:cNvSpPr>
            <a:spLocks noGrp="1"/>
          </p:cNvSpPr>
          <p:nvPr>
            <p:ph type="body" idx="1"/>
          </p:nvPr>
        </p:nvSpPr>
        <p:spPr>
          <a:xfrm>
            <a:off x="685800" y="2209800"/>
            <a:ext cx="9144000" cy="1384995"/>
          </a:xfrm>
        </p:spPr>
        <p:txBody>
          <a:bodyPr/>
          <a:lstStyle/>
          <a:p>
            <a:pPr algn="just"/>
            <a:r>
              <a:rPr lang="en-US" altLang="zh-CN" sz="1800" b="1" i="0" dirty="0">
                <a:solidFill>
                  <a:srgbClr val="040304"/>
                </a:solidFill>
                <a:effectLst/>
                <a:latin typeface="Roboto" panose="02000000000000000000" pitchFamily="2" charset="0"/>
              </a:rPr>
              <a:t>Consider a system which has a CPU bound process, which require the burst time of 37 seconds. The multilevel Feed Back Queue scheduling algorithm is used and the queue time quantum ‘1' seconds and in each level it is incremented by ‘3' seconds. Then how many times the process will be interrupted and on which queue the process will terminate the execution?</a:t>
            </a:r>
            <a:endParaRPr lang="zh-CN" altLang="en-US" sz="1800" b="1" dirty="0"/>
          </a:p>
        </p:txBody>
      </p:sp>
    </p:spTree>
    <p:extLst>
      <p:ext uri="{BB962C8B-B14F-4D97-AF65-F5344CB8AC3E}">
        <p14:creationId xmlns:p14="http://schemas.microsoft.com/office/powerpoint/2010/main" val="3963133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FA768F-0315-F5D8-0574-E859F0316AED}"/>
              </a:ext>
            </a:extLst>
          </p:cNvPr>
          <p:cNvSpPr>
            <a:spLocks noGrp="1"/>
          </p:cNvSpPr>
          <p:nvPr>
            <p:ph type="body" idx="1"/>
          </p:nvPr>
        </p:nvSpPr>
        <p:spPr>
          <a:xfrm>
            <a:off x="838200" y="1752600"/>
            <a:ext cx="8915400" cy="2462213"/>
          </a:xfrm>
        </p:spPr>
        <p:txBody>
          <a:bodyPr/>
          <a:lstStyle/>
          <a:p>
            <a:r>
              <a:rPr lang="en-US" altLang="zh-CN" sz="2000" dirty="0"/>
              <a:t>A system contains a CPU-bound process that requires a burst time of 50 seconds. The MLFQ scheduling algorithm is configured with:</a:t>
            </a:r>
          </a:p>
          <a:p>
            <a:r>
              <a:rPr lang="en-US" altLang="zh-CN" sz="2000" b="1" dirty="0"/>
              <a:t>Q1:</a:t>
            </a:r>
            <a:r>
              <a:rPr lang="en-US" altLang="zh-CN" sz="2000" dirty="0"/>
              <a:t> Time quantum = 3 seconds</a:t>
            </a:r>
          </a:p>
          <a:p>
            <a:r>
              <a:rPr lang="en-US" altLang="zh-CN" sz="2000" b="1" dirty="0"/>
              <a:t>Q2:</a:t>
            </a:r>
            <a:r>
              <a:rPr lang="en-US" altLang="zh-CN" sz="2000" dirty="0"/>
              <a:t> Time quantum = 6 seconds</a:t>
            </a:r>
          </a:p>
          <a:p>
            <a:r>
              <a:rPr lang="en-US" altLang="zh-CN" sz="2000" b="1" dirty="0"/>
              <a:t>Q3:</a:t>
            </a:r>
            <a:r>
              <a:rPr lang="en-US" altLang="zh-CN" sz="2000" dirty="0"/>
              <a:t> Time quantum = 12 seconds</a:t>
            </a:r>
          </a:p>
          <a:p>
            <a:r>
              <a:rPr lang="en-US" altLang="zh-CN" sz="2000" dirty="0"/>
              <a:t>Calculate:</a:t>
            </a:r>
          </a:p>
          <a:p>
            <a:pPr>
              <a:buFont typeface="+mj-lt"/>
              <a:buAutoNum type="arabicPeriod"/>
            </a:pPr>
            <a:r>
              <a:rPr lang="en-US" altLang="zh-CN" sz="2000" dirty="0"/>
              <a:t>How many times will the process be interrupted during execution?</a:t>
            </a:r>
          </a:p>
          <a:p>
            <a:pPr>
              <a:buFont typeface="+mj-lt"/>
              <a:buAutoNum type="arabicPeriod"/>
            </a:pPr>
            <a:r>
              <a:rPr lang="en-US" altLang="zh-CN" sz="2000" dirty="0"/>
              <a:t>Which queue will the process terminate in?</a:t>
            </a:r>
          </a:p>
        </p:txBody>
      </p:sp>
      <p:sp>
        <p:nvSpPr>
          <p:cNvPr id="4" name="Title 1">
            <a:extLst>
              <a:ext uri="{FF2B5EF4-FFF2-40B4-BE49-F238E27FC236}">
                <a16:creationId xmlns:a16="http://schemas.microsoft.com/office/drawing/2014/main" id="{8FD1B656-7E56-3E2C-2773-FCBD9CD24BCE}"/>
              </a:ext>
            </a:extLst>
          </p:cNvPr>
          <p:cNvSpPr>
            <a:spLocks noGrp="1"/>
          </p:cNvSpPr>
          <p:nvPr>
            <p:ph type="title"/>
          </p:nvPr>
        </p:nvSpPr>
        <p:spPr>
          <a:xfrm>
            <a:off x="1905001" y="685800"/>
            <a:ext cx="7162800" cy="430887"/>
          </a:xfrm>
        </p:spPr>
        <p:txBody>
          <a:bodyPr/>
          <a:lstStyle/>
          <a:p>
            <a:r>
              <a:rPr lang="zh-CN" altLang="en-US" dirty="0"/>
              <a:t>🙋</a:t>
            </a:r>
            <a:r>
              <a:rPr lang="en-US" altLang="zh-CN" dirty="0"/>
              <a:t> Question</a:t>
            </a:r>
            <a:endParaRPr lang="zh-CN" altLang="en-US" dirty="0"/>
          </a:p>
        </p:txBody>
      </p:sp>
    </p:spTree>
    <p:extLst>
      <p:ext uri="{BB962C8B-B14F-4D97-AF65-F5344CB8AC3E}">
        <p14:creationId xmlns:p14="http://schemas.microsoft.com/office/powerpoint/2010/main" val="7622594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FA768F-0315-F5D8-0574-E859F0316AED}"/>
              </a:ext>
            </a:extLst>
          </p:cNvPr>
          <p:cNvSpPr>
            <a:spLocks noGrp="1"/>
          </p:cNvSpPr>
          <p:nvPr>
            <p:ph type="body" idx="1"/>
          </p:nvPr>
        </p:nvSpPr>
        <p:spPr>
          <a:xfrm>
            <a:off x="838200" y="1752600"/>
            <a:ext cx="8915400" cy="3693319"/>
          </a:xfrm>
        </p:spPr>
        <p:txBody>
          <a:bodyPr/>
          <a:lstStyle/>
          <a:p>
            <a:r>
              <a:rPr lang="en-US" altLang="zh-CN" sz="2000" dirty="0"/>
              <a:t>In a scenario with four processes:</a:t>
            </a:r>
          </a:p>
          <a:p>
            <a:r>
              <a:rPr lang="en-US" altLang="zh-CN" sz="2000" b="1" dirty="0"/>
              <a:t>P1:</a:t>
            </a:r>
            <a:r>
              <a:rPr lang="en-US" altLang="zh-CN" sz="2000" dirty="0"/>
              <a:t> 25 seconds</a:t>
            </a:r>
          </a:p>
          <a:p>
            <a:r>
              <a:rPr lang="en-US" altLang="zh-CN" sz="2000" b="1" dirty="0"/>
              <a:t>P2:</a:t>
            </a:r>
            <a:r>
              <a:rPr lang="en-US" altLang="zh-CN" sz="2000" dirty="0"/>
              <a:t> 15 seconds</a:t>
            </a:r>
          </a:p>
          <a:p>
            <a:r>
              <a:rPr lang="en-US" altLang="zh-CN" sz="2000" b="1" dirty="0"/>
              <a:t>P3:</a:t>
            </a:r>
            <a:r>
              <a:rPr lang="en-US" altLang="zh-CN" sz="2000" dirty="0"/>
              <a:t> 35 seconds</a:t>
            </a:r>
          </a:p>
          <a:p>
            <a:r>
              <a:rPr lang="en-US" altLang="zh-CN" sz="2000" b="1" dirty="0"/>
              <a:t>P4:</a:t>
            </a:r>
            <a:r>
              <a:rPr lang="en-US" altLang="zh-CN" sz="2000" dirty="0"/>
              <a:t> 5 seconds</a:t>
            </a:r>
          </a:p>
          <a:p>
            <a:r>
              <a:rPr lang="en-US" altLang="zh-CN" sz="2000" dirty="0"/>
              <a:t>Using an MLFQ scheduling algorithm with the following time </a:t>
            </a:r>
            <a:r>
              <a:rPr lang="en-US" altLang="zh-CN" sz="2000" dirty="0" err="1"/>
              <a:t>quantums</a:t>
            </a:r>
            <a:r>
              <a:rPr lang="en-US" altLang="zh-CN" sz="2000" dirty="0"/>
              <a:t>:</a:t>
            </a:r>
          </a:p>
          <a:p>
            <a:r>
              <a:rPr lang="en-US" altLang="zh-CN" sz="2000" b="1" dirty="0"/>
              <a:t>Q1:</a:t>
            </a:r>
            <a:r>
              <a:rPr lang="en-US" altLang="zh-CN" sz="2000" dirty="0"/>
              <a:t> 4 seconds</a:t>
            </a:r>
          </a:p>
          <a:p>
            <a:r>
              <a:rPr lang="en-US" altLang="zh-CN" sz="2000" b="1" dirty="0"/>
              <a:t>Q2:</a:t>
            </a:r>
            <a:r>
              <a:rPr lang="en-US" altLang="zh-CN" sz="2000" dirty="0"/>
              <a:t> 8 seconds</a:t>
            </a:r>
          </a:p>
          <a:p>
            <a:r>
              <a:rPr lang="en-US" altLang="zh-CN" sz="2000" b="1" dirty="0"/>
              <a:t>Q3:</a:t>
            </a:r>
            <a:r>
              <a:rPr lang="en-US" altLang="zh-CN" sz="2000" dirty="0"/>
              <a:t> 16 seconds</a:t>
            </a:r>
          </a:p>
          <a:p>
            <a:r>
              <a:rPr lang="en-US" altLang="zh-CN" sz="2000" dirty="0"/>
              <a:t>Assuming all processes arrive simultaneously, answer:</a:t>
            </a:r>
          </a:p>
          <a:p>
            <a:pPr>
              <a:buFont typeface="+mj-lt"/>
              <a:buAutoNum type="arabicPeriod"/>
            </a:pPr>
            <a:r>
              <a:rPr lang="en-US" altLang="zh-CN" sz="2000" dirty="0"/>
              <a:t>How many total interruptions will occur?</a:t>
            </a:r>
          </a:p>
          <a:p>
            <a:pPr>
              <a:buFont typeface="+mj-lt"/>
              <a:buAutoNum type="arabicPeriod"/>
            </a:pPr>
            <a:r>
              <a:rPr lang="en-US" altLang="zh-CN" sz="2000" dirty="0"/>
              <a:t>Which processes will finish in each queue?</a:t>
            </a:r>
          </a:p>
        </p:txBody>
      </p:sp>
      <p:sp>
        <p:nvSpPr>
          <p:cNvPr id="4" name="Title 1">
            <a:extLst>
              <a:ext uri="{FF2B5EF4-FFF2-40B4-BE49-F238E27FC236}">
                <a16:creationId xmlns:a16="http://schemas.microsoft.com/office/drawing/2014/main" id="{8FD1B656-7E56-3E2C-2773-FCBD9CD24BCE}"/>
              </a:ext>
            </a:extLst>
          </p:cNvPr>
          <p:cNvSpPr>
            <a:spLocks noGrp="1"/>
          </p:cNvSpPr>
          <p:nvPr>
            <p:ph type="title"/>
          </p:nvPr>
        </p:nvSpPr>
        <p:spPr>
          <a:xfrm>
            <a:off x="1905001" y="685800"/>
            <a:ext cx="7162800" cy="430887"/>
          </a:xfrm>
        </p:spPr>
        <p:txBody>
          <a:bodyPr/>
          <a:lstStyle/>
          <a:p>
            <a:r>
              <a:rPr lang="zh-CN" altLang="en-US" dirty="0"/>
              <a:t>🙋</a:t>
            </a:r>
            <a:r>
              <a:rPr lang="en-US" altLang="zh-CN" dirty="0"/>
              <a:t> Question</a:t>
            </a:r>
            <a:endParaRPr lang="zh-CN" altLang="en-US" dirty="0"/>
          </a:p>
        </p:txBody>
      </p:sp>
    </p:spTree>
    <p:extLst>
      <p:ext uri="{BB962C8B-B14F-4D97-AF65-F5344CB8AC3E}">
        <p14:creationId xmlns:p14="http://schemas.microsoft.com/office/powerpoint/2010/main" val="12990913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FA768F-0315-F5D8-0574-E859F0316AED}"/>
              </a:ext>
            </a:extLst>
          </p:cNvPr>
          <p:cNvSpPr>
            <a:spLocks noGrp="1"/>
          </p:cNvSpPr>
          <p:nvPr>
            <p:ph type="body" idx="1"/>
          </p:nvPr>
        </p:nvSpPr>
        <p:spPr>
          <a:xfrm>
            <a:off x="838200" y="1752600"/>
            <a:ext cx="8915400" cy="2462213"/>
          </a:xfrm>
        </p:spPr>
        <p:txBody>
          <a:bodyPr/>
          <a:lstStyle/>
          <a:p>
            <a:r>
              <a:rPr lang="en-US" altLang="zh-CN" sz="2000" dirty="0"/>
              <a:t>Consider a system where a process has a burst time of 60 seconds and the MLFQ scheduling algorithm is set up as follows:</a:t>
            </a:r>
          </a:p>
          <a:p>
            <a:r>
              <a:rPr lang="en-US" altLang="zh-CN" sz="2000" b="1" dirty="0"/>
              <a:t>Q1:</a:t>
            </a:r>
            <a:r>
              <a:rPr lang="en-US" altLang="zh-CN" sz="2000" dirty="0"/>
              <a:t> Time quantum = 7 seconds</a:t>
            </a:r>
          </a:p>
          <a:p>
            <a:r>
              <a:rPr lang="en-US" altLang="zh-CN" sz="2000" b="1" dirty="0"/>
              <a:t>Q2:</a:t>
            </a:r>
            <a:r>
              <a:rPr lang="en-US" altLang="zh-CN" sz="2000" dirty="0"/>
              <a:t> Time quantum = 14 seconds</a:t>
            </a:r>
          </a:p>
          <a:p>
            <a:r>
              <a:rPr lang="en-US" altLang="zh-CN" sz="2000" b="1" dirty="0"/>
              <a:t>Q3:</a:t>
            </a:r>
            <a:r>
              <a:rPr lang="en-US" altLang="zh-CN" sz="2000" dirty="0"/>
              <a:t> Time quantum = 21 seconds</a:t>
            </a:r>
          </a:p>
          <a:p>
            <a:r>
              <a:rPr lang="en-US" altLang="zh-CN" sz="2000" dirty="0"/>
              <a:t>Determine:</a:t>
            </a:r>
          </a:p>
          <a:p>
            <a:pPr>
              <a:buFont typeface="+mj-lt"/>
              <a:buAutoNum type="arabicPeriod"/>
            </a:pPr>
            <a:r>
              <a:rPr lang="en-US" altLang="zh-CN" sz="2000" dirty="0"/>
              <a:t>The number of interruptions the process will experience.</a:t>
            </a:r>
          </a:p>
          <a:p>
            <a:pPr>
              <a:buFont typeface="+mj-lt"/>
              <a:buAutoNum type="arabicPeriod"/>
            </a:pPr>
            <a:r>
              <a:rPr lang="en-US" altLang="zh-CN" sz="2000" dirty="0"/>
              <a:t>The queue in which the process will complete its execution.</a:t>
            </a:r>
          </a:p>
        </p:txBody>
      </p:sp>
      <p:sp>
        <p:nvSpPr>
          <p:cNvPr id="4" name="Title 1">
            <a:extLst>
              <a:ext uri="{FF2B5EF4-FFF2-40B4-BE49-F238E27FC236}">
                <a16:creationId xmlns:a16="http://schemas.microsoft.com/office/drawing/2014/main" id="{8FD1B656-7E56-3E2C-2773-FCBD9CD24BCE}"/>
              </a:ext>
            </a:extLst>
          </p:cNvPr>
          <p:cNvSpPr>
            <a:spLocks noGrp="1"/>
          </p:cNvSpPr>
          <p:nvPr>
            <p:ph type="title"/>
          </p:nvPr>
        </p:nvSpPr>
        <p:spPr>
          <a:xfrm>
            <a:off x="1905001" y="685800"/>
            <a:ext cx="7162800" cy="430887"/>
          </a:xfrm>
        </p:spPr>
        <p:txBody>
          <a:bodyPr/>
          <a:lstStyle/>
          <a:p>
            <a:r>
              <a:rPr lang="zh-CN" altLang="en-US" dirty="0"/>
              <a:t>🙋</a:t>
            </a:r>
            <a:r>
              <a:rPr lang="en-US" altLang="zh-CN" dirty="0"/>
              <a:t> Question</a:t>
            </a:r>
            <a:endParaRPr lang="zh-CN" altLang="en-US" dirty="0"/>
          </a:p>
        </p:txBody>
      </p:sp>
    </p:spTree>
    <p:extLst>
      <p:ext uri="{BB962C8B-B14F-4D97-AF65-F5344CB8AC3E}">
        <p14:creationId xmlns:p14="http://schemas.microsoft.com/office/powerpoint/2010/main" val="18620272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FA768F-0315-F5D8-0574-E859F0316AED}"/>
              </a:ext>
            </a:extLst>
          </p:cNvPr>
          <p:cNvSpPr>
            <a:spLocks noGrp="1"/>
          </p:cNvSpPr>
          <p:nvPr>
            <p:ph type="body" idx="1"/>
          </p:nvPr>
        </p:nvSpPr>
        <p:spPr>
          <a:xfrm>
            <a:off x="838200" y="1752600"/>
            <a:ext cx="8915400" cy="4739759"/>
          </a:xfrm>
        </p:spPr>
        <p:txBody>
          <a:bodyPr/>
          <a:lstStyle/>
          <a:p>
            <a:r>
              <a:rPr lang="en-US" altLang="zh-CN" sz="2800" dirty="0"/>
              <a:t>A multitasking system runs three processes:</a:t>
            </a:r>
          </a:p>
          <a:p>
            <a:r>
              <a:rPr lang="en-US" altLang="zh-CN" sz="2800" b="1" dirty="0"/>
              <a:t>P1:</a:t>
            </a:r>
            <a:r>
              <a:rPr lang="en-US" altLang="zh-CN" sz="2800" dirty="0"/>
              <a:t> 50 seconds (CPU-bound)</a:t>
            </a:r>
          </a:p>
          <a:p>
            <a:r>
              <a:rPr lang="en-US" altLang="zh-CN" sz="2800" b="1" dirty="0"/>
              <a:t>P2:</a:t>
            </a:r>
            <a:r>
              <a:rPr lang="en-US" altLang="zh-CN" sz="2800" dirty="0"/>
              <a:t> 10 seconds (I/O-bound)</a:t>
            </a:r>
          </a:p>
          <a:p>
            <a:r>
              <a:rPr lang="en-US" altLang="zh-CN" sz="2800" b="1" dirty="0"/>
              <a:t>P3:</a:t>
            </a:r>
            <a:r>
              <a:rPr lang="en-US" altLang="zh-CN" sz="2800" dirty="0"/>
              <a:t> 30 seconds (CPU-bound)</a:t>
            </a:r>
          </a:p>
          <a:p>
            <a:r>
              <a:rPr lang="en-US" altLang="zh-CN" sz="2800" dirty="0"/>
              <a:t>The MLFQ algorithm has these configurations:</a:t>
            </a:r>
          </a:p>
          <a:p>
            <a:r>
              <a:rPr lang="en-US" altLang="zh-CN" sz="2800" b="1" dirty="0"/>
              <a:t>Q1:</a:t>
            </a:r>
            <a:r>
              <a:rPr lang="en-US" altLang="zh-CN" sz="2800" dirty="0"/>
              <a:t> Time quantum = 6 seconds</a:t>
            </a:r>
          </a:p>
          <a:p>
            <a:r>
              <a:rPr lang="en-US" altLang="zh-CN" sz="2800" b="1" dirty="0"/>
              <a:t>Q2:</a:t>
            </a:r>
            <a:r>
              <a:rPr lang="en-US" altLang="zh-CN" sz="2800" dirty="0"/>
              <a:t> Time quantum = 12 seconds</a:t>
            </a:r>
          </a:p>
          <a:p>
            <a:r>
              <a:rPr lang="en-US" altLang="zh-CN" sz="2800" b="1" dirty="0"/>
              <a:t>Q3:</a:t>
            </a:r>
            <a:r>
              <a:rPr lang="en-US" altLang="zh-CN" sz="2800" dirty="0"/>
              <a:t> Time quantum = 18 seconds</a:t>
            </a:r>
          </a:p>
          <a:p>
            <a:r>
              <a:rPr lang="en-US" altLang="zh-CN" sz="2800" dirty="0"/>
              <a:t>Given that P2 is expected to complete quickly, analyze:</a:t>
            </a:r>
          </a:p>
          <a:p>
            <a:pPr>
              <a:buFont typeface="+mj-lt"/>
              <a:buAutoNum type="arabicPeriod"/>
            </a:pPr>
            <a:r>
              <a:rPr lang="en-US" altLang="zh-CN" sz="2800" dirty="0"/>
              <a:t>How many interruptions will each process face?</a:t>
            </a:r>
          </a:p>
          <a:p>
            <a:pPr>
              <a:buFont typeface="+mj-lt"/>
              <a:buAutoNum type="arabicPeriod"/>
            </a:pPr>
            <a:r>
              <a:rPr lang="en-US" altLang="zh-CN" sz="2800" dirty="0"/>
              <a:t>In which queues will each process finish its execution?</a:t>
            </a:r>
          </a:p>
        </p:txBody>
      </p:sp>
      <p:sp>
        <p:nvSpPr>
          <p:cNvPr id="4" name="Title 1">
            <a:extLst>
              <a:ext uri="{FF2B5EF4-FFF2-40B4-BE49-F238E27FC236}">
                <a16:creationId xmlns:a16="http://schemas.microsoft.com/office/drawing/2014/main" id="{8FD1B656-7E56-3E2C-2773-FCBD9CD24BCE}"/>
              </a:ext>
            </a:extLst>
          </p:cNvPr>
          <p:cNvSpPr>
            <a:spLocks noGrp="1"/>
          </p:cNvSpPr>
          <p:nvPr>
            <p:ph type="title"/>
          </p:nvPr>
        </p:nvSpPr>
        <p:spPr>
          <a:xfrm>
            <a:off x="1905001" y="685800"/>
            <a:ext cx="7162800" cy="430887"/>
          </a:xfrm>
        </p:spPr>
        <p:txBody>
          <a:bodyPr/>
          <a:lstStyle/>
          <a:p>
            <a:r>
              <a:rPr lang="zh-CN" altLang="en-US" dirty="0"/>
              <a:t>🙋</a:t>
            </a:r>
            <a:r>
              <a:rPr lang="en-US" altLang="zh-CN" dirty="0"/>
              <a:t> Question</a:t>
            </a:r>
            <a:endParaRPr lang="zh-CN" altLang="en-US" dirty="0"/>
          </a:p>
        </p:txBody>
      </p:sp>
    </p:spTree>
    <p:extLst>
      <p:ext uri="{BB962C8B-B14F-4D97-AF65-F5344CB8AC3E}">
        <p14:creationId xmlns:p14="http://schemas.microsoft.com/office/powerpoint/2010/main" val="23611842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56843" y="3418332"/>
            <a:ext cx="8610600" cy="201295"/>
            <a:chOff x="656843" y="3418332"/>
            <a:chExt cx="8610600" cy="201295"/>
          </a:xfrm>
        </p:grpSpPr>
        <p:sp>
          <p:nvSpPr>
            <p:cNvPr id="3" name="object 3"/>
            <p:cNvSpPr/>
            <p:nvPr/>
          </p:nvSpPr>
          <p:spPr>
            <a:xfrm>
              <a:off x="656843" y="3418332"/>
              <a:ext cx="2870200" cy="201295"/>
            </a:xfrm>
            <a:custGeom>
              <a:avLst/>
              <a:gdLst/>
              <a:ahLst/>
              <a:cxnLst/>
              <a:rect l="l" t="t" r="r" b="b"/>
              <a:pathLst>
                <a:path w="2870200" h="201295">
                  <a:moveTo>
                    <a:pt x="2869691" y="201167"/>
                  </a:moveTo>
                  <a:lnTo>
                    <a:pt x="0" y="201167"/>
                  </a:lnTo>
                  <a:lnTo>
                    <a:pt x="0" y="0"/>
                  </a:lnTo>
                  <a:lnTo>
                    <a:pt x="2869691" y="0"/>
                  </a:lnTo>
                  <a:lnTo>
                    <a:pt x="2869691" y="201167"/>
                  </a:lnTo>
                  <a:close/>
                </a:path>
              </a:pathLst>
            </a:custGeom>
            <a:solidFill>
              <a:srgbClr val="336699"/>
            </a:solidFill>
          </p:spPr>
          <p:txBody>
            <a:bodyPr wrap="square" lIns="0" tIns="0" rIns="0" bIns="0" rtlCol="0"/>
            <a:lstStyle/>
            <a:p>
              <a:endParaRPr/>
            </a:p>
          </p:txBody>
        </p:sp>
        <p:sp>
          <p:nvSpPr>
            <p:cNvPr id="4" name="object 4"/>
            <p:cNvSpPr/>
            <p:nvPr/>
          </p:nvSpPr>
          <p:spPr>
            <a:xfrm>
              <a:off x="3526535" y="3418332"/>
              <a:ext cx="2870200" cy="201295"/>
            </a:xfrm>
            <a:custGeom>
              <a:avLst/>
              <a:gdLst/>
              <a:ahLst/>
              <a:cxnLst/>
              <a:rect l="l" t="t" r="r" b="b"/>
              <a:pathLst>
                <a:path w="2870200" h="201295">
                  <a:moveTo>
                    <a:pt x="2869692" y="201167"/>
                  </a:moveTo>
                  <a:lnTo>
                    <a:pt x="0" y="201167"/>
                  </a:lnTo>
                  <a:lnTo>
                    <a:pt x="0" y="0"/>
                  </a:lnTo>
                  <a:lnTo>
                    <a:pt x="2869692" y="0"/>
                  </a:lnTo>
                  <a:lnTo>
                    <a:pt x="2869692" y="201167"/>
                  </a:lnTo>
                  <a:close/>
                </a:path>
              </a:pathLst>
            </a:custGeom>
            <a:solidFill>
              <a:srgbClr val="99CCFF"/>
            </a:solidFill>
          </p:spPr>
          <p:txBody>
            <a:bodyPr wrap="square" lIns="0" tIns="0" rIns="0" bIns="0" rtlCol="0"/>
            <a:lstStyle/>
            <a:p>
              <a:endParaRPr/>
            </a:p>
          </p:txBody>
        </p:sp>
        <p:sp>
          <p:nvSpPr>
            <p:cNvPr id="5" name="object 5"/>
            <p:cNvSpPr/>
            <p:nvPr/>
          </p:nvSpPr>
          <p:spPr>
            <a:xfrm>
              <a:off x="6396228" y="3418332"/>
              <a:ext cx="2871470" cy="201295"/>
            </a:xfrm>
            <a:custGeom>
              <a:avLst/>
              <a:gdLst/>
              <a:ahLst/>
              <a:cxnLst/>
              <a:rect l="l" t="t" r="r" b="b"/>
              <a:pathLst>
                <a:path w="2871470" h="201295">
                  <a:moveTo>
                    <a:pt x="2871216" y="201167"/>
                  </a:moveTo>
                  <a:lnTo>
                    <a:pt x="0" y="201167"/>
                  </a:lnTo>
                  <a:lnTo>
                    <a:pt x="0" y="0"/>
                  </a:lnTo>
                  <a:lnTo>
                    <a:pt x="2871216" y="0"/>
                  </a:lnTo>
                  <a:lnTo>
                    <a:pt x="2871216" y="201167"/>
                  </a:lnTo>
                  <a:close/>
                </a:path>
              </a:pathLst>
            </a:custGeom>
            <a:solidFill>
              <a:srgbClr val="336699"/>
            </a:solidFill>
          </p:spPr>
          <p:txBody>
            <a:bodyPr wrap="square" lIns="0" tIns="0" rIns="0" bIns="0" rtlCol="0"/>
            <a:lstStyle/>
            <a:p>
              <a:endParaRPr/>
            </a:p>
          </p:txBody>
        </p:sp>
      </p:grpSp>
      <p:sp>
        <p:nvSpPr>
          <p:cNvPr id="6" name="object 6"/>
          <p:cNvSpPr txBox="1"/>
          <p:nvPr/>
        </p:nvSpPr>
        <p:spPr>
          <a:xfrm>
            <a:off x="7142444" y="7072352"/>
            <a:ext cx="2287905" cy="177800"/>
          </a:xfrm>
          <a:prstGeom prst="rect">
            <a:avLst/>
          </a:prstGeom>
        </p:spPr>
        <p:txBody>
          <a:bodyPr vert="horz" wrap="square" lIns="0" tIns="12065" rIns="0" bIns="0" rtlCol="0">
            <a:spAutoFit/>
          </a:bodyPr>
          <a:lstStyle/>
          <a:p>
            <a:pPr marL="12700">
              <a:lnSpc>
                <a:spcPct val="100000"/>
              </a:lnSpc>
              <a:spcBef>
                <a:spcPts val="95"/>
              </a:spcBef>
            </a:pPr>
            <a:r>
              <a:rPr sz="1000" b="1" spc="-10" dirty="0">
                <a:solidFill>
                  <a:srgbClr val="336699"/>
                </a:solidFill>
                <a:latin typeface="Arial"/>
                <a:cs typeface="Arial"/>
              </a:rPr>
              <a:t>Silberschatz,</a:t>
            </a:r>
            <a:r>
              <a:rPr sz="1000" b="1" spc="-75" dirty="0">
                <a:solidFill>
                  <a:srgbClr val="336699"/>
                </a:solidFill>
                <a:latin typeface="Arial"/>
                <a:cs typeface="Arial"/>
              </a:rPr>
              <a:t> </a:t>
            </a:r>
            <a:r>
              <a:rPr sz="1000" b="1" spc="-10" dirty="0">
                <a:solidFill>
                  <a:srgbClr val="336699"/>
                </a:solidFill>
                <a:latin typeface="Arial"/>
                <a:cs typeface="Arial"/>
              </a:rPr>
              <a:t>Galvin</a:t>
            </a:r>
            <a:r>
              <a:rPr sz="1000" b="1" spc="-50" dirty="0">
                <a:solidFill>
                  <a:srgbClr val="336699"/>
                </a:solidFill>
                <a:latin typeface="Arial"/>
                <a:cs typeface="Arial"/>
              </a:rPr>
              <a:t> </a:t>
            </a:r>
            <a:r>
              <a:rPr sz="1000" b="1" dirty="0">
                <a:solidFill>
                  <a:srgbClr val="336699"/>
                </a:solidFill>
                <a:latin typeface="Arial"/>
                <a:cs typeface="Arial"/>
              </a:rPr>
              <a:t>and </a:t>
            </a:r>
            <a:r>
              <a:rPr sz="1000" b="1" spc="-10" dirty="0">
                <a:solidFill>
                  <a:srgbClr val="336699"/>
                </a:solidFill>
                <a:latin typeface="Arial"/>
                <a:cs typeface="Arial"/>
              </a:rPr>
              <a:t>Gagne</a:t>
            </a:r>
            <a:r>
              <a:rPr sz="1000" b="1" spc="-35" dirty="0">
                <a:solidFill>
                  <a:srgbClr val="336699"/>
                </a:solidFill>
                <a:latin typeface="Arial"/>
                <a:cs typeface="Arial"/>
              </a:rPr>
              <a:t> </a:t>
            </a:r>
            <a:r>
              <a:rPr sz="1000" b="1" spc="-20" dirty="0">
                <a:solidFill>
                  <a:srgbClr val="336699"/>
                </a:solidFill>
                <a:latin typeface="Arial"/>
                <a:cs typeface="Arial"/>
              </a:rPr>
              <a:t>©2018</a:t>
            </a:r>
            <a:endParaRPr sz="1000">
              <a:latin typeface="Arial"/>
              <a:cs typeface="Arial"/>
            </a:endParaRPr>
          </a:p>
        </p:txBody>
      </p:sp>
      <p:sp>
        <p:nvSpPr>
          <p:cNvPr id="7" name="object 7"/>
          <p:cNvSpPr txBox="1"/>
          <p:nvPr/>
        </p:nvSpPr>
        <p:spPr>
          <a:xfrm>
            <a:off x="539508" y="7098214"/>
            <a:ext cx="2564130" cy="177800"/>
          </a:xfrm>
          <a:prstGeom prst="rect">
            <a:avLst/>
          </a:prstGeom>
        </p:spPr>
        <p:txBody>
          <a:bodyPr vert="horz" wrap="square" lIns="0" tIns="12065" rIns="0" bIns="0" rtlCol="0">
            <a:spAutoFit/>
          </a:bodyPr>
          <a:lstStyle/>
          <a:p>
            <a:pPr marL="38100">
              <a:lnSpc>
                <a:spcPct val="100000"/>
              </a:lnSpc>
              <a:spcBef>
                <a:spcPts val="95"/>
              </a:spcBef>
            </a:pPr>
            <a:r>
              <a:rPr sz="1000" b="1" spc="-10" dirty="0">
                <a:solidFill>
                  <a:srgbClr val="336699"/>
                </a:solidFill>
                <a:latin typeface="Arial"/>
                <a:cs typeface="Arial"/>
              </a:rPr>
              <a:t>Operating</a:t>
            </a:r>
            <a:r>
              <a:rPr sz="1000" b="1" spc="-55" dirty="0">
                <a:solidFill>
                  <a:srgbClr val="336699"/>
                </a:solidFill>
                <a:latin typeface="Arial"/>
                <a:cs typeface="Arial"/>
              </a:rPr>
              <a:t> </a:t>
            </a:r>
            <a:r>
              <a:rPr sz="1000" b="1" spc="-10" dirty="0">
                <a:solidFill>
                  <a:srgbClr val="336699"/>
                </a:solidFill>
                <a:latin typeface="Arial"/>
                <a:cs typeface="Arial"/>
              </a:rPr>
              <a:t>System</a:t>
            </a:r>
            <a:r>
              <a:rPr sz="1000" b="1" dirty="0">
                <a:solidFill>
                  <a:srgbClr val="336699"/>
                </a:solidFill>
                <a:latin typeface="Arial"/>
                <a:cs typeface="Arial"/>
              </a:rPr>
              <a:t> </a:t>
            </a:r>
            <a:r>
              <a:rPr sz="1000" b="1" spc="-10" dirty="0">
                <a:solidFill>
                  <a:srgbClr val="336699"/>
                </a:solidFill>
                <a:latin typeface="Arial"/>
                <a:cs typeface="Arial"/>
              </a:rPr>
              <a:t>Concepts</a:t>
            </a:r>
            <a:r>
              <a:rPr sz="1000" b="1" spc="-65" dirty="0">
                <a:solidFill>
                  <a:srgbClr val="336699"/>
                </a:solidFill>
                <a:latin typeface="Arial"/>
                <a:cs typeface="Arial"/>
              </a:rPr>
              <a:t> </a:t>
            </a:r>
            <a:r>
              <a:rPr sz="1000" b="1" dirty="0">
                <a:solidFill>
                  <a:srgbClr val="336699"/>
                </a:solidFill>
                <a:latin typeface="Arial"/>
                <a:cs typeface="Arial"/>
              </a:rPr>
              <a:t>–</a:t>
            </a:r>
            <a:r>
              <a:rPr sz="1000" b="1" spc="-15" dirty="0">
                <a:solidFill>
                  <a:srgbClr val="336699"/>
                </a:solidFill>
                <a:latin typeface="Arial"/>
                <a:cs typeface="Arial"/>
              </a:rPr>
              <a:t> </a:t>
            </a:r>
            <a:r>
              <a:rPr sz="1000" b="1" dirty="0">
                <a:solidFill>
                  <a:srgbClr val="336699"/>
                </a:solidFill>
                <a:latin typeface="Arial"/>
                <a:cs typeface="Arial"/>
              </a:rPr>
              <a:t>10</a:t>
            </a:r>
            <a:r>
              <a:rPr sz="975" b="1" baseline="21367" dirty="0">
                <a:solidFill>
                  <a:srgbClr val="336699"/>
                </a:solidFill>
                <a:latin typeface="Arial"/>
                <a:cs typeface="Arial"/>
              </a:rPr>
              <a:t>th</a:t>
            </a:r>
            <a:r>
              <a:rPr sz="975" b="1" spc="89" baseline="21367" dirty="0">
                <a:solidFill>
                  <a:srgbClr val="336699"/>
                </a:solidFill>
                <a:latin typeface="Arial"/>
                <a:cs typeface="Arial"/>
              </a:rPr>
              <a:t> </a:t>
            </a:r>
            <a:r>
              <a:rPr sz="1000" b="1" spc="-10" dirty="0">
                <a:solidFill>
                  <a:srgbClr val="336699"/>
                </a:solidFill>
                <a:latin typeface="Arial"/>
                <a:cs typeface="Arial"/>
              </a:rPr>
              <a:t>Edition</a:t>
            </a:r>
            <a:endParaRPr sz="1000">
              <a:latin typeface="Arial"/>
              <a:cs typeface="Arial"/>
            </a:endParaRPr>
          </a:p>
        </p:txBody>
      </p:sp>
      <p:grpSp>
        <p:nvGrpSpPr>
          <p:cNvPr id="8" name="object 8"/>
          <p:cNvGrpSpPr/>
          <p:nvPr/>
        </p:nvGrpSpPr>
        <p:grpSpPr>
          <a:xfrm>
            <a:off x="3653028" y="4436364"/>
            <a:ext cx="2394585" cy="1944370"/>
            <a:chOff x="3653028" y="4436364"/>
            <a:chExt cx="2394585" cy="1944370"/>
          </a:xfrm>
        </p:grpSpPr>
        <p:pic>
          <p:nvPicPr>
            <p:cNvPr id="9" name="object 9"/>
            <p:cNvPicPr/>
            <p:nvPr/>
          </p:nvPicPr>
          <p:blipFill>
            <a:blip r:embed="rId2" cstate="print"/>
            <a:stretch>
              <a:fillRect/>
            </a:stretch>
          </p:blipFill>
          <p:spPr>
            <a:xfrm>
              <a:off x="3876555" y="4742118"/>
              <a:ext cx="1888501" cy="1339623"/>
            </a:xfrm>
            <a:prstGeom prst="rect">
              <a:avLst/>
            </a:prstGeom>
          </p:spPr>
        </p:pic>
        <p:sp>
          <p:nvSpPr>
            <p:cNvPr id="10" name="object 10"/>
            <p:cNvSpPr/>
            <p:nvPr/>
          </p:nvSpPr>
          <p:spPr>
            <a:xfrm>
              <a:off x="3742944" y="4540008"/>
              <a:ext cx="2214880" cy="1744980"/>
            </a:xfrm>
            <a:custGeom>
              <a:avLst/>
              <a:gdLst/>
              <a:ahLst/>
              <a:cxnLst/>
              <a:rect l="l" t="t" r="r" b="b"/>
              <a:pathLst>
                <a:path w="2214879" h="1744979">
                  <a:moveTo>
                    <a:pt x="2214372" y="0"/>
                  </a:moveTo>
                  <a:lnTo>
                    <a:pt x="2138172" y="0"/>
                  </a:lnTo>
                  <a:lnTo>
                    <a:pt x="2138172" y="76200"/>
                  </a:lnTo>
                  <a:lnTo>
                    <a:pt x="2138172" y="1668780"/>
                  </a:lnTo>
                  <a:lnTo>
                    <a:pt x="76200" y="1668780"/>
                  </a:lnTo>
                  <a:lnTo>
                    <a:pt x="76200" y="76200"/>
                  </a:lnTo>
                  <a:lnTo>
                    <a:pt x="2138172" y="76200"/>
                  </a:lnTo>
                  <a:lnTo>
                    <a:pt x="2138172" y="0"/>
                  </a:lnTo>
                  <a:lnTo>
                    <a:pt x="0" y="0"/>
                  </a:lnTo>
                  <a:lnTo>
                    <a:pt x="0" y="1744980"/>
                  </a:lnTo>
                  <a:lnTo>
                    <a:pt x="2214372" y="1744980"/>
                  </a:lnTo>
                  <a:lnTo>
                    <a:pt x="2214372" y="1706880"/>
                  </a:lnTo>
                  <a:lnTo>
                    <a:pt x="2214372" y="1668780"/>
                  </a:lnTo>
                  <a:lnTo>
                    <a:pt x="2214372" y="76200"/>
                  </a:lnTo>
                  <a:lnTo>
                    <a:pt x="2214372" y="38100"/>
                  </a:lnTo>
                  <a:lnTo>
                    <a:pt x="2214372" y="0"/>
                  </a:lnTo>
                  <a:close/>
                </a:path>
              </a:pathLst>
            </a:custGeom>
            <a:solidFill>
              <a:srgbClr val="336699"/>
            </a:solidFill>
          </p:spPr>
          <p:txBody>
            <a:bodyPr wrap="square" lIns="0" tIns="0" rIns="0" bIns="0" rtlCol="0"/>
            <a:lstStyle/>
            <a:p>
              <a:endParaRPr/>
            </a:p>
          </p:txBody>
        </p:sp>
        <p:sp>
          <p:nvSpPr>
            <p:cNvPr id="11" name="object 11"/>
            <p:cNvSpPr/>
            <p:nvPr/>
          </p:nvSpPr>
          <p:spPr>
            <a:xfrm>
              <a:off x="3653028" y="4436376"/>
              <a:ext cx="2394585" cy="1944370"/>
            </a:xfrm>
            <a:custGeom>
              <a:avLst/>
              <a:gdLst/>
              <a:ahLst/>
              <a:cxnLst/>
              <a:rect l="l" t="t" r="r" b="b"/>
              <a:pathLst>
                <a:path w="2394585" h="1944370">
                  <a:moveTo>
                    <a:pt x="2371331" y="56375"/>
                  </a:moveTo>
                  <a:lnTo>
                    <a:pt x="2337816" y="56375"/>
                  </a:lnTo>
                  <a:lnTo>
                    <a:pt x="2337816" y="1886712"/>
                  </a:lnTo>
                  <a:lnTo>
                    <a:pt x="2371331" y="1886712"/>
                  </a:lnTo>
                  <a:lnTo>
                    <a:pt x="2371331" y="56375"/>
                  </a:lnTo>
                  <a:close/>
                </a:path>
                <a:path w="2394585" h="1944370">
                  <a:moveTo>
                    <a:pt x="2371331" y="22860"/>
                  </a:moveTo>
                  <a:lnTo>
                    <a:pt x="22847" y="22860"/>
                  </a:lnTo>
                  <a:lnTo>
                    <a:pt x="22847" y="55880"/>
                  </a:lnTo>
                  <a:lnTo>
                    <a:pt x="22847" y="1888490"/>
                  </a:lnTo>
                  <a:lnTo>
                    <a:pt x="22847" y="1921510"/>
                  </a:lnTo>
                  <a:lnTo>
                    <a:pt x="2371331" y="1921510"/>
                  </a:lnTo>
                  <a:lnTo>
                    <a:pt x="2371331" y="1888490"/>
                  </a:lnTo>
                  <a:lnTo>
                    <a:pt x="57899" y="1888490"/>
                  </a:lnTo>
                  <a:lnTo>
                    <a:pt x="57899" y="55880"/>
                  </a:lnTo>
                  <a:lnTo>
                    <a:pt x="2371331" y="55880"/>
                  </a:lnTo>
                  <a:lnTo>
                    <a:pt x="2371331" y="22860"/>
                  </a:lnTo>
                  <a:close/>
                </a:path>
                <a:path w="2394585" h="1944370">
                  <a:moveTo>
                    <a:pt x="2394204" y="10668"/>
                  </a:moveTo>
                  <a:lnTo>
                    <a:pt x="2383536" y="10668"/>
                  </a:lnTo>
                  <a:lnTo>
                    <a:pt x="2383536" y="1932432"/>
                  </a:lnTo>
                  <a:lnTo>
                    <a:pt x="2394204" y="1932432"/>
                  </a:lnTo>
                  <a:lnTo>
                    <a:pt x="2394204" y="10668"/>
                  </a:lnTo>
                  <a:close/>
                </a:path>
                <a:path w="2394585" h="1944370">
                  <a:moveTo>
                    <a:pt x="2394204" y="0"/>
                  </a:moveTo>
                  <a:lnTo>
                    <a:pt x="0" y="0"/>
                  </a:lnTo>
                  <a:lnTo>
                    <a:pt x="0" y="10160"/>
                  </a:lnTo>
                  <a:lnTo>
                    <a:pt x="0" y="1934210"/>
                  </a:lnTo>
                  <a:lnTo>
                    <a:pt x="0" y="1944370"/>
                  </a:lnTo>
                  <a:lnTo>
                    <a:pt x="2394204" y="1944370"/>
                  </a:lnTo>
                  <a:lnTo>
                    <a:pt x="2394204" y="1934210"/>
                  </a:lnTo>
                  <a:lnTo>
                    <a:pt x="12192" y="1934210"/>
                  </a:lnTo>
                  <a:lnTo>
                    <a:pt x="12192" y="10160"/>
                  </a:lnTo>
                  <a:lnTo>
                    <a:pt x="2394204" y="10160"/>
                  </a:lnTo>
                  <a:lnTo>
                    <a:pt x="2394204" y="0"/>
                  </a:lnTo>
                  <a:close/>
                </a:path>
              </a:pathLst>
            </a:custGeom>
            <a:solidFill>
              <a:srgbClr val="66CCFF"/>
            </a:solidFill>
          </p:spPr>
          <p:txBody>
            <a:bodyPr wrap="square" lIns="0" tIns="0" rIns="0" bIns="0" rtlCol="0"/>
            <a:lstStyle/>
            <a:p>
              <a:endParaRPr/>
            </a:p>
          </p:txBody>
        </p:sp>
      </p:grpSp>
      <p:sp>
        <p:nvSpPr>
          <p:cNvPr id="12" name="object 12"/>
          <p:cNvSpPr txBox="1">
            <a:spLocks noGrp="1"/>
          </p:cNvSpPr>
          <p:nvPr>
            <p:ph type="title"/>
          </p:nvPr>
        </p:nvSpPr>
        <p:spPr>
          <a:xfrm>
            <a:off x="1219200" y="2420160"/>
            <a:ext cx="7906349" cy="673902"/>
          </a:xfrm>
          <a:prstGeom prst="rect">
            <a:avLst/>
          </a:prstGeom>
        </p:spPr>
        <p:txBody>
          <a:bodyPr vert="horz" wrap="square" lIns="0" tIns="12065" rIns="0" bIns="0" rtlCol="0">
            <a:spAutoFit/>
          </a:bodyPr>
          <a:lstStyle/>
          <a:p>
            <a:pPr marL="12700">
              <a:lnSpc>
                <a:spcPct val="100000"/>
              </a:lnSpc>
              <a:spcBef>
                <a:spcPts val="95"/>
              </a:spcBef>
            </a:pPr>
            <a:r>
              <a:rPr sz="4300" dirty="0"/>
              <a:t>End</a:t>
            </a:r>
            <a:r>
              <a:rPr sz="4300" spc="-90" dirty="0"/>
              <a:t> </a:t>
            </a:r>
            <a:r>
              <a:rPr sz="4300" dirty="0"/>
              <a:t>of</a:t>
            </a:r>
            <a:r>
              <a:rPr sz="4300" spc="-100" dirty="0"/>
              <a:t> </a:t>
            </a:r>
            <a:r>
              <a:rPr sz="4300" dirty="0"/>
              <a:t>Chapter</a:t>
            </a:r>
            <a:r>
              <a:rPr sz="4300" spc="-120" dirty="0"/>
              <a:t> </a:t>
            </a:r>
            <a:r>
              <a:rPr sz="4300" spc="-50" dirty="0"/>
              <a:t>5</a:t>
            </a:r>
            <a:endParaRPr sz="4300" dirty="0"/>
          </a:p>
        </p:txBody>
      </p:sp>
    </p:spTree>
    <p:extLst>
      <p:ext uri="{BB962C8B-B14F-4D97-AF65-F5344CB8AC3E}">
        <p14:creationId xmlns:p14="http://schemas.microsoft.com/office/powerpoint/2010/main" val="4075930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200" y="1737360"/>
            <a:ext cx="533400" cy="228600"/>
          </a:xfrm>
          <a:custGeom>
            <a:avLst/>
            <a:gdLst/>
            <a:ahLst/>
            <a:cxnLst/>
            <a:rect l="l" t="t" r="r" b="b"/>
            <a:pathLst>
              <a:path w="533400" h="228600">
                <a:moveTo>
                  <a:pt x="533400" y="228599"/>
                </a:moveTo>
                <a:lnTo>
                  <a:pt x="0" y="228599"/>
                </a:lnTo>
                <a:lnTo>
                  <a:pt x="0" y="0"/>
                </a:lnTo>
                <a:lnTo>
                  <a:pt x="533400" y="0"/>
                </a:lnTo>
                <a:lnTo>
                  <a:pt x="533400" y="228599"/>
                </a:lnTo>
                <a:close/>
              </a:path>
            </a:pathLst>
          </a:custGeom>
          <a:solidFill>
            <a:srgbClr val="DD8046"/>
          </a:solidFill>
        </p:spPr>
        <p:txBody>
          <a:bodyPr wrap="square" lIns="0" tIns="0" rIns="0" bIns="0" rtlCol="0"/>
          <a:lstStyle/>
          <a:p>
            <a:endParaRPr/>
          </a:p>
        </p:txBody>
      </p:sp>
      <p:sp>
        <p:nvSpPr>
          <p:cNvPr id="3" name="object 3"/>
          <p:cNvSpPr/>
          <p:nvPr/>
        </p:nvSpPr>
        <p:spPr>
          <a:xfrm>
            <a:off x="1048512" y="1737360"/>
            <a:ext cx="8552815" cy="228600"/>
          </a:xfrm>
          <a:custGeom>
            <a:avLst/>
            <a:gdLst/>
            <a:ahLst/>
            <a:cxnLst/>
            <a:rect l="l" t="t" r="r" b="b"/>
            <a:pathLst>
              <a:path w="8552815" h="228600">
                <a:moveTo>
                  <a:pt x="8552687" y="228599"/>
                </a:moveTo>
                <a:lnTo>
                  <a:pt x="0" y="228599"/>
                </a:lnTo>
                <a:lnTo>
                  <a:pt x="0" y="0"/>
                </a:lnTo>
                <a:lnTo>
                  <a:pt x="8552687" y="0"/>
                </a:lnTo>
                <a:lnTo>
                  <a:pt x="8552687" y="228599"/>
                </a:lnTo>
                <a:close/>
              </a:path>
            </a:pathLst>
          </a:custGeom>
          <a:solidFill>
            <a:srgbClr val="93B6D1"/>
          </a:solidFill>
        </p:spPr>
        <p:txBody>
          <a:bodyPr wrap="square" lIns="0" tIns="0" rIns="0" bIns="0" rtlCol="0"/>
          <a:lstStyle/>
          <a:p>
            <a:endParaRPr/>
          </a:p>
        </p:txBody>
      </p:sp>
      <p:sp>
        <p:nvSpPr>
          <p:cNvPr id="4" name="object 4"/>
          <p:cNvSpPr txBox="1">
            <a:spLocks noGrp="1"/>
          </p:cNvSpPr>
          <p:nvPr>
            <p:ph type="title"/>
          </p:nvPr>
        </p:nvSpPr>
        <p:spPr>
          <a:xfrm>
            <a:off x="2457611" y="1028305"/>
            <a:ext cx="4662170" cy="635000"/>
          </a:xfrm>
          <a:prstGeom prst="rect">
            <a:avLst/>
          </a:prstGeom>
        </p:spPr>
        <p:txBody>
          <a:bodyPr vert="horz" wrap="square" lIns="0" tIns="12065" rIns="0" bIns="0" rtlCol="0">
            <a:spAutoFit/>
          </a:bodyPr>
          <a:lstStyle/>
          <a:p>
            <a:pPr marL="12700">
              <a:lnSpc>
                <a:spcPct val="100000"/>
              </a:lnSpc>
              <a:spcBef>
                <a:spcPts val="95"/>
              </a:spcBef>
            </a:pPr>
            <a:r>
              <a:rPr sz="4000" b="0" dirty="0">
                <a:solidFill>
                  <a:srgbClr val="775D54"/>
                </a:solidFill>
                <a:latin typeface="Arial MT"/>
                <a:cs typeface="Arial MT"/>
              </a:rPr>
              <a:t>Algorithm</a:t>
            </a:r>
            <a:r>
              <a:rPr sz="4000" b="0" spc="-265" dirty="0">
                <a:solidFill>
                  <a:srgbClr val="775D54"/>
                </a:solidFill>
                <a:latin typeface="Arial MT"/>
                <a:cs typeface="Arial MT"/>
              </a:rPr>
              <a:t> </a:t>
            </a:r>
            <a:r>
              <a:rPr sz="4000" b="0" spc="-10" dirty="0">
                <a:solidFill>
                  <a:srgbClr val="775D54"/>
                </a:solidFill>
                <a:latin typeface="Arial MT"/>
                <a:cs typeface="Arial MT"/>
              </a:rPr>
              <a:t>Evaluation</a:t>
            </a:r>
            <a:endParaRPr sz="4000">
              <a:latin typeface="Arial MT"/>
              <a:cs typeface="Arial MT"/>
            </a:endParaRPr>
          </a:p>
        </p:txBody>
      </p:sp>
      <p:sp>
        <p:nvSpPr>
          <p:cNvPr id="5" name="object 5"/>
          <p:cNvSpPr txBox="1"/>
          <p:nvPr/>
        </p:nvSpPr>
        <p:spPr>
          <a:xfrm>
            <a:off x="741663" y="1927402"/>
            <a:ext cx="8355330" cy="4224655"/>
          </a:xfrm>
          <a:prstGeom prst="rect">
            <a:avLst/>
          </a:prstGeom>
        </p:spPr>
        <p:txBody>
          <a:bodyPr vert="horz" wrap="square" lIns="0" tIns="12700" rIns="0" bIns="0" rtlCol="0">
            <a:spAutoFit/>
          </a:bodyPr>
          <a:lstStyle/>
          <a:p>
            <a:pPr marL="332105" marR="1093470" indent="-320040">
              <a:lnSpc>
                <a:spcPct val="150000"/>
              </a:lnSpc>
              <a:spcBef>
                <a:spcPts val="100"/>
              </a:spcBef>
              <a:buClr>
                <a:srgbClr val="DD8046"/>
              </a:buClr>
              <a:buSzPct val="60416"/>
              <a:buFont typeface="Times New Roman"/>
              <a:buChar char="□"/>
              <a:tabLst>
                <a:tab pos="332105" algn="l"/>
              </a:tabLst>
            </a:pPr>
            <a:r>
              <a:rPr sz="2400" dirty="0">
                <a:latin typeface="Arial MT"/>
                <a:cs typeface="Arial MT"/>
              </a:rPr>
              <a:t>How</a:t>
            </a:r>
            <a:r>
              <a:rPr sz="2400" spc="-60" dirty="0">
                <a:latin typeface="Arial MT"/>
                <a:cs typeface="Arial MT"/>
              </a:rPr>
              <a:t> </a:t>
            </a:r>
            <a:r>
              <a:rPr sz="2400" dirty="0">
                <a:latin typeface="Arial MT"/>
                <a:cs typeface="Arial MT"/>
              </a:rPr>
              <a:t>do</a:t>
            </a:r>
            <a:r>
              <a:rPr sz="2400" spc="-65" dirty="0">
                <a:latin typeface="Arial MT"/>
                <a:cs typeface="Arial MT"/>
              </a:rPr>
              <a:t> </a:t>
            </a:r>
            <a:r>
              <a:rPr sz="2400" dirty="0">
                <a:latin typeface="Arial MT"/>
                <a:cs typeface="Arial MT"/>
              </a:rPr>
              <a:t>we</a:t>
            </a:r>
            <a:r>
              <a:rPr sz="2400" spc="-65" dirty="0">
                <a:latin typeface="Arial MT"/>
                <a:cs typeface="Arial MT"/>
              </a:rPr>
              <a:t> </a:t>
            </a:r>
            <a:r>
              <a:rPr sz="2400" dirty="0">
                <a:latin typeface="Arial MT"/>
                <a:cs typeface="Arial MT"/>
              </a:rPr>
              <a:t>select</a:t>
            </a:r>
            <a:r>
              <a:rPr sz="2400" spc="-70"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CPU</a:t>
            </a:r>
            <a:r>
              <a:rPr sz="2400" spc="-40" dirty="0">
                <a:latin typeface="Arial MT"/>
                <a:cs typeface="Arial MT"/>
              </a:rPr>
              <a:t> </a:t>
            </a:r>
            <a:r>
              <a:rPr sz="2400" spc="-10" dirty="0">
                <a:latin typeface="Arial MT"/>
                <a:cs typeface="Arial MT"/>
              </a:rPr>
              <a:t>scheduling</a:t>
            </a:r>
            <a:r>
              <a:rPr sz="2400" spc="-110" dirty="0">
                <a:latin typeface="Arial MT"/>
                <a:cs typeface="Arial MT"/>
              </a:rPr>
              <a:t> </a:t>
            </a:r>
            <a:r>
              <a:rPr sz="2400" dirty="0">
                <a:latin typeface="Arial MT"/>
                <a:cs typeface="Arial MT"/>
              </a:rPr>
              <a:t>algorithm</a:t>
            </a:r>
            <a:r>
              <a:rPr sz="2400" spc="-60" dirty="0">
                <a:latin typeface="Arial MT"/>
                <a:cs typeface="Arial MT"/>
              </a:rPr>
              <a:t> </a:t>
            </a:r>
            <a:r>
              <a:rPr sz="2400" dirty="0">
                <a:latin typeface="Arial MT"/>
                <a:cs typeface="Arial MT"/>
              </a:rPr>
              <a:t>for</a:t>
            </a:r>
            <a:r>
              <a:rPr sz="2400" spc="-65" dirty="0">
                <a:latin typeface="Arial MT"/>
                <a:cs typeface="Arial MT"/>
              </a:rPr>
              <a:t> </a:t>
            </a:r>
            <a:r>
              <a:rPr sz="2400" spc="-50" dirty="0">
                <a:latin typeface="Arial MT"/>
                <a:cs typeface="Arial MT"/>
              </a:rPr>
              <a:t>a </a:t>
            </a:r>
            <a:r>
              <a:rPr sz="2400" spc="-10" dirty="0">
                <a:latin typeface="Arial MT"/>
                <a:cs typeface="Arial MT"/>
              </a:rPr>
              <a:t>particular</a:t>
            </a:r>
            <a:r>
              <a:rPr sz="2400" spc="-100" dirty="0">
                <a:latin typeface="Arial MT"/>
                <a:cs typeface="Arial MT"/>
              </a:rPr>
              <a:t> </a:t>
            </a:r>
            <a:r>
              <a:rPr sz="2400" spc="-10" dirty="0">
                <a:latin typeface="Arial MT"/>
                <a:cs typeface="Arial MT"/>
              </a:rPr>
              <a:t>system?</a:t>
            </a:r>
            <a:endParaRPr sz="2400">
              <a:latin typeface="Arial MT"/>
              <a:cs typeface="Arial MT"/>
            </a:endParaRPr>
          </a:p>
          <a:p>
            <a:pPr marL="652145" lvl="1" indent="-273685">
              <a:lnSpc>
                <a:spcPct val="100000"/>
              </a:lnSpc>
              <a:spcBef>
                <a:spcPts val="2440"/>
              </a:spcBef>
              <a:buClr>
                <a:srgbClr val="93B6D1"/>
              </a:buClr>
              <a:buSzPct val="67500"/>
              <a:buFont typeface="Times New Roman"/>
              <a:buChar char="□"/>
              <a:tabLst>
                <a:tab pos="652145" algn="l"/>
              </a:tabLst>
            </a:pPr>
            <a:r>
              <a:rPr sz="2000" spc="-10" dirty="0">
                <a:latin typeface="Arial MT"/>
                <a:cs typeface="Arial MT"/>
              </a:rPr>
              <a:t>Deterministic</a:t>
            </a:r>
            <a:r>
              <a:rPr sz="2000" spc="-85" dirty="0">
                <a:latin typeface="Arial MT"/>
                <a:cs typeface="Arial MT"/>
              </a:rPr>
              <a:t> </a:t>
            </a:r>
            <a:r>
              <a:rPr sz="2000" spc="-10" dirty="0">
                <a:latin typeface="Arial MT"/>
                <a:cs typeface="Arial MT"/>
              </a:rPr>
              <a:t>Modeling</a:t>
            </a:r>
            <a:endParaRPr sz="2000">
              <a:latin typeface="Arial MT"/>
              <a:cs typeface="Arial MT"/>
            </a:endParaRPr>
          </a:p>
          <a:p>
            <a:pPr marL="926465" marR="5080" lvl="2" indent="-228600">
              <a:lnSpc>
                <a:spcPct val="150000"/>
              </a:lnSpc>
              <a:spcBef>
                <a:spcPts val="114"/>
              </a:spcBef>
              <a:buClr>
                <a:srgbClr val="DD8046"/>
              </a:buClr>
              <a:buSzPct val="72222"/>
              <a:buFont typeface="Times New Roman"/>
              <a:buChar char="■"/>
              <a:tabLst>
                <a:tab pos="926465" algn="l"/>
                <a:tab pos="4303395" algn="l"/>
              </a:tabLst>
            </a:pPr>
            <a:r>
              <a:rPr sz="1800" dirty="0">
                <a:latin typeface="Arial MT"/>
                <a:cs typeface="Arial MT"/>
              </a:rPr>
              <a:t>takes</a:t>
            </a:r>
            <a:r>
              <a:rPr sz="1800" spc="-75" dirty="0">
                <a:latin typeface="Arial MT"/>
                <a:cs typeface="Arial MT"/>
              </a:rPr>
              <a:t> </a:t>
            </a:r>
            <a:r>
              <a:rPr sz="1800" dirty="0">
                <a:latin typeface="Arial MT"/>
                <a:cs typeface="Arial MT"/>
              </a:rPr>
              <a:t>a</a:t>
            </a:r>
            <a:r>
              <a:rPr sz="1800" spc="-55" dirty="0">
                <a:latin typeface="Arial MT"/>
                <a:cs typeface="Arial MT"/>
              </a:rPr>
              <a:t> </a:t>
            </a:r>
            <a:r>
              <a:rPr sz="1800" dirty="0">
                <a:latin typeface="Arial MT"/>
                <a:cs typeface="Arial MT"/>
              </a:rPr>
              <a:t>particular</a:t>
            </a:r>
            <a:r>
              <a:rPr sz="1800" spc="-80" dirty="0">
                <a:latin typeface="Arial MT"/>
                <a:cs typeface="Arial MT"/>
              </a:rPr>
              <a:t> </a:t>
            </a:r>
            <a:r>
              <a:rPr sz="1800" spc="-10" dirty="0">
                <a:latin typeface="Arial MT"/>
                <a:cs typeface="Arial MT"/>
              </a:rPr>
              <a:t>predetermined</a:t>
            </a:r>
            <a:r>
              <a:rPr sz="1800" dirty="0">
                <a:latin typeface="Arial MT"/>
                <a:cs typeface="Arial MT"/>
              </a:rPr>
              <a:t> </a:t>
            </a:r>
            <a:r>
              <a:rPr sz="1800" spc="-10" dirty="0">
                <a:latin typeface="Arial MT"/>
                <a:cs typeface="Arial MT"/>
              </a:rPr>
              <a:t>workload</a:t>
            </a:r>
            <a:r>
              <a:rPr sz="1800" spc="-20" dirty="0">
                <a:latin typeface="Arial MT"/>
                <a:cs typeface="Arial MT"/>
              </a:rPr>
              <a:t> </a:t>
            </a:r>
            <a:r>
              <a:rPr sz="1800" dirty="0">
                <a:latin typeface="Arial MT"/>
                <a:cs typeface="Arial MT"/>
              </a:rPr>
              <a:t>and</a:t>
            </a:r>
            <a:r>
              <a:rPr sz="1800" spc="-50" dirty="0">
                <a:latin typeface="Arial MT"/>
                <a:cs typeface="Arial MT"/>
              </a:rPr>
              <a:t> </a:t>
            </a:r>
            <a:r>
              <a:rPr sz="1800" dirty="0">
                <a:latin typeface="Arial MT"/>
                <a:cs typeface="Arial MT"/>
              </a:rPr>
              <a:t>defines</a:t>
            </a:r>
            <a:r>
              <a:rPr sz="1800" spc="-45" dirty="0">
                <a:latin typeface="Arial MT"/>
                <a:cs typeface="Arial MT"/>
              </a:rPr>
              <a:t> </a:t>
            </a:r>
            <a:r>
              <a:rPr sz="1800" dirty="0">
                <a:latin typeface="Arial MT"/>
                <a:cs typeface="Arial MT"/>
              </a:rPr>
              <a:t>the</a:t>
            </a:r>
            <a:r>
              <a:rPr sz="1800" spc="-50" dirty="0">
                <a:latin typeface="Arial MT"/>
                <a:cs typeface="Arial MT"/>
              </a:rPr>
              <a:t> </a:t>
            </a:r>
            <a:r>
              <a:rPr sz="1800" spc="-10" dirty="0">
                <a:latin typeface="Arial MT"/>
                <a:cs typeface="Arial MT"/>
              </a:rPr>
              <a:t>performance</a:t>
            </a:r>
            <a:r>
              <a:rPr sz="1800" spc="-105" dirty="0">
                <a:latin typeface="Arial MT"/>
                <a:cs typeface="Arial MT"/>
              </a:rPr>
              <a:t> </a:t>
            </a:r>
            <a:r>
              <a:rPr sz="1800" spc="-25" dirty="0">
                <a:latin typeface="Arial MT"/>
                <a:cs typeface="Arial MT"/>
              </a:rPr>
              <a:t>of </a:t>
            </a:r>
            <a:r>
              <a:rPr sz="1800" dirty="0">
                <a:latin typeface="Arial MT"/>
                <a:cs typeface="Arial MT"/>
              </a:rPr>
              <a:t>each</a:t>
            </a:r>
            <a:r>
              <a:rPr sz="1800" spc="-55" dirty="0">
                <a:latin typeface="Arial MT"/>
                <a:cs typeface="Arial MT"/>
              </a:rPr>
              <a:t> </a:t>
            </a:r>
            <a:r>
              <a:rPr sz="1800" dirty="0">
                <a:latin typeface="Arial MT"/>
                <a:cs typeface="Arial MT"/>
              </a:rPr>
              <a:t>algorithm</a:t>
            </a:r>
            <a:r>
              <a:rPr sz="1800" spc="-15" dirty="0">
                <a:latin typeface="Arial MT"/>
                <a:cs typeface="Arial MT"/>
              </a:rPr>
              <a:t> </a:t>
            </a:r>
            <a:r>
              <a:rPr sz="1800" dirty="0">
                <a:latin typeface="Arial MT"/>
                <a:cs typeface="Arial MT"/>
              </a:rPr>
              <a:t>for</a:t>
            </a:r>
            <a:r>
              <a:rPr sz="1800" spc="-65" dirty="0">
                <a:latin typeface="Arial MT"/>
                <a:cs typeface="Arial MT"/>
              </a:rPr>
              <a:t> </a:t>
            </a:r>
            <a:r>
              <a:rPr sz="1800" dirty="0">
                <a:latin typeface="Arial MT"/>
                <a:cs typeface="Arial MT"/>
              </a:rPr>
              <a:t>that</a:t>
            </a:r>
            <a:r>
              <a:rPr sz="1800" spc="-55" dirty="0">
                <a:latin typeface="Arial MT"/>
                <a:cs typeface="Arial MT"/>
              </a:rPr>
              <a:t> </a:t>
            </a:r>
            <a:r>
              <a:rPr sz="1800" spc="-10" dirty="0">
                <a:latin typeface="Arial MT"/>
                <a:cs typeface="Arial MT"/>
              </a:rPr>
              <a:t>workload</a:t>
            </a:r>
            <a:r>
              <a:rPr sz="1800" dirty="0">
                <a:latin typeface="Arial MT"/>
                <a:cs typeface="Arial MT"/>
              </a:rPr>
              <a:t>	</a:t>
            </a:r>
            <a:r>
              <a:rPr sz="1800" spc="-80" dirty="0">
                <a:latin typeface="Arial MT"/>
                <a:cs typeface="Arial MT"/>
              </a:rPr>
              <a:t>(prev. </a:t>
            </a:r>
            <a:r>
              <a:rPr sz="1800" spc="-10" dirty="0">
                <a:latin typeface="Arial MT"/>
                <a:cs typeface="Arial MT"/>
              </a:rPr>
              <a:t>examples)</a:t>
            </a:r>
            <a:endParaRPr sz="1800">
              <a:latin typeface="Arial MT"/>
              <a:cs typeface="Arial MT"/>
            </a:endParaRPr>
          </a:p>
          <a:p>
            <a:pPr lvl="2">
              <a:lnSpc>
                <a:spcPct val="100000"/>
              </a:lnSpc>
              <a:spcBef>
                <a:spcPts val="114"/>
              </a:spcBef>
              <a:buClr>
                <a:srgbClr val="DD8046"/>
              </a:buClr>
              <a:buFont typeface="Times New Roman"/>
              <a:buChar char="■"/>
            </a:pPr>
            <a:endParaRPr sz="1800">
              <a:latin typeface="Arial MT"/>
              <a:cs typeface="Arial MT"/>
            </a:endParaRPr>
          </a:p>
          <a:p>
            <a:pPr marL="652145" lvl="1" indent="-273685">
              <a:lnSpc>
                <a:spcPct val="100000"/>
              </a:lnSpc>
              <a:buClr>
                <a:srgbClr val="93B6D1"/>
              </a:buClr>
              <a:buSzPct val="67500"/>
              <a:buFont typeface="Times New Roman"/>
              <a:buChar char="□"/>
              <a:tabLst>
                <a:tab pos="652145" algn="l"/>
              </a:tabLst>
            </a:pPr>
            <a:r>
              <a:rPr sz="2000" spc="-10" dirty="0">
                <a:latin typeface="Arial MT"/>
                <a:cs typeface="Arial MT"/>
              </a:rPr>
              <a:t>Queueing</a:t>
            </a:r>
            <a:r>
              <a:rPr sz="2000" spc="-60" dirty="0">
                <a:latin typeface="Arial MT"/>
                <a:cs typeface="Arial MT"/>
              </a:rPr>
              <a:t> </a:t>
            </a:r>
            <a:r>
              <a:rPr sz="2000" spc="-10" dirty="0">
                <a:latin typeface="Arial MT"/>
                <a:cs typeface="Arial MT"/>
              </a:rPr>
              <a:t>Models</a:t>
            </a:r>
            <a:endParaRPr sz="2000">
              <a:latin typeface="Arial MT"/>
              <a:cs typeface="Arial MT"/>
            </a:endParaRPr>
          </a:p>
          <a:p>
            <a:pPr marL="652145" lvl="1" indent="-273685">
              <a:lnSpc>
                <a:spcPct val="100000"/>
              </a:lnSpc>
              <a:spcBef>
                <a:spcPts val="1805"/>
              </a:spcBef>
              <a:buClr>
                <a:srgbClr val="93B6D1"/>
              </a:buClr>
              <a:buSzPct val="67500"/>
              <a:buFont typeface="Times New Roman"/>
              <a:buChar char="□"/>
              <a:tabLst>
                <a:tab pos="652145" algn="l"/>
              </a:tabLst>
            </a:pPr>
            <a:r>
              <a:rPr sz="2000" spc="-10" dirty="0">
                <a:latin typeface="Arial MT"/>
                <a:cs typeface="Arial MT"/>
              </a:rPr>
              <a:t>Simulations</a:t>
            </a:r>
            <a:endParaRPr sz="2000">
              <a:latin typeface="Arial MT"/>
              <a:cs typeface="Arial MT"/>
            </a:endParaRPr>
          </a:p>
          <a:p>
            <a:pPr marL="652145" lvl="1" indent="-273685">
              <a:lnSpc>
                <a:spcPct val="100000"/>
              </a:lnSpc>
              <a:spcBef>
                <a:spcPts val="1800"/>
              </a:spcBef>
              <a:buClr>
                <a:srgbClr val="93B6D1"/>
              </a:buClr>
              <a:buSzPct val="67500"/>
              <a:buFont typeface="Times New Roman"/>
              <a:buChar char="□"/>
              <a:tabLst>
                <a:tab pos="652145" algn="l"/>
              </a:tabLst>
            </a:pPr>
            <a:r>
              <a:rPr sz="2000" spc="-10" dirty="0">
                <a:latin typeface="Arial MT"/>
                <a:cs typeface="Arial MT"/>
              </a:rPr>
              <a:t>Implementation</a:t>
            </a:r>
            <a:endParaRPr sz="2000">
              <a:latin typeface="Arial MT"/>
              <a:cs typeface="Arial M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4720</TotalTime>
  <Words>6950</Words>
  <Application>Microsoft Office PowerPoint</Application>
  <PresentationFormat>Custom</PresentationFormat>
  <Paragraphs>1262</Paragraphs>
  <Slides>105</Slides>
  <Notes>6</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105</vt:i4>
      </vt:variant>
    </vt:vector>
  </HeadingPairs>
  <TitlesOfParts>
    <vt:vector size="122" baseType="lpstr">
      <vt:lpstr>-apple-system</vt:lpstr>
      <vt:lpstr>Arial MT</vt:lpstr>
      <vt:lpstr>DeepSeek-CJK-patch</vt:lpstr>
      <vt:lpstr>等线</vt:lpstr>
      <vt:lpstr>MingLiU_HKSCS-ExtB</vt:lpstr>
      <vt:lpstr>SimSun-ExtB</vt:lpstr>
      <vt:lpstr>Arial</vt:lpstr>
      <vt:lpstr>Calibri</vt:lpstr>
      <vt:lpstr>Courier New</vt:lpstr>
      <vt:lpstr>Georgia</vt:lpstr>
      <vt:lpstr>Roboto</vt:lpstr>
      <vt:lpstr>Segoe UI Symbol</vt:lpstr>
      <vt:lpstr>Tahoma</vt:lpstr>
      <vt:lpstr>Times New Roman</vt:lpstr>
      <vt:lpstr>Trebuchet MS</vt:lpstr>
      <vt:lpstr>Verdana</vt:lpstr>
      <vt:lpstr>Office Theme</vt:lpstr>
      <vt:lpstr>Chapter 5: CPU Scheduling</vt:lpstr>
      <vt:lpstr>Outline</vt:lpstr>
      <vt:lpstr>Objectives</vt:lpstr>
      <vt:lpstr>Scheduling</vt:lpstr>
      <vt:lpstr>Scheduling Objectives</vt:lpstr>
      <vt:lpstr>Types of Scheduling</vt:lpstr>
      <vt:lpstr>PowerPoint Presentation</vt:lpstr>
      <vt:lpstr>PowerPoint Presentation</vt:lpstr>
      <vt:lpstr>PowerPoint Presentation</vt:lpstr>
      <vt:lpstr>PowerPoint Presentation</vt:lpstr>
      <vt:lpstr>Long-Term Scheduler</vt:lpstr>
      <vt:lpstr>Medium-Term Scheduling</vt:lpstr>
      <vt:lpstr>Short-Term(CPU) Scheduling</vt:lpstr>
      <vt:lpstr>Basic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CPU Scheduler</vt:lpstr>
      <vt:lpstr>Preemptive and Nonpreemptive Scheduling</vt:lpstr>
      <vt:lpstr>Dispatcher</vt:lpstr>
      <vt:lpstr>Scheduling Criteria</vt:lpstr>
      <vt:lpstr>Scheduling criteria</vt:lpstr>
      <vt:lpstr>Scheduling Algorithms</vt:lpstr>
      <vt:lpstr>Scheduling algorithms</vt:lpstr>
      <vt:lpstr>First-Come, First-Served (FCFS)</vt:lpstr>
      <vt:lpstr>PowerPoint Presentation</vt:lpstr>
      <vt:lpstr>First- Come, First-Served (FCFS) Scheduling</vt:lpstr>
      <vt:lpstr>FCFS Scheduling (Cont.)</vt:lpstr>
      <vt:lpstr>The convoy effect</vt:lpstr>
      <vt:lpstr>PowerPoint Presentation</vt:lpstr>
      <vt:lpstr>PowerPoint Presentation</vt:lpstr>
      <vt:lpstr>The convoy effect When using FCFS scheduling, if I/O bound (short CPU burst) processes are scheduled after CPU bound (long CPU burst) processes, the average waiting time increases.</vt:lpstr>
      <vt:lpstr>What is the optimal schedule?</vt:lpstr>
      <vt:lpstr>A better question What schedule</vt:lpstr>
      <vt:lpstr>PowerPoint Presentation</vt:lpstr>
      <vt:lpstr>PowerPoint Presentation</vt:lpstr>
      <vt:lpstr>Shortest Job First</vt:lpstr>
      <vt:lpstr>Shortest Job First (SJF) Shortest Job First (SJF) scheduling assigns the process estimated to complete fastest, i.e, the process with shortest CPU burst, to the CPU as soon as CPU time is available.</vt:lpstr>
      <vt:lpstr>Shortest-Job-First (SJF) Scheduling</vt:lpstr>
      <vt:lpstr>Shortest-Job-First (SJF) Scheduling</vt:lpstr>
      <vt:lpstr>Shortest-Job-First (SJF) Scheduling</vt:lpstr>
      <vt:lpstr>Shortest-Job-First (SJF) Scheduling</vt:lpstr>
      <vt:lpstr>Shortest-Job-First (SJF) Scheduling</vt:lpstr>
      <vt:lpstr>Shortest-Job-First (SJF) Scheduling</vt:lpstr>
      <vt:lpstr>Shortest-Job-First (SJF) Scheduling</vt:lpstr>
      <vt:lpstr>Determining Length of Next CPU Burst</vt:lpstr>
      <vt:lpstr>Prediction of the Length of the Next CPU Burst</vt:lpstr>
      <vt:lpstr>Examples of Exponential Averaging</vt:lpstr>
      <vt:lpstr>Shortest Remaining Time First (SRTF)</vt:lpstr>
      <vt:lpstr>Shortest Remaining Time First (SRTF)</vt:lpstr>
      <vt:lpstr>Highest Response Ratio Next (HRRN)</vt:lpstr>
      <vt:lpstr>Highest Response Ratio Next (HRRN)</vt:lpstr>
      <vt:lpstr>TEST Solution Discussion</vt:lpstr>
      <vt:lpstr>TEST Solution Discussion</vt:lpstr>
      <vt:lpstr>TEST Solution Discussion</vt:lpstr>
      <vt:lpstr>Round Robin</vt:lpstr>
      <vt:lpstr>PowerPoint Presentation</vt:lpstr>
      <vt:lpstr>PowerPoint Presentation</vt:lpstr>
      <vt:lpstr>Etymology</vt:lpstr>
      <vt:lpstr>Round Robin (RR)</vt:lpstr>
      <vt:lpstr>Round Robin (RR)</vt:lpstr>
      <vt:lpstr>Round Robin (RR)</vt:lpstr>
      <vt:lpstr> Round Robin (RR) </vt:lpstr>
      <vt:lpstr>Round Robin (RR)</vt:lpstr>
      <vt:lpstr>Time Quantum and Context Switch Time</vt:lpstr>
      <vt:lpstr>Practice</vt:lpstr>
      <vt:lpstr>Practice</vt:lpstr>
      <vt:lpstr>Finalizing CPU Scheduling Algorithms</vt:lpstr>
      <vt:lpstr>Starvation vs Convoy Effect</vt:lpstr>
      <vt:lpstr>Starvation vs Convoy Effect</vt:lpstr>
      <vt:lpstr>Starvation vs Convoy Effect</vt:lpstr>
      <vt:lpstr>Priority Scheduling</vt:lpstr>
      <vt:lpstr>Priority Scheduling (non-preemptive)</vt:lpstr>
      <vt:lpstr>Priority Scheduling (preemptive)</vt:lpstr>
      <vt:lpstr>End of Chapter 5, Really 🤔??</vt:lpstr>
      <vt:lpstr>Multilevel Queue</vt:lpstr>
      <vt:lpstr> Multilevel Queue </vt:lpstr>
      <vt:lpstr>Multilevel Queue</vt:lpstr>
      <vt:lpstr>Multilevel Feedback Queue</vt:lpstr>
      <vt:lpstr>Multilevel Feedback Queue</vt:lpstr>
      <vt:lpstr>Multilevel Feedback Queue</vt:lpstr>
      <vt:lpstr>Example of Multilevel Feedback Queue</vt:lpstr>
      <vt:lpstr> Multilevel Feedback Queue </vt:lpstr>
      <vt:lpstr>Questions</vt:lpstr>
      <vt:lpstr>🙋 Question</vt:lpstr>
      <vt:lpstr>🙋 Question</vt:lpstr>
      <vt:lpstr>🙋 Question</vt:lpstr>
      <vt:lpstr>🙋 Question</vt:lpstr>
      <vt:lpstr>Questions</vt:lpstr>
      <vt:lpstr>🙋 Question</vt:lpstr>
      <vt:lpstr>🙋 Question</vt:lpstr>
      <vt:lpstr>🙋 Question</vt:lpstr>
      <vt:lpstr>🙋 Question</vt:lpstr>
      <vt:lpstr>End of Chapter 5</vt:lpstr>
      <vt:lpstr>Algorithm Evaluation</vt:lpstr>
      <vt:lpstr>Queueing Models</vt:lpstr>
      <vt:lpstr>Simulations</vt:lpstr>
      <vt:lpstr>Implementation</vt:lpstr>
      <vt:lpstr>Virtual Round Robin (VRR)</vt:lpstr>
      <vt:lpstr>Virtual Round Robin (VRR)</vt:lpstr>
      <vt:lpstr>End of Chapter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CPU Scheduling - Ch5.pptx</dc:title>
  <dc:creator>mahdi</dc:creator>
  <cp:lastModifiedBy>awais ahmed</cp:lastModifiedBy>
  <cp:revision>125</cp:revision>
  <dcterms:created xsi:type="dcterms:W3CDTF">2025-04-13T07:15:25Z</dcterms:created>
  <dcterms:modified xsi:type="dcterms:W3CDTF">2025-04-30T07:22:25Z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2021-06-15T00:00:00Z</vt:filetime>
  </property>
  <property fmtid="{D5CDD505-2E9C-101B-9397-08002B2CF9AE}" pid="3" name="LastSaved">
    <vt:filetime>2025-04-13T00:00:00Z</vt:filetime>
  </property>
  <property fmtid="{D5CDD505-2E9C-101B-9397-08002B2CF9AE}" pid="4" name="Producer">
    <vt:lpwstr>Microsoft: Print To PDF</vt:lpwstr>
  </property>
</Properties>
</file>